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97" r:id="rId2"/>
    <p:sldId id="275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8" r:id="rId23"/>
    <p:sldId id="25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E6B91-4606-42E0-902C-348D8C772FE8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265AA-1672-4616-91C3-E89115E0D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37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440c359bdf_0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440c359bdf_0_1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2440c359bdf_0_2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2440c359bdf_0_2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2440c359bdf_0_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2440c359bdf_0_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(with each, if there are no elements in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array, the else block will execute).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Accessing the current context with a lone period has another use: it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can distinguish helpers (which we’ll learn about soon) from prop‐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erties of the current context. For example, if you have a helper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called foo and a property in the current context called foo, {{foo}}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refers to the helper, and {{./foo}} refers to the property.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2440c359bdf_0_2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2440c359bdf_0_2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2440c359bdf_0_2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2440c359bdf_0_2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2440c359bdf_0_2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2440c359bdf_0_2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2440c359bdf_0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2440c359bdf_0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2440c359bdf_0_2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2440c359bdf_0_2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2440c359bdf_0_2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2440c359bdf_0_2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2440c359bdf_0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2440c359bdf_0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partials (so named because they don’t render a whole view or a whole page).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245447ac9d3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245447ac9d3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express-handlebars allows you to pass in partial templates as part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of the context. For example, if you add partials.foo = "Tem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plate!" to your context, you can render this partial with {{&gt;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foo}}. This usage will override any .handlebars view files, which is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why we used partials.weatherContext earlier, instead of parti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als.weather, which would override views/partials/weather.handle‐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bars.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440c359bdf_0_1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2440c359bdf_0_1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245447ac9d3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245447ac9d3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440c359bdf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2440c359bdf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2440c359bdf_0_1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2440c359bdf_0_1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Performance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Clearly, you want your templating engine to be as fast as possible. It’s not some‐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thing you want slowing down your website.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Client, server, or both?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Most, but not all, templating engines are available on both the server and client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sides. If you need to use templates in both realms (and you will), I recommend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pick something that is equally capable in either capacity.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Abstraction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 you want something familiar (like normal HTML with curly brackets thrown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in, for example), or do you secretly hate HTML and would love something that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saves you from all those angle brackets? Templating (especially server-side tem‐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plating) gives you some choices here.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2440c359bdf_0_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2440c359bdf_0_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2440c359bdf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2440c359bdf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2440c359bdf_0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2440c359bdf_0_2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2440c359bdf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2440c359bdf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2440c359bdf_0_2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2440c359bdf_0_2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A1FEB-2970-E4EF-B5EE-D4F377563B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E127EC-8378-7913-8681-0E7E05108A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81AE0-7BA4-8365-8668-F50D581BA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88B3-D2DE-4B05-8101-E9CD2BA21CE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D6C33-B45D-6475-6684-04D6883C3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65677-E1D0-1C66-65D8-13256DCCA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4E54-8B5E-43E7-9B8D-CB6DDBAB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1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00DAE-6DCE-CC24-7DDE-D6A2510DE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52A5EA-3D79-958A-14BD-E72811108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5488E-2822-6382-9DDE-0FCF6C585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88B3-D2DE-4B05-8101-E9CD2BA21CE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71C24-FB2A-D763-5D0B-2F207E175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938D08-9719-9C73-7538-EA260615B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4E54-8B5E-43E7-9B8D-CB6DDBAB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32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7A7383-BC41-1E0C-635D-38F8E0CB0A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DAF78E-5764-5A1F-6FD5-6A6C6CA1A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E9ED95-6E70-1B19-5C2E-2F004186B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88B3-D2DE-4B05-8101-E9CD2BA21CE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B79F6-50BA-9531-204D-FE96EE85B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6238F-A658-BD8C-78DC-F31A10018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4E54-8B5E-43E7-9B8D-CB6DDBAB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29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4989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D82B4-FA91-996F-7091-6D835C7B4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825D6-FB65-4E3B-6643-832424CEE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E3C25-336C-4454-544E-8187BED28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88B3-D2DE-4B05-8101-E9CD2BA21CE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AFA171-D1EE-C242-F798-FDF7FCBF1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0B172-604B-FBB3-36C3-133750E4A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4E54-8B5E-43E7-9B8D-CB6DDBAB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066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B24E2-A757-E34A-8450-72AC33D94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16CE67-61A4-851C-49DD-AB8E1FF4D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50EB9-6A8A-74C9-B8E3-5E6279695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88B3-D2DE-4B05-8101-E9CD2BA21CE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BE451C-F7E5-9C72-9086-A952BF3B1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45DB42-A0D3-D5B6-DB46-A8D29B916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4E54-8B5E-43E7-9B8D-CB6DDBAB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C373E-60C6-213E-2A6B-F022A0FDC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A28AD-025F-C834-C3C8-659859FC58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4EC09B-7521-B6C8-169E-7E861E3E5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15FF2-A50C-1EE3-A5D8-CDBBFEB20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88B3-D2DE-4B05-8101-E9CD2BA21CE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D0587C-FC43-490A-B1C4-9B81C9F13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09FF-5E49-15CF-82C6-F49E0A496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4E54-8B5E-43E7-9B8D-CB6DDBAB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02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1A049-C314-1CA9-3A21-B0D81E278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03480-4407-384C-A08E-C38FC99D0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71C177-9A1F-AA75-8953-B0667C020E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6ED259-5ABD-933B-2157-6AE84678F4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A895C-B190-C989-CF1B-738BC2D0E1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A5E474-8B55-03FA-83F0-4D8B1B27E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88B3-D2DE-4B05-8101-E9CD2BA21CE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3A144-5581-B66A-CBD0-5C7319CEF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55E78B-4A12-3D40-437F-525020080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4E54-8B5E-43E7-9B8D-CB6DDBAB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116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013F1-89B9-A9E6-98C6-52712A300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ECEA42-DB05-3D8D-E81A-2D80600A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88B3-D2DE-4B05-8101-E9CD2BA21CE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A26EAF-A081-F368-74DE-1AE77FC74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09BFE9-8717-BC63-38D8-60D8E49FD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4E54-8B5E-43E7-9B8D-CB6DDBAB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70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53936B-46F5-3CD5-1A17-35F0C9C46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88B3-D2DE-4B05-8101-E9CD2BA21CE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59121F-F5C8-C13B-E8DF-AE59A7A5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19AD6-2791-EB96-46C3-3CB50E302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4E54-8B5E-43E7-9B8D-CB6DDBAB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267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0C72A-04BC-6088-52B4-79982C0AC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D4E02-C3E1-380F-DA62-7EB905CBC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97C951-B280-C778-FA8D-056FE7492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69DF6-3400-284B-5352-54A22D211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88B3-D2DE-4B05-8101-E9CD2BA21CE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4E1575-AB32-5561-8DBC-E7629AC63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2A8A3-FA9E-3680-8FF5-40ED2384D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4E54-8B5E-43E7-9B8D-CB6DDBAB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272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E1CFB-CE2E-085B-2557-BA68BB9F3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73D3D-ADA2-5E17-D983-64857ED8C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2BED6A-E34F-7EAB-8DF3-0AD5EB4445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4D66D-4125-521E-D055-4D1C50E67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88B3-D2DE-4B05-8101-E9CD2BA21CE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602010-962C-DF2E-BF2A-94D2012E3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5645BD-7C52-DB3B-8D14-6FF377942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4E54-8B5E-43E7-9B8D-CB6DDBAB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28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381EC3-C751-9F32-327F-0D749C125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C6E80-21C2-1AD5-1C56-87DAA700B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0BDAF-AFDB-325C-B82B-1619461A98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0B88B3-D2DE-4B05-8101-E9CD2BA21CE4}" type="datetimeFigureOut">
              <a:rPr lang="en-US" smtClean="0"/>
              <a:t>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9B87B-553F-18C6-9597-7EF105741E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2E1C8-6B6C-F31A-BAB7-E8542235AA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B44E54-8B5E-43E7-9B8D-CB6DDBAB27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747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EBD81-FFA3-6B68-BD9D-8F876CEE4D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COSC 5/4735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165176-9FEF-6788-75FA-A1F3639856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templating with Handlebars</a:t>
            </a:r>
          </a:p>
        </p:txBody>
      </p:sp>
    </p:spTree>
    <p:extLst>
      <p:ext uri="{BB962C8B-B14F-4D97-AF65-F5344CB8AC3E}">
        <p14:creationId xmlns:p14="http://schemas.microsoft.com/office/powerpoint/2010/main" val="1277596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Blocks</a:t>
            </a:r>
            <a:endParaRPr/>
          </a:p>
        </p:txBody>
      </p:sp>
      <p:sp>
        <p:nvSpPr>
          <p:cNvPr id="241" name="Google Shape;241;p4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2500"/>
          </a:bodyPr>
          <a:lstStyle/>
          <a:p>
            <a:pPr marL="0" indent="0">
              <a:buNone/>
            </a:pPr>
            <a:r>
              <a:rPr lang="en"/>
              <a:t>There is a lot happening in this template, so we can break it down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It starts with the each helper, that iterates over an array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Between `{{#each tours}}` and `{{/each tours}}` the context changes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On first pass it is `{ name: ‘Hood River’, price: ‘$99.95’}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Then it changes to `{ name: ‘Oregon Coast’, price: ‘$159.95’} </a:t>
            </a:r>
            <a:endParaRPr/>
          </a:p>
        </p:txBody>
      </p:sp>
      <p:pic>
        <p:nvPicPr>
          <p:cNvPr id="242" name="Google Shape;242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0" y="2003934"/>
            <a:ext cx="4995899" cy="445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4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Blocks</a:t>
            </a:r>
            <a:endParaRPr/>
          </a:p>
        </p:txBody>
      </p:sp>
      <p:sp>
        <p:nvSpPr>
          <p:cNvPr id="248" name="Google Shape;248;p4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If we want to access the currency object `../` is needed to access the parent context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If the property of the context is itself an object, we can access its properties as normal with a period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249" name="Google Shape;249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0" y="2003934"/>
            <a:ext cx="4995899" cy="445530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43"/>
          <p:cNvSpPr/>
          <p:nvPr/>
        </p:nvSpPr>
        <p:spPr>
          <a:xfrm>
            <a:off x="7437067" y="2940767"/>
            <a:ext cx="1896000" cy="227200"/>
          </a:xfrm>
          <a:prstGeom prst="rect">
            <a:avLst/>
          </a:prstGeom>
          <a:solidFill>
            <a:srgbClr val="FFE600">
              <a:alpha val="35000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/>
            <a:endParaRPr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Blocks</a:t>
            </a:r>
            <a:endParaRPr/>
          </a:p>
        </p:txBody>
      </p:sp>
      <p:sp>
        <p:nvSpPr>
          <p:cNvPr id="256" name="Google Shape;256;p4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pPr marL="0" indent="0">
              <a:buNone/>
            </a:pPr>
            <a:r>
              <a:rPr lang="en"/>
              <a:t>Both `if` and `each` have an option `else` block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There is also an `unless` helper function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This is akin to a negated if statement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This template uses `{{.}}` in the `{{#each currencies}}` block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`{{.}}` refers to the current context</a:t>
            </a:r>
            <a:endParaRPr/>
          </a:p>
        </p:txBody>
      </p:sp>
      <p:pic>
        <p:nvPicPr>
          <p:cNvPr id="257" name="Google Shape;257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0" y="2003934"/>
            <a:ext cx="4995899" cy="4455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4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Server-Side Templates</a:t>
            </a:r>
            <a:endParaRPr/>
          </a:p>
        </p:txBody>
      </p:sp>
      <p:sp>
        <p:nvSpPr>
          <p:cNvPr id="263" name="Google Shape;263;p4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Server-side templates allow you to render HTML before it’s sent to the client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Unlike client-side templating, where the templates are available for a curious user, users will never see the server-side template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Server-side templates support template caching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 templating  engine will cache compiled templates (recompiling only when the template changes) 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4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Server-Side Templates</a:t>
            </a:r>
            <a:endParaRPr/>
          </a:p>
          <a:p>
            <a:endParaRPr/>
          </a:p>
        </p:txBody>
      </p:sp>
      <p:sp>
        <p:nvSpPr>
          <p:cNvPr id="269" name="Google Shape;269;p4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By default view caching is disabled in development mode and enabled in production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If you want to explicitly enable it: `app.set(‘view-cache’,true)`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4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Views and Layouts</a:t>
            </a:r>
            <a:endParaRPr/>
          </a:p>
        </p:txBody>
      </p:sp>
      <p:sp>
        <p:nvSpPr>
          <p:cNvPr id="275" name="Google Shape;275;p4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A view usually represents an individual page on a website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It can also represent an AJAX-loaded portion of a page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Express looks for views in a  views directory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A layout is a special kind of view, essentially a template for templates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Layouts are essential because mosty pages will have a consistent layout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Layouts include a space for the views to be put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4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Using Layouts (or not) in Express</a:t>
            </a:r>
            <a:endParaRPr/>
          </a:p>
        </p:txBody>
      </p:sp>
      <p:sp>
        <p:nvSpPr>
          <p:cNvPr id="281" name="Google Shape;281;p4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81456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Very likely many pages developed for a project will use the same layouts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So, it doesn’t make sense to continually specify a layout each time a  view is rendered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When the view engine is created a name can be supplied for the default layout 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You can manually supply a different layout when rendering a view if you need</a:t>
            </a:r>
            <a:endParaRPr dirty="0"/>
          </a:p>
        </p:txBody>
      </p:sp>
      <p:pic>
        <p:nvPicPr>
          <p:cNvPr id="282" name="Google Shape;282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97792" y="3432433"/>
            <a:ext cx="3478608" cy="76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3" name="Google Shape;283;p4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27841" y="5635341"/>
            <a:ext cx="5570932" cy="3597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4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Sections</a:t>
            </a:r>
            <a:endParaRPr/>
          </a:p>
        </p:txBody>
      </p:sp>
      <p:sp>
        <p:nvSpPr>
          <p:cNvPr id="289" name="Google Shape;289;p4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A technique from Microsoft’s Razor template engine, a section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Layouts work well if all the views fit nicely within a single element in a layout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What happens when your view needs to inject itself into a different part of the layout?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A common example of this is a view needing to add something to the &lt;head&gt; element or insert a &lt;script&gt; 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5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Sections</a:t>
            </a:r>
            <a:endParaRPr/>
          </a:p>
        </p:txBody>
      </p:sp>
      <p:sp>
        <p:nvSpPr>
          <p:cNvPr id="295" name="Google Shape;295;p5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Neither Handlebars or express-handlebars has a built in way to do this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Handlebars helpers however make it quite easy to do 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Once this helper is in place, the section helper can be used in a  view </a:t>
            </a:r>
            <a:endParaRPr/>
          </a:p>
        </p:txBody>
      </p:sp>
      <p:pic>
        <p:nvPicPr>
          <p:cNvPr id="296" name="Google Shape;296;p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81266" y="2815867"/>
            <a:ext cx="5595133" cy="2198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5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Partials</a:t>
            </a:r>
            <a:endParaRPr/>
          </a:p>
        </p:txBody>
      </p:sp>
      <p:sp>
        <p:nvSpPr>
          <p:cNvPr id="302" name="Google Shape;302;p5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2500" lnSpcReduction="20000"/>
          </a:bodyPr>
          <a:lstStyle/>
          <a:p>
            <a:pPr marL="0" indent="0">
              <a:buNone/>
            </a:pPr>
            <a:r>
              <a:rPr lang="en"/>
              <a:t>Often you’ll have components that you want to reuse on different pages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One way to achieve this with templates is using partials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Suppose you want to get a weather readout on the homepage, to display the current weather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This component needs to be reusable so it can be added to whatever page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First, a partial is needed in /views/partials</a:t>
            </a:r>
            <a:endParaRPr/>
          </a:p>
        </p:txBody>
      </p:sp>
      <p:pic>
        <p:nvPicPr>
          <p:cNvPr id="303" name="Google Shape;303;p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96000" y="2265885"/>
            <a:ext cx="5689600" cy="3096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Templating with Handlebars </a:t>
            </a:r>
            <a:endParaRPr/>
          </a:p>
        </p:txBody>
      </p:sp>
      <p:sp>
        <p:nvSpPr>
          <p:cNvPr id="174" name="Google Shape;174;p3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457200" indent="-457200"/>
            <a:r>
              <a:rPr lang="en-US" dirty="0"/>
              <a:t>Templating can be best described for form letters.  There are spots that get filled with the data, while the rest is the same.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While server-side templating is quickly being supplemented by frontend frameworks like React it still has applications</a:t>
            </a:r>
          </a:p>
          <a:p>
            <a:pPr marL="1066785" lvl="1" indent="-457200">
              <a:spcBef>
                <a:spcPts val="1600"/>
              </a:spcBef>
            </a:pPr>
            <a:r>
              <a:rPr lang="en" dirty="0"/>
              <a:t>it also prevents the users from being able to see all the information, since server side, just gives them a page.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5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Partials </a:t>
            </a:r>
            <a:endParaRPr/>
          </a:p>
        </p:txBody>
      </p:sp>
      <p:sp>
        <p:nvSpPr>
          <p:cNvPr id="309" name="Google Shape;309;p5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We want weather data to be available in any view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It isn’t practical to pass in the  context for every view, so res.locals can be used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It is available to very view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We don’t want to interfere with the context specified by individual views, so we put all partial context in a partial object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To make the weather available to any view middleware is the best bet 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This middleware will inject weather data into `res.locals.partials`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5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Partials </a:t>
            </a:r>
            <a:endParaRPr/>
          </a:p>
        </p:txBody>
      </p:sp>
      <p:sp>
        <p:nvSpPr>
          <p:cNvPr id="315" name="Google Shape;315;p5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Once everything is set up the partial needs to be used in a view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To put a widget in the homepage, /views/home.handlebars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 `{{&gt; partialname}}` syntax is how a partial is included in a view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Handlebars knows to look in /views/partials</a:t>
            </a:r>
            <a:endParaRPr/>
          </a:p>
        </p:txBody>
      </p:sp>
      <p:pic>
        <p:nvPicPr>
          <p:cNvPr id="316" name="Google Shape;316;p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32999" y="3290667"/>
            <a:ext cx="5543400" cy="1190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/>
          <a:lstStyle/>
          <a:p>
            <a:r>
              <a:rPr lang="en-US" dirty="0"/>
              <a:t>this lecture heavily references the Web Development with Node and Express, Chapter 7</a:t>
            </a:r>
          </a:p>
          <a:p>
            <a:pPr lvl="1"/>
            <a:r>
              <a:rPr lang="en-US" dirty="0"/>
              <a:t>Example code is based on the books, so you use the books website or</a:t>
            </a:r>
          </a:p>
          <a:p>
            <a:pPr lvl="1"/>
            <a:endParaRPr lang="en-US" dirty="0"/>
          </a:p>
          <a:p>
            <a:r>
              <a:rPr lang="en-US" dirty="0"/>
              <a:t>all example code can be found in the class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1"/>
            <a:r>
              <a:rPr lang="en-US" dirty="0"/>
              <a:t>https://github.com/JimSeker/nodejs/lectuer4</a:t>
            </a:r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Templating with Handlebars </a:t>
            </a:r>
            <a:endParaRPr/>
          </a:p>
          <a:p>
            <a:endParaRPr/>
          </a:p>
        </p:txBody>
      </p:sp>
      <p:sp>
        <p:nvSpPr>
          <p:cNvPr id="193" name="Google Shape;193;p3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The problem boils down to this: switch context is problematic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If you’re writing JS it can be annoying to mix in HTML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Having JS emit HTML has problems:</a:t>
            </a:r>
            <a:endParaRPr dirty="0"/>
          </a:p>
          <a:p>
            <a:pPr>
              <a:spcBef>
                <a:spcPts val="1600"/>
              </a:spcBef>
            </a:pPr>
            <a:r>
              <a:rPr lang="en" dirty="0"/>
              <a:t>Constantly worry about characters to be escaped</a:t>
            </a:r>
            <a:endParaRPr dirty="0"/>
          </a:p>
          <a:p>
            <a:r>
              <a:rPr lang="en" dirty="0"/>
              <a:t>Using JS to generate HTML including JS is… silly</a:t>
            </a:r>
            <a:endParaRPr dirty="0"/>
          </a:p>
          <a:p>
            <a:r>
              <a:rPr lang="en" dirty="0"/>
              <a:t>Usually this results in a loss of syntax highlighting </a:t>
            </a:r>
            <a:endParaRPr dirty="0"/>
          </a:p>
          <a:p>
            <a:r>
              <a:rPr lang="en" dirty="0"/>
              <a:t>Harder to spot malformed HTML</a:t>
            </a:r>
            <a:endParaRPr dirty="0"/>
          </a:p>
          <a:p>
            <a:r>
              <a:rPr lang="en" dirty="0"/>
              <a:t>Code is visually hard to parse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Templating with Handlebars </a:t>
            </a:r>
            <a:endParaRPr/>
          </a:p>
          <a:p>
            <a:endParaRPr/>
          </a:p>
        </p:txBody>
      </p:sp>
      <p:sp>
        <p:nvSpPr>
          <p:cNvPr id="199" name="Google Shape;199;p3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457200" indent="-457200"/>
            <a:r>
              <a:rPr lang="en" dirty="0"/>
              <a:t>Templating solves those problems by allowing you to write in the target language </a:t>
            </a:r>
            <a:endParaRPr dirty="0"/>
          </a:p>
          <a:p>
            <a:pPr marL="457200" indent="-457200">
              <a:spcBef>
                <a:spcPts val="1600"/>
              </a:spcBef>
            </a:pPr>
            <a:r>
              <a:rPr lang="en" dirty="0"/>
              <a:t>While at the same time providing the ability to insert dynamic data, as we saw last time. </a:t>
            </a:r>
            <a:endParaRPr dirty="0"/>
          </a:p>
        </p:txBody>
      </p:sp>
      <p:pic>
        <p:nvPicPr>
          <p:cNvPr id="200" name="Google Shape;200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23214" y="3542928"/>
            <a:ext cx="6129133" cy="2839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63BC7A5-CBFE-A710-A1AC-4258BC67BB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374" y="3522672"/>
            <a:ext cx="3323796" cy="274882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Choosing a Template engine </a:t>
            </a:r>
            <a:endParaRPr/>
          </a:p>
        </p:txBody>
      </p:sp>
      <p:sp>
        <p:nvSpPr>
          <p:cNvPr id="206" name="Google Shape;206;p3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pPr marL="0" indent="0">
              <a:buNone/>
            </a:pPr>
            <a:r>
              <a:rPr lang="en"/>
              <a:t>In node there are near limitless choices when selecting a templating engine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There are some primary criteria to be considered when doing so:</a:t>
            </a:r>
            <a:endParaRPr/>
          </a:p>
          <a:p>
            <a:pPr>
              <a:spcBef>
                <a:spcPts val="1600"/>
              </a:spcBef>
            </a:pPr>
            <a:r>
              <a:rPr lang="en"/>
              <a:t>Performance</a:t>
            </a:r>
            <a:endParaRPr/>
          </a:p>
          <a:p>
            <a:r>
              <a:rPr lang="en"/>
              <a:t>Client, server, both</a:t>
            </a:r>
            <a:endParaRPr/>
          </a:p>
          <a:p>
            <a:r>
              <a:rPr lang="en"/>
              <a:t>Abstraction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These are some prominent, many templating engines are mature at this stage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Express allows you to use any templating engine you wish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Handlebars Basics</a:t>
            </a:r>
            <a:endParaRPr/>
          </a:p>
        </p:txBody>
      </p:sp>
      <p:sp>
        <p:nvSpPr>
          <p:cNvPr id="212" name="Google Shape;212;p3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 dirty="0"/>
              <a:t>Handlebars is an extension of Mustache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Handlebars has easy JS integration, on both the front and backend 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They key to understanding templating is the concept of context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When you render a template, you pass the templating engine an object called the context object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This context object allows replacements to work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Handlebars Basics</a:t>
            </a:r>
            <a:endParaRPr/>
          </a:p>
          <a:p>
            <a:endParaRPr/>
          </a:p>
        </p:txBody>
      </p:sp>
      <p:sp>
        <p:nvSpPr>
          <p:cNvPr id="218" name="Google Shape;218;p3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For example you can have this context object: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With a corresponding template: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Then {{message}} will be replaced with ‘hi class!”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But what if you want to pass HTML instead?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To do so you would need to change the template to be: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Then, HTML can be supplied in the context object   </a:t>
            </a:r>
            <a:endParaRPr/>
          </a:p>
        </p:txBody>
      </p:sp>
      <p:pic>
        <p:nvPicPr>
          <p:cNvPr id="219" name="Google Shape;219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47096" y="1740483"/>
            <a:ext cx="222250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3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39601" y="2323625"/>
            <a:ext cx="2667000" cy="25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3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955988" y="4033726"/>
            <a:ext cx="3022600" cy="33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Comments</a:t>
            </a:r>
            <a:endParaRPr/>
          </a:p>
        </p:txBody>
      </p:sp>
      <p:sp>
        <p:nvSpPr>
          <p:cNvPr id="227" name="Google Shape;227;p4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There is a difference between HTML and handlebars comments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You can still use &lt;!-- html comment --&gt;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Or you can use {{! Handlebars comments}}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IF this is a server side template the Handlebars comment won’t be sent to the client, but the HTML comment will still be sent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Default to Handlebars comments for things you don’t want shared out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0000"/>
          </a:bodyPr>
          <a:lstStyle/>
          <a:p>
            <a:r>
              <a:rPr lang="en"/>
              <a:t>Blocks</a:t>
            </a:r>
            <a:endParaRPr/>
          </a:p>
        </p:txBody>
      </p:sp>
      <p:sp>
        <p:nvSpPr>
          <p:cNvPr id="233" name="Google Shape;233;p4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6804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buNone/>
            </a:pPr>
            <a:r>
              <a:rPr lang="en"/>
              <a:t>Blocks are the next level of complication </a:t>
            </a:r>
            <a:endParaRPr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Blocks provide flow control, conditional execution, and extensibility </a:t>
            </a:r>
            <a:endParaRPr/>
          </a:p>
        </p:txBody>
      </p:sp>
      <p:pic>
        <p:nvPicPr>
          <p:cNvPr id="234" name="Google Shape;234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8000" y="2003934"/>
            <a:ext cx="4995899" cy="445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4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3578" y="3858567"/>
            <a:ext cx="5198256" cy="23712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1435</TotalTime>
  <Words>1497</Words>
  <Application>Microsoft Office PowerPoint</Application>
  <PresentationFormat>Widescreen</PresentationFormat>
  <Paragraphs>147</Paragraphs>
  <Slides>23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Aptos</vt:lpstr>
      <vt:lpstr>Aptos Display</vt:lpstr>
      <vt:lpstr>Arial</vt:lpstr>
      <vt:lpstr>Tahoma</vt:lpstr>
      <vt:lpstr>Office Theme</vt:lpstr>
      <vt:lpstr>COSC 5/4735</vt:lpstr>
      <vt:lpstr>Templating with Handlebars </vt:lpstr>
      <vt:lpstr>Templating with Handlebars  </vt:lpstr>
      <vt:lpstr>Templating with Handlebars  </vt:lpstr>
      <vt:lpstr>Choosing a Template engine </vt:lpstr>
      <vt:lpstr>Handlebars Basics</vt:lpstr>
      <vt:lpstr>Handlebars Basics </vt:lpstr>
      <vt:lpstr>Comments</vt:lpstr>
      <vt:lpstr>Blocks</vt:lpstr>
      <vt:lpstr>Blocks</vt:lpstr>
      <vt:lpstr>Blocks</vt:lpstr>
      <vt:lpstr>Blocks</vt:lpstr>
      <vt:lpstr>Server-Side Templates</vt:lpstr>
      <vt:lpstr>Server-Side Templates </vt:lpstr>
      <vt:lpstr>Views and Layouts</vt:lpstr>
      <vt:lpstr>Using Layouts (or not) in Express</vt:lpstr>
      <vt:lpstr>Sections</vt:lpstr>
      <vt:lpstr>Sections</vt:lpstr>
      <vt:lpstr>Partials</vt:lpstr>
      <vt:lpstr>Partials </vt:lpstr>
      <vt:lpstr>Partials 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2</cp:revision>
  <dcterms:created xsi:type="dcterms:W3CDTF">2025-01-08T21:02:32Z</dcterms:created>
  <dcterms:modified xsi:type="dcterms:W3CDTF">2025-01-09T20:58:31Z</dcterms:modified>
</cp:coreProperties>
</file>