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94" r:id="rId3"/>
    <p:sldId id="297" r:id="rId4"/>
    <p:sldId id="296" r:id="rId5"/>
    <p:sldId id="298" r:id="rId6"/>
    <p:sldId id="295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20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293" r:id="rId30"/>
    <p:sldId id="25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5EBB8-7029-4C79-B830-0F3990312B9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725D3-68CA-46B2-8052-6AFDEDBEE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725D3-68CA-46B2-8052-6AFDEDBEEE4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AE4C4-61C0-05E4-F436-77D4309AD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FE7B8-0C09-0A14-BAC8-AF8CDC6F0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FA8A9-8EE7-3D01-3A64-67187299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24439-6A40-1B5D-EC64-0D190AE3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7AFA4-C3A2-0F66-A187-E534FFC0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1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024B-426F-CE04-BE39-7F8B2FF4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7A196A-34BC-2190-FFD3-990081106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7C436-ADD9-3616-4A11-86CF0215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2B0FD-848E-BEA7-AC7A-0B26D05D3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3DA3D-6BC0-A5B2-64B9-B322F3E7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4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AA03B6-64FF-155A-EADE-706447317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CBC480-6AD7-C822-3488-8F706291F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E283C-9787-93D1-8C39-30C1C1286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52B60-E693-A47C-A17D-18480EF8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99910-A710-DD49-11AB-7A0C516E5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68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6345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8F710-4BE6-93E2-EDE1-3A5E6AAB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75CD7-C42D-7B20-A2E2-B5BA73FB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40FDE-F5AC-5DC6-3299-78C23582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47B37-0A1F-8941-A6BD-8D02590CD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9ACD8-992F-6459-92FB-54D1C750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5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4F02-A666-DBAB-FFE4-89E56B64B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F955A-0E0C-B69D-A8BB-DC50EBC23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4E3D-A374-8393-4D03-350EB881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4F281-7CE3-6419-D386-BF0753F0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86B40-FF03-8D10-8224-D8484241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8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C8795-BA54-E396-6746-5A403ABB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8C723-EF38-58FC-B67A-1D9CBD4EE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4411A-7353-D3D6-C979-FD52C3354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5D45E-AB97-A67C-8D74-BB511D5A6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E2595-A5E4-45D2-C86B-E150886E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5BFC32-7A7A-B794-4D87-DC490EFD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1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A5E5A-136F-511B-C4F8-DF2853D1A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57FB3-D763-7072-514E-F625A2D05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D0762-1AD2-E829-C54E-259A9DCDF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75D7D5-BB2C-7031-5D27-A16902075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A66078-E3D0-52AA-AB39-84A0D3799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E8BED8-62CA-3693-B245-1A52758F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812789-0CC5-6996-E281-54577C58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B1811-A12F-664B-6F6E-E35012B4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3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7E77-0AAA-74A8-4782-6B0D8BF1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8DA7D3-E839-E6A8-ADC9-A8A586BA2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E45C0-A9E5-ADAD-CA08-B1C66459D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5BE035-FF73-0660-AA6E-11539ACD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8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D75FA4-E8E9-CF02-D318-25A9667E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9DADE3-6277-6F33-CB81-293DB89C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45E14-8045-8383-C32D-A94F4F631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28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0A4F1-4D96-CE24-FF09-2DAB84D7B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38E06-C440-A5A3-4877-7DA5DEBE6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8ECD9-AB3E-34B1-C351-CF633221F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F7163-9E96-7A95-65FB-7B5951BA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2AFBF-6A80-975F-F3D4-4939193BB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89A08-4B9A-9318-EDAB-D28BF927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2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86CD-A95F-EDA4-B8A6-C9EB9C5EE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57BF80-4151-AEE9-C50A-4FF9C69EE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1CB38-327F-6616-9712-5DAFA736B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42314-5508-C784-E91D-5A3637388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1771F-692A-7724-C7E4-8E73FD9A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106F9-9893-BFF3-0FA6-685C2A164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3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A23DE4-9FF3-2B29-61EB-013D946E5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98DEE-C6F7-6142-4A57-306ACB6FE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CA20B-042C-9CCF-EC91-899E88DD5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A1F57D-AA5D-4F46-954E-50B8B0ACAB8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6B85B-0549-E727-AF74-9622D5478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BBCDF-10FA-CFF7-98D2-6FDA026BB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E4CABD-8047-4331-B39F-8EF601CBC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9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.dev/learn/sharing-state-between-components" TargetMode="External"/><Relationship Id="rId2" Type="http://schemas.openxmlformats.org/officeDocument/2006/relationships/hyperlink" Target="https://react.dev/learn/passing-props-to-a-componen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react.dev/learn/sharing-state-between-components" TargetMode="External"/><Relationship Id="rId3" Type="http://schemas.openxmlformats.org/officeDocument/2006/relationships/hyperlink" Target="https://react.dev/learn" TargetMode="External"/><Relationship Id="rId7" Type="http://schemas.openxmlformats.org/officeDocument/2006/relationships/hyperlink" Target="https://react.dev/learn/scaling-up-with-reducer-and-context" TargetMode="External"/><Relationship Id="rId2" Type="http://schemas.openxmlformats.org/officeDocument/2006/relationships/hyperlink" Target="https://react.dev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react.dev/learn/passing-data-deeply-with-context" TargetMode="External"/><Relationship Id="rId5" Type="http://schemas.openxmlformats.org/officeDocument/2006/relationships/hyperlink" Target="https://react.dev/reference/react-dom/components" TargetMode="External"/><Relationship Id="rId10" Type="http://schemas.openxmlformats.org/officeDocument/2006/relationships/hyperlink" Target="https://github.com/JimSeker/nodejs/tree/main/react2" TargetMode="External"/><Relationship Id="rId4" Type="http://schemas.openxmlformats.org/officeDocument/2006/relationships/hyperlink" Target="https://www.w3schools.com/react/react_jsx.asp" TargetMode="External"/><Relationship Id="rId9" Type="http://schemas.openxmlformats.org/officeDocument/2006/relationships/hyperlink" Target="https://mimo.org/glossary/react/usereducer-hook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act.dev/learn/scaling-up-with-reducer-and-contex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33018-A86C-10EE-F46A-64385351E1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416CE-08E2-5A8E-84D4-6E440BC44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Developing a front end with React.</a:t>
            </a:r>
          </a:p>
          <a:p>
            <a:r>
              <a:rPr lang="en-US" dirty="0"/>
              <a:t>More State and Forms.</a:t>
            </a:r>
          </a:p>
        </p:txBody>
      </p:sp>
    </p:spTree>
    <p:extLst>
      <p:ext uri="{BB962C8B-B14F-4D97-AF65-F5344CB8AC3E}">
        <p14:creationId xmlns:p14="http://schemas.microsoft.com/office/powerpoint/2010/main" val="3456864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820B2-B1C5-0B23-D434-FDA1AB2F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for Theme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4FD5B-4123-AF99-0833-A07FE56188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Create context, </a:t>
            </a:r>
            <a:r>
              <a:rPr lang="en-US" dirty="0" err="1"/>
              <a:t>themeContext</a:t>
            </a:r>
            <a:endParaRPr lang="en-US" dirty="0"/>
          </a:p>
          <a:p>
            <a:pPr lvl="1"/>
            <a:r>
              <a:rPr lang="en-US" dirty="0" err="1"/>
              <a:t>createContext</a:t>
            </a:r>
            <a:r>
              <a:rPr lang="en-US" dirty="0"/>
              <a:t>, </a:t>
            </a:r>
            <a:r>
              <a:rPr lang="en-US" dirty="0" err="1"/>
              <a:t>ThemeContext</a:t>
            </a:r>
            <a:endParaRPr lang="en-US" dirty="0"/>
          </a:p>
          <a:p>
            <a:pPr lvl="1"/>
            <a:r>
              <a:rPr lang="en-US" dirty="0"/>
              <a:t>We need a variable theme and </a:t>
            </a:r>
            <a:r>
              <a:rPr lang="en-US" dirty="0" err="1"/>
              <a:t>setTheme</a:t>
            </a:r>
            <a:r>
              <a:rPr lang="en-US" dirty="0"/>
              <a:t>  (via </a:t>
            </a:r>
            <a:r>
              <a:rPr lang="en-US" dirty="0" err="1"/>
              <a:t>useState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When state is triggered, a redraw will happen</a:t>
            </a:r>
          </a:p>
          <a:p>
            <a:r>
              <a:rPr lang="en-US" dirty="0"/>
              <a:t>then pass both theme and </a:t>
            </a:r>
            <a:r>
              <a:rPr lang="en-US" dirty="0" err="1"/>
              <a:t>toggleTheme</a:t>
            </a:r>
            <a:r>
              <a:rPr lang="en-US" dirty="0"/>
              <a:t> via the </a:t>
            </a:r>
            <a:r>
              <a:rPr lang="en-US" dirty="0" err="1"/>
              <a:t>ThemeContext</a:t>
            </a:r>
            <a:r>
              <a:rPr lang="en-US" dirty="0"/>
              <a:t> to children components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AD60CE-76EF-37AD-6B8B-D7CDB53D936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53098" y="1825625"/>
            <a:ext cx="481980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585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A7087-6B2C-6768-DEB6-952A2847F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level.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7CD07-021B-0AEE-AF6C-A6DD9E4CA4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components Header, Button, and </a:t>
            </a:r>
            <a:r>
              <a:rPr lang="en-US" dirty="0" err="1"/>
              <a:t>ButtonCount</a:t>
            </a:r>
            <a:r>
              <a:rPr lang="en-US" dirty="0"/>
              <a:t> are wrapped in </a:t>
            </a:r>
            <a:r>
              <a:rPr lang="en-US" dirty="0" err="1"/>
              <a:t>ThemeProvider</a:t>
            </a:r>
            <a:endParaRPr lang="en-US" dirty="0"/>
          </a:p>
          <a:p>
            <a:pPr lvl="1"/>
            <a:r>
              <a:rPr lang="en-US" dirty="0"/>
              <a:t>along with h1 which doesn't use it.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Content Placeholder 14">
            <a:extLst>
              <a:ext uri="{FF2B5EF4-FFF2-40B4-BE49-F238E27FC236}">
                <a16:creationId xmlns:a16="http://schemas.microsoft.com/office/drawing/2014/main" id="{A9605CF3-1E7F-4833-10CE-B2D0191A72C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2" y="1027906"/>
            <a:ext cx="5181600" cy="27786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01A1980-8018-48D9-FF2F-867080B67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1" y="4001293"/>
            <a:ext cx="5065003" cy="236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7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6FF6-C504-DBF8-4E35-945A38F8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theme:  header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E24D4-D44C-C526-8202-1EE4064BB7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header</a:t>
            </a:r>
          </a:p>
          <a:p>
            <a:pPr lvl="1"/>
            <a:r>
              <a:rPr lang="en-US" dirty="0"/>
              <a:t>use theme to determine which style is used for the colors</a:t>
            </a:r>
          </a:p>
          <a:p>
            <a:pPr lvl="1"/>
            <a:r>
              <a:rPr lang="en-US" dirty="0"/>
              <a:t>light or dark them.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otherwise, display the children in a h2 value.</a:t>
            </a:r>
          </a:p>
          <a:p>
            <a:pPr lvl="1"/>
            <a:r>
              <a:rPr lang="en-US" dirty="0"/>
              <a:t>also displays theme.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which style should be in </a:t>
            </a:r>
            <a:r>
              <a:rPr lang="en-US" dirty="0" err="1"/>
              <a:t>css</a:t>
            </a:r>
            <a:r>
              <a:rPr lang="en-US" dirty="0"/>
              <a:t>, we switch between 2 (or more) </a:t>
            </a:r>
            <a:r>
              <a:rPr lang="en-US" dirty="0" err="1"/>
              <a:t>css</a:t>
            </a:r>
            <a:r>
              <a:rPr lang="en-US" dirty="0"/>
              <a:t>, instead of manually writing style.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99DCA10-17C6-643B-076B-C95B8DE4CEE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2" y="1825625"/>
            <a:ext cx="5724521" cy="407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95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B128-DD87-B391-B12D-94275F2FA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theme:  </a:t>
            </a:r>
            <a:r>
              <a:rPr lang="en-US" dirty="0" err="1"/>
              <a:t>ButtonCount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E5B78-A120-D7AB-BD1A-DA774A5F3D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623631" cy="4351338"/>
          </a:xfrm>
        </p:spPr>
        <p:txBody>
          <a:bodyPr/>
          <a:lstStyle/>
          <a:p>
            <a:r>
              <a:rPr lang="en-US" dirty="0"/>
              <a:t>using the default example from </a:t>
            </a:r>
            <a:r>
              <a:rPr lang="en-US" dirty="0" err="1"/>
              <a:t>vite</a:t>
            </a:r>
            <a:r>
              <a:rPr lang="en-US" dirty="0"/>
              <a:t> with a button.</a:t>
            </a:r>
          </a:p>
          <a:p>
            <a:pPr lvl="1"/>
            <a:r>
              <a:rPr lang="en-US" dirty="0"/>
              <a:t>adding theming and moving to it's own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it looks the same, with the extra context and style.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C9697A-5166-0E94-192D-173A0548A0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59608" y="1322780"/>
            <a:ext cx="6986069" cy="511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08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A58EC-FEAF-10BE-6788-89A412E5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theme: Button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F210-22B4-A036-C7F8-6FD0793A8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55547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button change the theme</a:t>
            </a:r>
          </a:p>
          <a:p>
            <a:r>
              <a:rPr lang="en-US" dirty="0"/>
              <a:t>it's </a:t>
            </a:r>
            <a:r>
              <a:rPr lang="en-US" dirty="0" err="1"/>
              <a:t>useContext</a:t>
            </a:r>
            <a:r>
              <a:rPr lang="en-US" dirty="0"/>
              <a:t> declares both theme and </a:t>
            </a:r>
            <a:r>
              <a:rPr lang="en-US" dirty="0" err="1"/>
              <a:t>toggleTheme</a:t>
            </a:r>
            <a:endParaRPr lang="en-US" dirty="0"/>
          </a:p>
          <a:p>
            <a:r>
              <a:rPr lang="en-US" dirty="0"/>
              <a:t>then </a:t>
            </a:r>
            <a:r>
              <a:rPr lang="en-US" dirty="0" err="1"/>
              <a:t>toggleTheme</a:t>
            </a:r>
            <a:r>
              <a:rPr lang="en-US" dirty="0"/>
              <a:t> is used in the </a:t>
            </a:r>
            <a:r>
              <a:rPr lang="en-US" dirty="0" err="1"/>
              <a:t>onClick</a:t>
            </a:r>
            <a:r>
              <a:rPr lang="en-US" dirty="0"/>
              <a:t> method.</a:t>
            </a:r>
          </a:p>
          <a:p>
            <a:endParaRPr lang="en-US" dirty="0"/>
          </a:p>
          <a:p>
            <a:r>
              <a:rPr lang="en-US" dirty="0"/>
              <a:t>which triggers state and a redraw.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6157AD2-57C9-3431-BB03-5FD3330682C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93676" y="1378927"/>
            <a:ext cx="6508964" cy="479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471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89F0-95F2-113C-183F-F411077F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4F9AF-68E0-F022-D30B-C239C458ED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local state (</a:t>
            </a:r>
            <a:r>
              <a:rPr lang="en-US" dirty="0" err="1"/>
              <a:t>useState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 inputs</a:t>
            </a:r>
          </a:p>
          <a:p>
            <a:pPr lvl="1"/>
            <a:r>
              <a:rPr lang="en-US" dirty="0"/>
              <a:t>UI toggles (modals, dropdowns)</a:t>
            </a:r>
          </a:p>
          <a:p>
            <a:pPr lvl="1"/>
            <a:r>
              <a:rPr lang="en-US" dirty="0"/>
              <a:t>Component-specific state</a:t>
            </a:r>
          </a:p>
          <a:p>
            <a:pPr lvl="1"/>
            <a:r>
              <a:rPr lang="en-US" dirty="0"/>
              <a:t>Temporary data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F8EF5-5AAC-0AE1-A831-B427221721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Global/Remote State:</a:t>
            </a:r>
          </a:p>
          <a:p>
            <a:pPr lvl="1"/>
            <a:r>
              <a:rPr lang="en-US" dirty="0"/>
              <a:t>User authentication</a:t>
            </a:r>
          </a:p>
          <a:p>
            <a:pPr lvl="1"/>
            <a:r>
              <a:rPr lang="en-US" dirty="0"/>
              <a:t>User profile</a:t>
            </a:r>
          </a:p>
          <a:p>
            <a:pPr lvl="1"/>
            <a:r>
              <a:rPr lang="en-US" dirty="0"/>
              <a:t>Application settings</a:t>
            </a:r>
          </a:p>
          <a:p>
            <a:pPr lvl="1"/>
            <a:r>
              <a:rPr lang="en-US" dirty="0"/>
              <a:t>Theme preferences</a:t>
            </a:r>
          </a:p>
          <a:p>
            <a:pPr lvl="1"/>
            <a:r>
              <a:rPr lang="en-US" dirty="0"/>
              <a:t>API data (users, posts, etc.)</a:t>
            </a:r>
          </a:p>
          <a:p>
            <a:pPr lvl="1"/>
            <a:r>
              <a:rPr lang="en-US" dirty="0"/>
              <a:t>Real-time data</a:t>
            </a:r>
          </a:p>
        </p:txBody>
      </p:sp>
    </p:spTree>
    <p:extLst>
      <p:ext uri="{BB962C8B-B14F-4D97-AF65-F5344CB8AC3E}">
        <p14:creationId xmlns:p14="http://schemas.microsoft.com/office/powerpoint/2010/main" val="725037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A0FC4-7EC8-C137-7ED2-B6AA9B08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useReducer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D90BDA-84D5-5E72-D482-F8C21A08A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 </a:t>
            </a:r>
            <a:r>
              <a:rPr lang="en-US" dirty="0" err="1"/>
              <a:t>useReducer</a:t>
            </a:r>
            <a:r>
              <a:rPr lang="en-US" dirty="0"/>
              <a:t> hook in React is very similar to </a:t>
            </a:r>
            <a:r>
              <a:rPr lang="en-US" dirty="0" err="1"/>
              <a:t>useState</a:t>
            </a:r>
            <a:r>
              <a:rPr lang="en-US" dirty="0"/>
              <a:t>, but it lets you move the state update logic from event handlers into a single function outside of your component. </a:t>
            </a:r>
          </a:p>
          <a:p>
            <a:r>
              <a:rPr lang="en-US" dirty="0"/>
              <a:t>It centralizes state-update logic in a separate function, making the component code cleaner and the updates easier to debug and test</a:t>
            </a:r>
          </a:p>
          <a:p>
            <a:pPr lvl="1"/>
            <a:r>
              <a:rPr lang="en-US" dirty="0" err="1"/>
              <a:t>useState</a:t>
            </a:r>
            <a:r>
              <a:rPr lang="en-US" dirty="0"/>
              <a:t> vs </a:t>
            </a:r>
            <a:r>
              <a:rPr lang="en-US" dirty="0" err="1"/>
              <a:t>useReducer</a:t>
            </a:r>
            <a:endParaRPr lang="en-US" dirty="0"/>
          </a:p>
          <a:p>
            <a:pPr lvl="2"/>
            <a:r>
              <a:rPr lang="en-US" dirty="0" err="1"/>
              <a:t>useState</a:t>
            </a:r>
            <a:r>
              <a:rPr lang="en-US" dirty="0"/>
              <a:t> for simple independent values like toggles, input fields, etc.  </a:t>
            </a:r>
          </a:p>
          <a:p>
            <a:pPr lvl="2"/>
            <a:r>
              <a:rPr lang="en-US" dirty="0" err="1"/>
              <a:t>useReducer</a:t>
            </a:r>
            <a:r>
              <a:rPr lang="en-US" dirty="0"/>
              <a:t> when multiple pieces depend on either other, or multiple </a:t>
            </a:r>
            <a:r>
              <a:rPr lang="en-US" dirty="0" err="1"/>
              <a:t>useState</a:t>
            </a:r>
            <a:r>
              <a:rPr lang="en-US" dirty="0"/>
              <a:t> hooks come together.</a:t>
            </a:r>
          </a:p>
          <a:p>
            <a:pPr lvl="1"/>
            <a:r>
              <a:rPr lang="en-US" dirty="0" err="1"/>
              <a:t>useReducer</a:t>
            </a:r>
            <a:r>
              <a:rPr lang="en-US" dirty="0"/>
              <a:t> also work well with </a:t>
            </a:r>
            <a:r>
              <a:rPr lang="en-US" dirty="0" err="1"/>
              <a:t>useContext</a:t>
            </a:r>
            <a:r>
              <a:rPr lang="en-US" dirty="0"/>
              <a:t> and router.</a:t>
            </a:r>
          </a:p>
        </p:txBody>
      </p:sp>
    </p:spTree>
    <p:extLst>
      <p:ext uri="{BB962C8B-B14F-4D97-AF65-F5344CB8AC3E}">
        <p14:creationId xmlns:p14="http://schemas.microsoft.com/office/powerpoint/2010/main" val="1817818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0BE15-DC91-A0CD-9A02-CC3D7155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useReducer</a:t>
            </a:r>
            <a:r>
              <a:rPr lang="en-US" dirty="0"/>
              <a:t>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D8601-8E93-243E-EA7C-985FD2A7D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795"/>
            <a:ext cx="10515600" cy="3698168"/>
          </a:xfrm>
        </p:spPr>
        <p:txBody>
          <a:bodyPr/>
          <a:lstStyle/>
          <a:p>
            <a:r>
              <a:rPr lang="en-US" u="sng" dirty="0"/>
              <a:t>reducer</a:t>
            </a:r>
            <a:r>
              <a:rPr lang="en-US" dirty="0"/>
              <a:t> is a pure function that receives the current state and an action, then returns a new state.</a:t>
            </a:r>
          </a:p>
          <a:p>
            <a:pPr lvl="1"/>
            <a:r>
              <a:rPr lang="en-US" dirty="0"/>
              <a:t>typically, it uses a switch/case statement to deal with the action when called.  each one returns a different state.</a:t>
            </a:r>
          </a:p>
          <a:p>
            <a:r>
              <a:rPr lang="en-US" u="sng" dirty="0"/>
              <a:t>dispatch</a:t>
            </a:r>
            <a:r>
              <a:rPr lang="en-US" dirty="0"/>
              <a:t> is the function you call to update state, based on an action object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ECAAB1-B4EF-3E51-11AC-783D09033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083453" cy="56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81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959A-DB74-C280-6B20-EF0C0EC0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D46D8-AB3D-3725-3541-9A0013C6B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02436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initialState</a:t>
            </a:r>
            <a:r>
              <a:rPr lang="en-US" dirty="0"/>
              <a:t>, could also be passed as a prop to the function Counter.</a:t>
            </a:r>
          </a:p>
          <a:p>
            <a:r>
              <a:rPr lang="en-US" dirty="0"/>
              <a:t>The reducer takes current state and an action</a:t>
            </a:r>
          </a:p>
          <a:p>
            <a:pPr lvl="1"/>
            <a:r>
              <a:rPr lang="en-US" dirty="0"/>
              <a:t>then returns a new state</a:t>
            </a:r>
          </a:p>
          <a:p>
            <a:pPr lvl="1"/>
            <a:r>
              <a:rPr lang="en-US" dirty="0"/>
              <a:t>remember this is a pure function.  </a:t>
            </a:r>
          </a:p>
          <a:p>
            <a:r>
              <a:rPr lang="en-US" dirty="0"/>
              <a:t>Counter</a:t>
            </a:r>
          </a:p>
          <a:p>
            <a:pPr lvl="1"/>
            <a:r>
              <a:rPr lang="en-US" dirty="0"/>
              <a:t>declares the reducer and uses the dispatch in the </a:t>
            </a:r>
            <a:r>
              <a:rPr lang="en-US" dirty="0" err="1"/>
              <a:t>buttom</a:t>
            </a:r>
            <a:r>
              <a:rPr lang="en-US" dirty="0"/>
              <a:t> for + and -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379DFF9-3CF8-404C-917A-3BF5E87355D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40636" y="558283"/>
            <a:ext cx="6185040" cy="593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943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5A33B-2199-3F6C-D7F2-ABA30418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likely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768D8-1B01-E1CF-9EDE-62A56CE796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361761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fetch data from an API can </a:t>
            </a:r>
            <a:r>
              <a:rPr lang="en-US" dirty="0" err="1"/>
              <a:t>useReducer</a:t>
            </a:r>
            <a:r>
              <a:rPr lang="en-US" dirty="0"/>
              <a:t> to manage loading, success, and failure</a:t>
            </a:r>
          </a:p>
          <a:p>
            <a:r>
              <a:rPr lang="en-US" dirty="0"/>
              <a:t>Before calling the </a:t>
            </a:r>
            <a:r>
              <a:rPr lang="en-US" dirty="0" err="1"/>
              <a:t>api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dispatch ({type: "start"});</a:t>
            </a:r>
          </a:p>
          <a:p>
            <a:r>
              <a:rPr lang="en-US" dirty="0"/>
              <a:t>when it comes back in async</a:t>
            </a:r>
          </a:p>
          <a:p>
            <a:pPr marL="457200" lvl="1" indent="0">
              <a:buNone/>
            </a:pPr>
            <a:r>
              <a:rPr lang="en-US" dirty="0"/>
              <a:t>dispatch({type: "success", payload: </a:t>
            </a:r>
            <a:r>
              <a:rPr lang="en-US" dirty="0" err="1"/>
              <a:t>returnedData</a:t>
            </a:r>
            <a:r>
              <a:rPr lang="en-US" dirty="0"/>
              <a:t>});</a:t>
            </a:r>
          </a:p>
          <a:p>
            <a:r>
              <a:rPr lang="en-US" dirty="0"/>
              <a:t>and redraws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A8DC4-D923-FE12-23D9-CC2E74017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52600" y="1825625"/>
            <a:ext cx="59012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const [state, dispatch] = </a:t>
            </a:r>
            <a:r>
              <a:rPr lang="en-US" sz="2400" dirty="0" err="1"/>
              <a:t>useReducer</a:t>
            </a:r>
            <a:r>
              <a:rPr lang="en-US" sz="2400" dirty="0"/>
              <a:t>(reducer, {loading: false, error: null, data: null});  //and lots more.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6219E5-3668-C1D0-D2A5-9E240ADC4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2600" y="2787133"/>
            <a:ext cx="6620799" cy="370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15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64495-5EDB-C597-C098-968BF910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F2678-0C2A-2AC9-C3FE-919321FA8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Passing data</a:t>
            </a:r>
          </a:p>
          <a:p>
            <a:pPr lvl="1"/>
            <a:r>
              <a:rPr lang="en-US" dirty="0">
                <a:hlinkClick r:id="rId2"/>
              </a:rPr>
              <a:t>Passing props</a:t>
            </a:r>
            <a:r>
              <a:rPr lang="en-US" dirty="0"/>
              <a:t> is a great way to explicitly pipe data through your UI tree to the components that use it. </a:t>
            </a:r>
          </a:p>
          <a:p>
            <a:pPr lvl="1"/>
            <a:r>
              <a:rPr lang="en-US" dirty="0"/>
              <a:t>But this lead components ancestors being far removed and state needed to be </a:t>
            </a:r>
            <a:r>
              <a:rPr lang="en-US" dirty="0">
                <a:hlinkClick r:id="rId3"/>
              </a:rPr>
              <a:t>lifted up </a:t>
            </a:r>
            <a:r>
              <a:rPr lang="en-US" dirty="0"/>
              <a:t>(</a:t>
            </a:r>
            <a:r>
              <a:rPr lang="en-US" dirty="0" err="1"/>
              <a:t>ie</a:t>
            </a:r>
            <a:r>
              <a:rPr lang="en-US" dirty="0"/>
              <a:t> moved to higher and higher-level components that don’t necessary need it.)</a:t>
            </a:r>
          </a:p>
          <a:p>
            <a:r>
              <a:rPr lang="en-US" dirty="0"/>
              <a:t>Context lets a parent provide data to the entire tree below it, without passing props down the tree.</a:t>
            </a:r>
          </a:p>
          <a:p>
            <a:pPr lvl="1"/>
            <a:r>
              <a:rPr lang="en-US" dirty="0"/>
              <a:t>And any components that don't need it, don't declare it.</a:t>
            </a:r>
          </a:p>
          <a:p>
            <a:pPr lvl="1"/>
            <a:r>
              <a:rPr lang="en-US" dirty="0"/>
              <a:t>uses </a:t>
            </a:r>
            <a:r>
              <a:rPr lang="en-US" dirty="0" err="1"/>
              <a:t>useContext</a:t>
            </a:r>
            <a:r>
              <a:rPr lang="en-US" dirty="0"/>
              <a:t> to get the value, and </a:t>
            </a:r>
            <a:r>
              <a:rPr lang="en-US" dirty="0" err="1"/>
              <a:t>createContext</a:t>
            </a:r>
            <a:r>
              <a:rPr lang="en-US" dirty="0"/>
              <a:t> to set the value.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725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1F51E-CBEA-2FF7-378F-4C9118F67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up with Reducer and Context.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19791A-4D64-3C9C-D24C-EAD7CE999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Reducers let you consolidate a component’s state update logic. Context lets you pass information deep down to other components. You can combine reducers and context together to manage state of a complex screen.</a:t>
            </a:r>
          </a:p>
          <a:p>
            <a:endParaRPr lang="en-US" dirty="0"/>
          </a:p>
          <a:p>
            <a:r>
              <a:rPr lang="en-US" dirty="0"/>
              <a:t>We see this used in the next part, with forms.</a:t>
            </a:r>
          </a:p>
        </p:txBody>
      </p:sp>
    </p:spTree>
    <p:extLst>
      <p:ext uri="{BB962C8B-B14F-4D97-AF65-F5344CB8AC3E}">
        <p14:creationId xmlns:p14="http://schemas.microsoft.com/office/powerpoint/2010/main" val="2226051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7A893-3378-5EBA-BD66-698E4607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useEffect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C1D64-7D2A-E7C5-8155-4CAC97946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 </a:t>
            </a:r>
            <a:r>
              <a:rPr lang="en-US" dirty="0" err="1"/>
              <a:t>useEffect</a:t>
            </a:r>
            <a:r>
              <a:rPr lang="en-US" dirty="0"/>
              <a:t> hook in React lets you perform side effects in functional components, such as fetching data, manipulating the DOM, or setting up event listeners. </a:t>
            </a:r>
          </a:p>
          <a:p>
            <a:r>
              <a:rPr lang="en-US" dirty="0"/>
              <a:t>It runs after the component renders and the browser has painted the screen, which helps prevent blocking the rendering process. </a:t>
            </a:r>
          </a:p>
          <a:p>
            <a:pPr marL="0" indent="0">
              <a:buNone/>
            </a:pPr>
            <a:r>
              <a:rPr lang="en-US" dirty="0" err="1"/>
              <a:t>useEffect</a:t>
            </a:r>
            <a:r>
              <a:rPr lang="en-US" dirty="0"/>
              <a:t>( () =&gt; {  </a:t>
            </a:r>
          </a:p>
          <a:p>
            <a:pPr marL="0" indent="0">
              <a:buNone/>
            </a:pPr>
            <a:r>
              <a:rPr lang="en-US" dirty="0"/>
              <a:t>    //This code runs after the component renders (the side effect)  </a:t>
            </a:r>
          </a:p>
          <a:p>
            <a:pPr marL="0" indent="0">
              <a:buNone/>
            </a:pPr>
            <a:r>
              <a:rPr lang="en-US" dirty="0"/>
              <a:t>      …                                                    //don't change state or likely infinite loop!</a:t>
            </a:r>
          </a:p>
          <a:p>
            <a:pPr marL="0" indent="0">
              <a:buNone/>
            </a:pPr>
            <a:r>
              <a:rPr lang="en-US" dirty="0"/>
              <a:t>     return () =&gt; {   …  };  //optional cleanup function</a:t>
            </a:r>
          </a:p>
          <a:p>
            <a:pPr marL="0" indent="0">
              <a:buNone/>
            </a:pPr>
            <a:r>
              <a:rPr lang="en-US" dirty="0"/>
              <a:t>   },  [variable]); //dependency array.  What triggers the side effect.</a:t>
            </a:r>
          </a:p>
          <a:p>
            <a:pPr marL="0" indent="0">
              <a:buNone/>
            </a:pPr>
            <a:r>
              <a:rPr lang="en-US" dirty="0"/>
              <a:t>    //note [] can be an array of values or blank.  </a:t>
            </a:r>
          </a:p>
          <a:p>
            <a:pPr marL="0" indent="0">
              <a:buNone/>
            </a:pPr>
            <a:r>
              <a:rPr lang="en-US" dirty="0"/>
              <a:t>   //if blank runs every time, performance issues can occur.</a:t>
            </a:r>
          </a:p>
        </p:txBody>
      </p:sp>
    </p:spTree>
    <p:extLst>
      <p:ext uri="{BB962C8B-B14F-4D97-AF65-F5344CB8AC3E}">
        <p14:creationId xmlns:p14="http://schemas.microsoft.com/office/powerpoint/2010/main" val="1436255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9CA610-076F-3E32-EF13-4C323C582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state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46CE8-409C-2798-25DF-D8C3209D0F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90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6164FC-6123-6C7F-1B9B-9773B053D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08B8C8-AFED-A45F-664A-F2791712DF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input require a state variable to hold the data.  for complex multiple input forms, we need state with object.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17D134-88A3-74C1-AFC1-0BF51BF8F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636" y="365125"/>
            <a:ext cx="3381847" cy="17528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B6ADE90-2FDB-3D5C-1C9C-4EFF9B614E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874" y="3811579"/>
            <a:ext cx="3410426" cy="2848373"/>
          </a:xfrm>
          <a:prstGeom prst="rect">
            <a:avLst/>
          </a:prstGeom>
        </p:spPr>
      </p:pic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EAF38CC6-D47E-BED4-4A46-3DA545EACC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729636" y="2308614"/>
            <a:ext cx="297187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11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A3C83-EF36-B6FC-23CF-47CD1C929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5EA70-F399-652F-CF32-E1DF31FE53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submit button is simple, but you can add to it or use default.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function named </a:t>
            </a:r>
            <a:r>
              <a:rPr lang="en-US" dirty="0" err="1"/>
              <a:t>handleSubmit</a:t>
            </a:r>
            <a:r>
              <a:rPr lang="en-US" dirty="0"/>
              <a:t> is needed, as listed in the form.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submit to server is left blank and is part of r3 lecture.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BFBF477-E483-D3BC-2BC3-9B4D3BE4A73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4013" y="1825625"/>
            <a:ext cx="5237973" cy="43513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C1331CE-90AE-D44D-78D9-05F46E782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" y="2708464"/>
            <a:ext cx="4658913" cy="4643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B6CEFF-D9EE-9D03-A929-1427C92294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74" y="4210516"/>
            <a:ext cx="3108851" cy="46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310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511CD-D419-0092-F2BC-766705311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displaying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A2C13-8F62-D335-4D1B-B7AD7CCE2C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Using state and adding information to the page.</a:t>
            </a:r>
          </a:p>
          <a:p>
            <a:r>
              <a:rPr lang="en-US" dirty="0"/>
              <a:t>In this example, page starts with 2 pieces of data already, Jim and Michael scores. </a:t>
            </a:r>
          </a:p>
          <a:p>
            <a:pPr lvl="1"/>
            <a:r>
              <a:rPr lang="en-US" dirty="0"/>
              <a:t>We can add more, which is add to a data structure and changing state to redraw the new data.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E9BE3F5-65B2-5EAC-7385-EEACC2426E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79019" y="1825625"/>
            <a:ext cx="4591691" cy="17814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39F02A-3509-0894-808D-1E71D7861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2335" y="3741986"/>
            <a:ext cx="4658375" cy="20005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0E46C0-F5E6-17A1-7D65-1BF35F97C3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175" y="5018514"/>
            <a:ext cx="3896269" cy="14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14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1D913-4746-8344-D18D-629E4F7E6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679A8-6F5F-108A-B4AB-C79C31995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780402" cy="4351338"/>
          </a:xfrm>
        </p:spPr>
        <p:txBody>
          <a:bodyPr/>
          <a:lstStyle/>
          <a:p>
            <a:r>
              <a:rPr lang="en-US" dirty="0"/>
              <a:t>We have an array of data</a:t>
            </a:r>
          </a:p>
          <a:p>
            <a:r>
              <a:rPr lang="en-US" dirty="0"/>
              <a:t>using </a:t>
            </a:r>
            <a:r>
              <a:rPr lang="en-US" dirty="0" err="1"/>
              <a:t>ScoreList</a:t>
            </a:r>
            <a:r>
              <a:rPr lang="en-US" dirty="0"/>
              <a:t> that take the array, and the map function to loop through the array</a:t>
            </a:r>
          </a:p>
          <a:p>
            <a:r>
              <a:rPr lang="en-US" dirty="0"/>
              <a:t>Using the &lt;li &gt;</a:t>
            </a:r>
          </a:p>
          <a:p>
            <a:pPr lvl="1"/>
            <a:r>
              <a:rPr lang="en-US" dirty="0"/>
              <a:t>we need the ID to work as the key for the list.</a:t>
            </a:r>
          </a:p>
          <a:p>
            <a:pPr lvl="1"/>
            <a:r>
              <a:rPr lang="en-US" dirty="0"/>
              <a:t>call Display to display each score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4CCF9B-4C62-C2A4-64A4-1AB1B2017FF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89924" y="1825625"/>
            <a:ext cx="5765922" cy="4595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50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84B91-CDB8-6AE2-C33E-F2B73FDDC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0E284-49AF-DD93-7C41-98A1FDA174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using a simple form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plus </a:t>
            </a:r>
            <a:r>
              <a:rPr lang="en-US" dirty="0" err="1"/>
              <a:t>useState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when a uses press add score, then new data will be displayed.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2E6A5E-5ABD-3EA3-2A71-5E21D6F8C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21" y="2403005"/>
            <a:ext cx="4448796" cy="6858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0A4E3E-8785-C116-331D-6B41FCF26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779" y="4601393"/>
            <a:ext cx="3972479" cy="215295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AE6DDD-47E1-9229-7E2B-036AAB6EE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4704201"/>
            <a:ext cx="5181600" cy="2050142"/>
          </a:xfrm>
        </p:spPr>
        <p:txBody>
          <a:bodyPr/>
          <a:lstStyle/>
          <a:p>
            <a:r>
              <a:rPr lang="en-US" dirty="0"/>
              <a:t>Importantly, </a:t>
            </a:r>
            <a:r>
              <a:rPr lang="en-US" dirty="0" err="1"/>
              <a:t>setScore</a:t>
            </a:r>
            <a:r>
              <a:rPr lang="en-US" dirty="0"/>
              <a:t> for the </a:t>
            </a:r>
            <a:r>
              <a:rPr lang="en-US" dirty="0" err="1"/>
              <a:t>useState</a:t>
            </a:r>
            <a:r>
              <a:rPr lang="en-US" dirty="0"/>
              <a:t> is passed AddScore function as the updater,</a:t>
            </a:r>
          </a:p>
          <a:p>
            <a:pPr lvl="1"/>
            <a:r>
              <a:rPr lang="en-US" dirty="0"/>
              <a:t>So state is changed and a redraw is triggered.</a:t>
            </a:r>
          </a:p>
        </p:txBody>
      </p:sp>
      <p:pic>
        <p:nvPicPr>
          <p:cNvPr id="13" name="Content Placeholder 7">
            <a:extLst>
              <a:ext uri="{FF2B5EF4-FFF2-40B4-BE49-F238E27FC236}">
                <a16:creationId xmlns:a16="http://schemas.microsoft.com/office/drawing/2014/main" id="{2736071C-45AF-1890-D431-0BA8482C3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564272"/>
            <a:ext cx="6057634" cy="367746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8D5F516-5259-278A-9DAF-EC766C21811C}"/>
              </a:ext>
            </a:extLst>
          </p:cNvPr>
          <p:cNvCxnSpPr>
            <a:cxnSpLocks/>
          </p:cNvCxnSpPr>
          <p:nvPr/>
        </p:nvCxnSpPr>
        <p:spPr>
          <a:xfrm flipH="1">
            <a:off x="4737253" y="5259227"/>
            <a:ext cx="1706518" cy="7877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1D222CD-6790-0261-FF0A-5EB996615114}"/>
              </a:ext>
            </a:extLst>
          </p:cNvPr>
          <p:cNvSpPr/>
          <p:nvPr/>
        </p:nvSpPr>
        <p:spPr>
          <a:xfrm>
            <a:off x="6797407" y="1690688"/>
            <a:ext cx="3701668" cy="1991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804A0A9-C409-2B41-5B2F-E9E441F8D9B0}"/>
              </a:ext>
            </a:extLst>
          </p:cNvPr>
          <p:cNvCxnSpPr/>
          <p:nvPr/>
        </p:nvCxnSpPr>
        <p:spPr>
          <a:xfrm flipV="1">
            <a:off x="4605051" y="1825625"/>
            <a:ext cx="1983036" cy="40353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626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31423-7138-6B27-C8FE-9C0FFED9E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D514-F44F-D904-D102-B55DFE39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With more complex forms and data structures</a:t>
            </a:r>
          </a:p>
          <a:p>
            <a:pPr lvl="1"/>
            <a:r>
              <a:rPr lang="en-US" dirty="0"/>
              <a:t>likely change from </a:t>
            </a:r>
            <a:r>
              <a:rPr lang="en-US" dirty="0" err="1"/>
              <a:t>useState</a:t>
            </a:r>
            <a:r>
              <a:rPr lang="en-US" dirty="0"/>
              <a:t>, to </a:t>
            </a:r>
            <a:r>
              <a:rPr lang="en-US" dirty="0" err="1"/>
              <a:t>useReducer</a:t>
            </a:r>
            <a:r>
              <a:rPr lang="en-US" dirty="0"/>
              <a:t> and dispatch.</a:t>
            </a:r>
          </a:p>
          <a:p>
            <a:pPr lvl="1"/>
            <a:r>
              <a:rPr lang="en-US" dirty="0"/>
              <a:t>But likely still use </a:t>
            </a:r>
            <a:r>
              <a:rPr lang="en-US" dirty="0" err="1"/>
              <a:t>useState</a:t>
            </a:r>
            <a:r>
              <a:rPr lang="en-US" dirty="0"/>
              <a:t> in the less complex part of the forms as well.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Add task uses state, for form, but add button</a:t>
            </a:r>
          </a:p>
          <a:p>
            <a:pPr lvl="2"/>
            <a:r>
              <a:rPr lang="en-US" dirty="0"/>
              <a:t>uses dispatch, to trigger redraw</a:t>
            </a:r>
          </a:p>
          <a:p>
            <a:pPr lvl="1"/>
            <a:r>
              <a:rPr lang="en-US" dirty="0"/>
              <a:t>Edit/save is state for drawing and form</a:t>
            </a:r>
          </a:p>
          <a:p>
            <a:pPr lvl="1"/>
            <a:r>
              <a:rPr lang="en-US" dirty="0"/>
              <a:t>while the save and delete button trigger</a:t>
            </a:r>
          </a:p>
          <a:p>
            <a:pPr lvl="2"/>
            <a:r>
              <a:rPr lang="en-US" dirty="0"/>
              <a:t>using a dispatch command, since we need</a:t>
            </a:r>
          </a:p>
          <a:p>
            <a:pPr lvl="2"/>
            <a:r>
              <a:rPr lang="en-US" dirty="0"/>
              <a:t>a full redraw.</a:t>
            </a:r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See the example code in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err="1"/>
              <a:t>nodejs</a:t>
            </a:r>
            <a:r>
              <a:rPr lang="en-US" dirty="0"/>
              <a:t>/react2/Example3.jsx</a:t>
            </a:r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909271-9F31-D727-EFC5-ED39173FF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9990" y="3429000"/>
            <a:ext cx="4667901" cy="274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4670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https://react.dev/</a:t>
            </a:r>
            <a:endParaRPr lang="en-US" dirty="0"/>
          </a:p>
          <a:p>
            <a:r>
              <a:rPr lang="en-US" dirty="0">
                <a:hlinkClick r:id="rId3"/>
              </a:rPr>
              <a:t>https://react.dev/learn</a:t>
            </a:r>
            <a:endParaRPr lang="en-US" dirty="0"/>
          </a:p>
          <a:p>
            <a:r>
              <a:rPr lang="en-US" dirty="0">
                <a:hlinkClick r:id="rId4"/>
              </a:rPr>
              <a:t>https://www.w3schools.com/react/react_jsx.asp</a:t>
            </a:r>
            <a:r>
              <a:rPr lang="en-US" dirty="0"/>
              <a:t>  </a:t>
            </a:r>
          </a:p>
          <a:p>
            <a:r>
              <a:rPr lang="en-US" dirty="0">
                <a:hlinkClick r:id="rId5"/>
              </a:rPr>
              <a:t>https://react.dev/reference/react-dom/components</a:t>
            </a:r>
            <a:endParaRPr lang="en-US" dirty="0"/>
          </a:p>
          <a:p>
            <a:r>
              <a:rPr lang="en-US" dirty="0">
                <a:hlinkClick r:id="rId6"/>
              </a:rPr>
              <a:t>https://react.dev/learn/passing-data-deeply-with-context#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https://react.dev/learn/scaling-up-with-reducer-and-context</a:t>
            </a:r>
            <a:r>
              <a:rPr lang="en-US" dirty="0"/>
              <a:t> </a:t>
            </a:r>
          </a:p>
          <a:p>
            <a:r>
              <a:rPr lang="en-US" dirty="0">
                <a:hlinkClick r:id="rId8"/>
              </a:rPr>
              <a:t>https://react.dev/learn/sharing-state-between-components</a:t>
            </a:r>
            <a:endParaRPr lang="en-US" dirty="0"/>
          </a:p>
          <a:p>
            <a:r>
              <a:rPr lang="en-US" dirty="0">
                <a:hlinkClick r:id="rId9"/>
              </a:rPr>
              <a:t>https://mimo.org/glossary/react/usereducer-hook</a:t>
            </a:r>
            <a:r>
              <a:rPr lang="en-US" dirty="0"/>
              <a:t>    </a:t>
            </a:r>
          </a:p>
          <a:p>
            <a:endParaRPr lang="en-US" dirty="0"/>
          </a:p>
          <a:p>
            <a:r>
              <a:rPr lang="en-US" dirty="0"/>
              <a:t>Example code:</a:t>
            </a:r>
          </a:p>
          <a:p>
            <a:pPr lvl="1"/>
            <a:r>
              <a:rPr lang="en-US">
                <a:hlinkClick r:id="rId10"/>
              </a:rPr>
              <a:t>https://github.com/JimSeker/nodejs/tree/main/react2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CDDD-6580-57B1-D81C-361BE278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createContext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CBB3C-2043-4787-A4E8-6311F1C0E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use the context API, we need to create and export a context.</a:t>
            </a:r>
          </a:p>
          <a:p>
            <a:endParaRPr lang="en-US" dirty="0"/>
          </a:p>
          <a:p>
            <a:r>
              <a:rPr lang="en-US" dirty="0"/>
              <a:t>import { </a:t>
            </a:r>
            <a:r>
              <a:rPr lang="en-US" dirty="0" err="1"/>
              <a:t>createContext</a:t>
            </a:r>
            <a:r>
              <a:rPr lang="en-US" dirty="0"/>
              <a:t> }  from 'react';</a:t>
            </a:r>
          </a:p>
          <a:p>
            <a:endParaRPr lang="en-US" dirty="0"/>
          </a:p>
          <a:p>
            <a:r>
              <a:rPr lang="en-US" dirty="0"/>
              <a:t>export const </a:t>
            </a:r>
            <a:r>
              <a:rPr lang="en-US" dirty="0" err="1"/>
              <a:t>MyDataContext</a:t>
            </a:r>
            <a:r>
              <a:rPr lang="en-US" dirty="0"/>
              <a:t> = </a:t>
            </a:r>
            <a:r>
              <a:rPr lang="en-US" dirty="0" err="1"/>
              <a:t>createContext</a:t>
            </a:r>
            <a:r>
              <a:rPr lang="en-US" dirty="0"/>
              <a:t>(value);</a:t>
            </a:r>
          </a:p>
          <a:p>
            <a:pPr lvl="1"/>
            <a:r>
              <a:rPr lang="en-US" dirty="0"/>
              <a:t>the value can be a simple value, like a number or as complex as you need.</a:t>
            </a:r>
          </a:p>
        </p:txBody>
      </p:sp>
    </p:spTree>
    <p:extLst>
      <p:ext uri="{BB962C8B-B14F-4D97-AF65-F5344CB8AC3E}">
        <p14:creationId xmlns:p14="http://schemas.microsoft.com/office/powerpoint/2010/main" val="584568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B7AF31-10E4-5706-C476-5198AC561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E76BBB-9653-55B4-7DFA-719E26DE9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829541" cy="4351338"/>
          </a:xfrm>
        </p:spPr>
        <p:txBody>
          <a:bodyPr/>
          <a:lstStyle/>
          <a:p>
            <a:r>
              <a:rPr lang="en-US" dirty="0"/>
              <a:t>Using react doc's example                          </a:t>
            </a:r>
            <a:r>
              <a:rPr lang="en-US" dirty="0"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We want to create stand alone Components with out props.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A Heading component that choose h1, h2, etc.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it uses the data from the context to decide which one on to use.</a:t>
            </a:r>
          </a:p>
          <a:p>
            <a:r>
              <a:rPr lang="en-US" dirty="0">
                <a:sym typeface="Wingdings" panose="05000000000000000000" pitchFamily="2" charset="2"/>
              </a:rPr>
              <a:t>So, in case, we need a level value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CEB982-9283-DF99-EFB7-0FADFFB1E6F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920279" y="1825625"/>
            <a:ext cx="3600832" cy="43513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2248C1E-EDDD-CA0D-159D-ADC91958B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688" y="4605213"/>
            <a:ext cx="6373102" cy="146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90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876AF-F792-A5DF-7454-127423F4B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088A3-1591-C8C8-6E6E-B6DA60402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557" y="1825625"/>
            <a:ext cx="7389411" cy="4351338"/>
          </a:xfrm>
        </p:spPr>
        <p:txBody>
          <a:bodyPr/>
          <a:lstStyle/>
          <a:p>
            <a:r>
              <a:rPr lang="en-US" dirty="0"/>
              <a:t>In the "main" section, we can build components like this, Section sets context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DCF02AEC-819B-D206-5D0F-7D0A4701634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752968" y="1825625"/>
            <a:ext cx="3600832" cy="43513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825BE5-17EA-6F4D-FE7E-EF979A8B6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742" y="2625142"/>
            <a:ext cx="4582581" cy="423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46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EDFC9C-D90D-4E70-2927-2F7234C9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Section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3C9A3D-590C-64CC-1C83-A0E2ED6816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 imports the </a:t>
            </a:r>
            <a:r>
              <a:rPr lang="en-US" dirty="0" err="1"/>
              <a:t>levelcontext</a:t>
            </a:r>
            <a:endParaRPr lang="en-US" dirty="0"/>
          </a:p>
          <a:p>
            <a:r>
              <a:rPr lang="en-US" dirty="0"/>
              <a:t>and then gets the context via </a:t>
            </a:r>
            <a:r>
              <a:rPr lang="en-US" dirty="0" err="1"/>
              <a:t>useContext</a:t>
            </a:r>
            <a:endParaRPr lang="en-US" dirty="0"/>
          </a:p>
          <a:p>
            <a:r>
              <a:rPr lang="en-US" dirty="0"/>
              <a:t>Any components wrapped in &lt;</a:t>
            </a:r>
            <a:r>
              <a:rPr lang="en-US" dirty="0" err="1"/>
              <a:t>levelContext</a:t>
            </a:r>
            <a:r>
              <a:rPr lang="en-US" dirty="0"/>
              <a:t> …&gt;   &lt;/Level&gt; have access to the context</a:t>
            </a:r>
          </a:p>
          <a:p>
            <a:pPr lvl="1"/>
            <a:r>
              <a:rPr lang="en-US" dirty="0"/>
              <a:t>From previous slide, heading component, but we could add more that would have access as well.</a:t>
            </a:r>
          </a:p>
          <a:p>
            <a:pPr lvl="1"/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5E7DF56-0D7B-2228-964A-D91ED6F853D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2" y="1825625"/>
            <a:ext cx="5543476" cy="35033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72BF6D-9C0B-813A-4820-4214A09553C2}"/>
              </a:ext>
            </a:extLst>
          </p:cNvPr>
          <p:cNvSpPr txBox="1"/>
          <p:nvPr/>
        </p:nvSpPr>
        <p:spPr>
          <a:xfrm>
            <a:off x="1311007" y="5942568"/>
            <a:ext cx="875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Note, the children prop here for Section contains Heading and Section components.</a:t>
            </a:r>
          </a:p>
        </p:txBody>
      </p:sp>
    </p:spTree>
    <p:extLst>
      <p:ext uri="{BB962C8B-B14F-4D97-AF65-F5344CB8AC3E}">
        <p14:creationId xmlns:p14="http://schemas.microsoft.com/office/powerpoint/2010/main" val="310381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B59E6-0BB1-D540-98E3-A44C1459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Heading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D8940-A6B3-5C9F-4E38-56AACFB8B4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the heading component</a:t>
            </a:r>
          </a:p>
          <a:p>
            <a:pPr lvl="1"/>
            <a:r>
              <a:rPr lang="en-US" dirty="0"/>
              <a:t>get the level via </a:t>
            </a:r>
            <a:r>
              <a:rPr lang="en-US" dirty="0" err="1"/>
              <a:t>useContext</a:t>
            </a:r>
            <a:endParaRPr lang="en-US" dirty="0"/>
          </a:p>
          <a:p>
            <a:pPr lvl="1"/>
            <a:r>
              <a:rPr lang="en-US" dirty="0"/>
              <a:t>return the correct Heading, based on the level value using the children prop as the value.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 note, this could have also been done with level prop as well.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4EF49C7A-C8D2-856F-A166-88EB63C933B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97528" y="365125"/>
            <a:ext cx="5846783" cy="61277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CD07EB2-7BF2-2E42-5CE6-D80455854376}"/>
              </a:ext>
            </a:extLst>
          </p:cNvPr>
          <p:cNvSpPr txBox="1"/>
          <p:nvPr/>
        </p:nvSpPr>
        <p:spPr>
          <a:xfrm>
            <a:off x="380082" y="5853797"/>
            <a:ext cx="6097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Note, prop children has the value of Title, Heading, sub-heading, or sub-sub-heading.    See first slide of example.</a:t>
            </a:r>
          </a:p>
        </p:txBody>
      </p:sp>
    </p:spTree>
    <p:extLst>
      <p:ext uri="{BB962C8B-B14F-4D97-AF65-F5344CB8AC3E}">
        <p14:creationId xmlns:p14="http://schemas.microsoft.com/office/powerpoint/2010/main" val="364086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4FAFBBD-4BE7-4C0C-174E-AB02535F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42F424-FA1C-DD10-9B8B-DC03936F0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 is based used for "global" values that would be needed by most if not all the components in your app.</a:t>
            </a:r>
          </a:p>
          <a:p>
            <a:pPr lvl="1"/>
            <a:r>
              <a:rPr lang="en-US" dirty="0"/>
              <a:t>Theming,  current account (</a:t>
            </a:r>
            <a:r>
              <a:rPr lang="en-US" dirty="0" err="1"/>
              <a:t>ie</a:t>
            </a:r>
            <a:r>
              <a:rPr lang="en-US" dirty="0"/>
              <a:t> logged in user),  Routing (see later), or managing state, where distant components need ways to change higher up components.</a:t>
            </a:r>
          </a:p>
          <a:p>
            <a:pPr lvl="2"/>
            <a:r>
              <a:rPr lang="en-US" dirty="0"/>
              <a:t>It is common to </a:t>
            </a:r>
            <a:r>
              <a:rPr lang="en-US" dirty="0">
                <a:hlinkClick r:id="rId2"/>
              </a:rPr>
              <a:t>use a reducer together with context</a:t>
            </a:r>
            <a:r>
              <a:rPr lang="en-US" dirty="0"/>
              <a:t> to manage complex state and pass it down to distant components without too much hassle.</a:t>
            </a:r>
          </a:p>
          <a:p>
            <a:r>
              <a:rPr lang="en-US" dirty="0"/>
              <a:t>The previous example, had no way (or need) to change the value and redraw, so next example we use theme that changes the components' theme to light/dark mode.</a:t>
            </a:r>
          </a:p>
        </p:txBody>
      </p:sp>
    </p:spTree>
    <p:extLst>
      <p:ext uri="{BB962C8B-B14F-4D97-AF65-F5344CB8AC3E}">
        <p14:creationId xmlns:p14="http://schemas.microsoft.com/office/powerpoint/2010/main" val="950427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C29F3-D84F-C9D3-3016-9B2AF3F03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 and context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60518-BB93-D017-CC59-193523DA26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using a button, it can change the theme from light to dark or dark to light.</a:t>
            </a:r>
          </a:p>
          <a:p>
            <a:endParaRPr lang="en-US" dirty="0"/>
          </a:p>
          <a:p>
            <a:r>
              <a:rPr lang="en-US" dirty="0"/>
              <a:t>Besides the value, we also need a setter as well.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F69B3F74-69A8-289C-5945-72C473A8E6A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838245"/>
            <a:ext cx="5181600" cy="27786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3211BBC-568D-CDAD-72F4-F5D5F0390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788732"/>
            <a:ext cx="5181600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28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4645</TotalTime>
  <Words>1643</Words>
  <Application>Microsoft Office PowerPoint</Application>
  <PresentationFormat>Widescreen</PresentationFormat>
  <Paragraphs>190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Aptos</vt:lpstr>
      <vt:lpstr>Aptos Display</vt:lpstr>
      <vt:lpstr>Arial</vt:lpstr>
      <vt:lpstr>Tahoma</vt:lpstr>
      <vt:lpstr>Wingdings</vt:lpstr>
      <vt:lpstr>Office Theme</vt:lpstr>
      <vt:lpstr>React</vt:lpstr>
      <vt:lpstr>Context API</vt:lpstr>
      <vt:lpstr>createContext</vt:lpstr>
      <vt:lpstr>Example </vt:lpstr>
      <vt:lpstr>Example (2)</vt:lpstr>
      <vt:lpstr>Example, Section</vt:lpstr>
      <vt:lpstr>Example, Heading</vt:lpstr>
      <vt:lpstr>Context</vt:lpstr>
      <vt:lpstr>Theme and context</vt:lpstr>
      <vt:lpstr>Context for Theme example</vt:lpstr>
      <vt:lpstr>Top level.</vt:lpstr>
      <vt:lpstr>theme:  header component</vt:lpstr>
      <vt:lpstr>theme:  ButtonCount</vt:lpstr>
      <vt:lpstr>theme: Button</vt:lpstr>
      <vt:lpstr>state management</vt:lpstr>
      <vt:lpstr>useReducer</vt:lpstr>
      <vt:lpstr>useReducer (2)</vt:lpstr>
      <vt:lpstr>simple example</vt:lpstr>
      <vt:lpstr>More likely example</vt:lpstr>
      <vt:lpstr>Scaling up with Reducer and Context.</vt:lpstr>
      <vt:lpstr>useEffect</vt:lpstr>
      <vt:lpstr>Forms and state</vt:lpstr>
      <vt:lpstr>Forms.</vt:lpstr>
      <vt:lpstr>Forms (2)</vt:lpstr>
      <vt:lpstr>forms and displaying data.</vt:lpstr>
      <vt:lpstr>Displaying the data</vt:lpstr>
      <vt:lpstr>Adding to the data</vt:lpstr>
      <vt:lpstr>More complex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12</cp:revision>
  <dcterms:created xsi:type="dcterms:W3CDTF">2026-01-29T15:59:34Z</dcterms:created>
  <dcterms:modified xsi:type="dcterms:W3CDTF">2026-02-12T18:20:40Z</dcterms:modified>
</cp:coreProperties>
</file>