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303" r:id="rId4"/>
    <p:sldId id="304" r:id="rId5"/>
    <p:sldId id="295" r:id="rId6"/>
    <p:sldId id="305" r:id="rId7"/>
    <p:sldId id="296" r:id="rId8"/>
    <p:sldId id="301" r:id="rId9"/>
    <p:sldId id="297" r:id="rId10"/>
    <p:sldId id="298" r:id="rId11"/>
    <p:sldId id="299" r:id="rId12"/>
    <p:sldId id="300" r:id="rId13"/>
    <p:sldId id="302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293" r:id="rId32"/>
    <p:sldId id="259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DE55F-C644-F770-E56C-127C2C582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755BAB-BB52-9722-5431-3BEEBF449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57BF7-CD45-B2AE-AFFE-E10D3ADF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6C2C0-0D85-9707-740A-6DA757A4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44D95-DBA2-84AA-60AD-4A419246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64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75CA-046D-EDDF-0A9E-0D7E8A513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AFF04-3BCD-FB8E-A0A3-EE6B83A47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B6CAE-348F-369C-E624-89C126AD6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98975-433F-E8E2-5355-CC61A6DCD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34EE5-2782-01A5-9CFF-05F9F491F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0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90F601-BB64-B45B-8B10-198D598F0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4D556-EB61-942B-71AB-BC99F75DC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C1EF3-EE3E-6AAE-3888-496A6BF0C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A46B6-7A66-1833-773C-A1C99243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451C6-BFB8-AA01-2B30-01424208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73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888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EE9D-54B1-B9ED-CF81-813B6AC53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D44E4-3B5C-90F1-A7BB-54DBAA36D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A0A8-AF0C-734D-5346-2FA026371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CDC6E-23D7-851D-76D0-C4EB16E2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5F9C-E89C-DCA2-57F6-0EEA23A1E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3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8A704-490C-32FD-8846-D86517124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4A98-D952-EFC9-B667-6131CC871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C3B50-8CC8-4011-A8D1-FF235FF0C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8C155-0609-E8F7-F0A3-D3B9C01C3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7FC73-A340-292C-3266-7DCCD6B0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427C9-2AC5-84AC-8BA8-9CF30A30E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31B86-6AD9-0DED-1EF2-14D65FCE5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78CB84-DB80-5CE5-5A71-51F28E973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0900F-FBD9-9211-D259-CE77520B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917A5-D260-6638-42D5-1E6BDE44D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ED745-E618-20EA-7116-E100EF14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30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87FC-A0A5-A8A1-58BF-1F709272E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FF703-17B6-6C27-8941-058F25DF1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CC860-F226-EB76-60A7-349ECF08BA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F6136-73D9-832E-B4F9-4A8525501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AEFB6D-DBD6-E4FB-B668-C175E4F9E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DA62E-FCE1-8411-48A0-F7F74667F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9495BD-9B9A-C676-1986-33A6D8A1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AB757F-3AD9-29BA-A390-55B2645F9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6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7478-86CB-2C44-AA3E-6FE46681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E9C091-57F2-B450-D63D-A3D2F711F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2B155-D2DF-6DFD-E294-0FA3BCA89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9EBEA-C06D-B685-57B2-15EBAB91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6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F921C-D4AE-89DD-C686-51C3D0097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DE273D-050D-44D5-EDFF-09E2427E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C81AA-745B-DE42-1477-D0BDA0EE7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9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74E8-52E2-0377-59FE-51E995194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DD26A-D401-CA44-CB1F-D2C7D0AFB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93C19-7608-57CC-CB95-5E0FC900F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2AAA8B-5B4A-E32F-2776-900DEF968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98EA-3A6F-E4DE-1107-0409B3C2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EFA61E-8006-F27C-A173-0E128729F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5900F-B85A-64C0-AF7A-60DB255B3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50C42-1DFF-660C-9429-D15B14892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DD50B9-D391-5844-317E-8E498396C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702840-F467-B310-8132-E630C1A2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FC833-F46E-C4FD-8C29-DD8B917F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5808D-C715-A6F5-1A10-A576D700A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9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D1E2ED-F4DD-703E-3D63-94FFE8ACD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C68C7-3BA9-A147-D43E-06BBDE849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C16C6-1C82-4F40-AF14-28686A728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12299C-6959-435C-B037-FEE4E028D944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5534-0CB6-3A04-9DC0-CBE70FEF4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1D377-196B-4C58-1D7B-592C3E2A5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541CD-7D06-4C69-8AA6-8983979F1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4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react.dev/reference/react-dom/components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.dev/" TargetMode="External"/><Relationship Id="rId2" Type="http://schemas.openxmlformats.org/officeDocument/2006/relationships/hyperlink" Target="https://github.com/JimSeker/nodejs/tree/main/react1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react.dev/reference/react-dom/components" TargetMode="External"/><Relationship Id="rId5" Type="http://schemas.openxmlformats.org/officeDocument/2006/relationships/hyperlink" Target="https://www.w3schools.com/react/react_jsx.asp" TargetMode="External"/><Relationship Id="rId4" Type="http://schemas.openxmlformats.org/officeDocument/2006/relationships/hyperlink" Target="https://react.dev/learn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33018-A86C-10EE-F46A-64385351E1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416CE-08E2-5A8E-84D4-6E440BC441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Developing a front end with React.</a:t>
            </a:r>
          </a:p>
        </p:txBody>
      </p:sp>
    </p:spTree>
    <p:extLst>
      <p:ext uri="{BB962C8B-B14F-4D97-AF65-F5344CB8AC3E}">
        <p14:creationId xmlns:p14="http://schemas.microsoft.com/office/powerpoint/2010/main" val="3456864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5634-47DC-15C4-4359-3D6AD389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and React.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973FB-C9EC-03B1-2C64-10BB9FE56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91948"/>
          </a:xfrm>
        </p:spPr>
        <p:txBody>
          <a:bodyPr/>
          <a:lstStyle/>
          <a:p>
            <a:r>
              <a:rPr lang="en-US" dirty="0"/>
              <a:t>CSS/style is how you are going to change most elements, color them,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remember JSX uses </a:t>
            </a:r>
            <a:r>
              <a:rPr lang="en-US" dirty="0" err="1"/>
              <a:t>className</a:t>
            </a:r>
            <a:r>
              <a:rPr lang="en-US" dirty="0"/>
              <a:t>, instead of class.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B27069-576A-45D0-E42D-2B3282FB1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43054"/>
            <a:ext cx="5896798" cy="195289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A5030C-7757-AF30-1687-6DB83C0C9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521" y="2639029"/>
            <a:ext cx="2257740" cy="27245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2E7DB8-D2E7-90C4-BAE6-B81D75BD47D3}"/>
              </a:ext>
            </a:extLst>
          </p:cNvPr>
          <p:cNvSpPr txBox="1"/>
          <p:nvPr/>
        </p:nvSpPr>
        <p:spPr>
          <a:xfrm>
            <a:off x="987136" y="5853797"/>
            <a:ext cx="9595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I’m not going to cover CSS with any depth.  CSS itself could be many days of lecture, so you can </a:t>
            </a:r>
          </a:p>
          <a:p>
            <a:r>
              <a:rPr lang="en-US" dirty="0"/>
              <a:t>learn on your own.  My examples may not be pretty but should work.  </a:t>
            </a:r>
          </a:p>
        </p:txBody>
      </p:sp>
    </p:spTree>
    <p:extLst>
      <p:ext uri="{BB962C8B-B14F-4D97-AF65-F5344CB8AC3E}">
        <p14:creationId xmlns:p14="http://schemas.microsoft.com/office/powerpoint/2010/main" val="1160332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9081F-8570-6E7A-BE5F-648D43030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ED2A5-9467-9462-761D-270FE8295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React components are regular JavaScript functions, but their names must start with a capital letter to work.</a:t>
            </a:r>
          </a:p>
          <a:p>
            <a:pPr lvl="1"/>
            <a:r>
              <a:rPr lang="en-US" dirty="0"/>
              <a:t>function 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/>
              <a:t>quare() {  return &lt;button&gt;x&lt;/button&gt;; };</a:t>
            </a:r>
          </a:p>
          <a:p>
            <a:r>
              <a:rPr lang="en-US" dirty="0"/>
              <a:t>If like on the previous side, all you markup is not the same line as the return, you MUST have ( ) wrapped around it or the code is ignored.</a:t>
            </a:r>
          </a:p>
          <a:p>
            <a:r>
              <a:rPr lang="en-US" dirty="0"/>
              <a:t>Also, if you are returning more then one element, you must be wrapped in a &lt;div&gt;&lt;/div&gt;  or fragments &lt;&gt; &lt;/&gt; </a:t>
            </a:r>
          </a:p>
          <a:p>
            <a:pPr marL="457200" lvl="1" indent="0">
              <a:buNone/>
            </a:pPr>
            <a:r>
              <a:rPr lang="en-US" dirty="0"/>
              <a:t>return </a:t>
            </a:r>
            <a:r>
              <a:rPr lang="en-US" dirty="0">
                <a:solidFill>
                  <a:srgbClr val="FF0000"/>
                </a:solidFill>
              </a:rPr>
              <a:t>(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 &lt;div&gt;</a:t>
            </a:r>
          </a:p>
          <a:p>
            <a:pPr marL="457200" lvl="1" indent="0">
              <a:buNone/>
            </a:pPr>
            <a:r>
              <a:rPr lang="en-US" dirty="0"/>
              <a:t>           &lt;button </a:t>
            </a:r>
            <a:r>
              <a:rPr lang="en-US" dirty="0" err="1"/>
              <a:t>className</a:t>
            </a:r>
            <a:r>
              <a:rPr lang="en-US" dirty="0"/>
              <a:t>="square"&gt;X&lt;/button&gt;</a:t>
            </a:r>
          </a:p>
          <a:p>
            <a:pPr marL="457200" lvl="1" indent="0">
              <a:buNone/>
            </a:pPr>
            <a:r>
              <a:rPr lang="en-US" dirty="0"/>
              <a:t>           &lt;button&gt;X&lt;/button&gt;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 &lt;/div&gt;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68129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5D288-BA1A-6C30-E2A7-1EB0E4AFF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4632-4965-4162-66BD-45BA793D8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call a react function, it's uses the &lt;name /&gt; instead of a direct function call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8C7BDE7-88CF-E69A-DA32-592B000B62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526" y="2788971"/>
            <a:ext cx="8287907" cy="382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058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F21F5-E45A-3F3F-B36F-1890A2A3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Functions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A8BD4-3BA4-7BB3-8D8B-DB4151A06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94805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Passing data to functions  (Props, short for properties) and {}, plus some JS data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11238-EED8-D710-D777-023D6C044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4680" y="2651759"/>
            <a:ext cx="5181600" cy="38201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function Avatar(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return (</a:t>
            </a:r>
          </a:p>
          <a:p>
            <a:pPr marL="0" indent="0">
              <a:buNone/>
            </a:pPr>
            <a:r>
              <a:rPr lang="en-US" dirty="0"/>
              <a:t>       &lt;</a:t>
            </a:r>
            <a:r>
              <a:rPr lang="en-US" dirty="0" err="1"/>
              <a:t>img</a:t>
            </a: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src</a:t>
            </a:r>
            <a:r>
              <a:rPr lang="en-US" dirty="0"/>
              <a:t>={</a:t>
            </a:r>
            <a:r>
              <a:rPr lang="en-US" dirty="0" err="1">
                <a:solidFill>
                  <a:schemeClr val="accent2"/>
                </a:solidFill>
              </a:rPr>
              <a:t>person</a:t>
            </a:r>
            <a:r>
              <a:rPr lang="en-US" dirty="0" err="1"/>
              <a:t>.img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   alt={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.name}      </a:t>
            </a:r>
          </a:p>
          <a:p>
            <a:pPr marL="0" indent="0">
              <a:buNone/>
            </a:pPr>
            <a:r>
              <a:rPr lang="en-US" dirty="0"/>
              <a:t>      width={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    height={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}    </a:t>
            </a:r>
          </a:p>
          <a:p>
            <a:pPr marL="0" indent="0">
              <a:buNone/>
            </a:pPr>
            <a:r>
              <a:rPr lang="en-US" dirty="0"/>
              <a:t>/&gt;  );}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211B22FC-B07E-2797-FEA0-4E0872AEEA1C}"/>
              </a:ext>
            </a:extLst>
          </p:cNvPr>
          <p:cNvSpPr txBox="1">
            <a:spLocks/>
          </p:cNvSpPr>
          <p:nvPr/>
        </p:nvSpPr>
        <p:spPr>
          <a:xfrm>
            <a:off x="5796280" y="2651758"/>
            <a:ext cx="5181600" cy="3820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calling it</a:t>
            </a:r>
          </a:p>
          <a:p>
            <a:pPr marL="0" indent="0">
              <a:buNone/>
            </a:pPr>
            <a:r>
              <a:rPr lang="en-US" dirty="0"/>
              <a:t> &lt;Avatar   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0070C0"/>
                </a:solidFill>
              </a:rPr>
              <a:t>size</a:t>
            </a:r>
            <a:r>
              <a:rPr lang="en-US" dirty="0"/>
              <a:t>={100}       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chemeClr val="accent2"/>
                </a:solidFill>
              </a:rPr>
              <a:t>person</a:t>
            </a:r>
            <a:r>
              <a:rPr lang="en-US" dirty="0"/>
              <a:t>={{</a:t>
            </a:r>
          </a:p>
          <a:p>
            <a:pPr marL="0" indent="0">
              <a:buNone/>
            </a:pPr>
            <a:r>
              <a:rPr lang="en-US" dirty="0"/>
              <a:t>         name: 'Katsuko </a:t>
            </a:r>
            <a:r>
              <a:rPr lang="en-US" dirty="0" err="1"/>
              <a:t>Saruhashi</a:t>
            </a:r>
            <a:r>
              <a:rPr lang="en-US" dirty="0"/>
              <a:t>',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img</a:t>
            </a:r>
            <a:r>
              <a:rPr lang="en-US" dirty="0"/>
              <a:t>: 'YfeOqp2'        </a:t>
            </a:r>
          </a:p>
          <a:p>
            <a:pPr marL="0" indent="0">
              <a:buNone/>
            </a:pPr>
            <a:r>
              <a:rPr lang="en-US" dirty="0"/>
              <a:t>       }} </a:t>
            </a:r>
          </a:p>
          <a:p>
            <a:pPr marL="0" indent="0">
              <a:buNone/>
            </a:pPr>
            <a:r>
              <a:rPr lang="en-US" dirty="0"/>
              <a:t>/&gt;</a:t>
            </a:r>
          </a:p>
        </p:txBody>
      </p:sp>
    </p:spTree>
    <p:extLst>
      <p:ext uri="{BB962C8B-B14F-4D97-AF65-F5344CB8AC3E}">
        <p14:creationId xmlns:p14="http://schemas.microsoft.com/office/powerpoint/2010/main" val="280890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26C8D-29E9-AC5A-A6E7-4B7ABAEFA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properties and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48135-4330-70BC-EBD8-AAB9F7AFF0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const person = {</a:t>
            </a:r>
          </a:p>
          <a:p>
            <a:pPr marL="0" indent="0">
              <a:buNone/>
            </a:pPr>
            <a:r>
              <a:rPr lang="en-US" dirty="0"/>
              <a:t>  name: 'Alice',</a:t>
            </a:r>
          </a:p>
          <a:p>
            <a:pPr marL="0" indent="0">
              <a:buNone/>
            </a:pPr>
            <a:r>
              <a:rPr lang="en-US" dirty="0"/>
              <a:t>  age: 25,</a:t>
            </a:r>
          </a:p>
          <a:p>
            <a:pPr marL="0" indent="0">
              <a:buNone/>
            </a:pPr>
            <a:r>
              <a:rPr lang="en-US" dirty="0"/>
              <a:t>  city: 'NYC'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&lt;h1&gt;{person.name}&lt;/h1&gt;</a:t>
            </a:r>
          </a:p>
          <a:p>
            <a:pPr marL="0" indent="0">
              <a:buNone/>
            </a:pPr>
            <a:r>
              <a:rPr lang="en-US" dirty="0"/>
              <a:t>    &lt;p&gt;Age: {</a:t>
            </a:r>
            <a:r>
              <a:rPr lang="en-US" dirty="0" err="1"/>
              <a:t>person.age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  &lt;p&gt;City: {</a:t>
            </a:r>
            <a:r>
              <a:rPr lang="en-US" dirty="0" err="1"/>
              <a:t>person.city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D27D88-523A-17F1-2CA3-5674747FB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1120" y="1825625"/>
            <a:ext cx="653288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const numbers = [1, 2, 3, 4, 5];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&lt;p&gt;Sum: {</a:t>
            </a:r>
            <a:r>
              <a:rPr lang="en-US" dirty="0" err="1"/>
              <a:t>numbers.reduce</a:t>
            </a:r>
            <a:r>
              <a:rPr lang="en-US" dirty="0"/>
              <a:t>((a, b) =&gt; a + b, 0)}&lt;/p&gt;</a:t>
            </a:r>
          </a:p>
          <a:p>
            <a:pPr marL="0" indent="0">
              <a:buNone/>
            </a:pPr>
            <a:r>
              <a:rPr lang="en-US" dirty="0"/>
              <a:t>    &lt;p&gt;Count: {</a:t>
            </a:r>
            <a:r>
              <a:rPr lang="en-US" dirty="0" err="1"/>
              <a:t>numbers.length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960683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1E111-DD7E-95DF-E532-A692121B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 only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F6AAA4-BC83-3882-BF05-C57B22320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360" y="1432560"/>
            <a:ext cx="9316720" cy="4785043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statement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{if (condition) { return &lt;p&gt;True&lt;/p&gt; }}  // ❌ Statement</a:t>
            </a:r>
          </a:p>
          <a:p>
            <a:pPr marL="0" indent="0">
              <a:buNone/>
            </a:pPr>
            <a:r>
              <a:rPr lang="en-US" dirty="0"/>
              <a:t>    {for (let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10; </a:t>
            </a:r>
            <a:r>
              <a:rPr lang="en-US" dirty="0" err="1"/>
              <a:t>i</a:t>
            </a:r>
            <a:r>
              <a:rPr lang="en-US" dirty="0"/>
              <a:t>++) { }}        // ❌ Statement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  <a:p>
            <a:r>
              <a:rPr lang="en-US" dirty="0"/>
              <a:t>expressions (functional statements only in the return statement)</a:t>
            </a:r>
          </a:p>
          <a:p>
            <a:pPr marL="0" indent="0">
              <a:buNone/>
            </a:pPr>
            <a:r>
              <a:rPr lang="en-US" dirty="0"/>
              <a:t>return (</a:t>
            </a:r>
          </a:p>
          <a:p>
            <a:pPr marL="0" indent="0">
              <a:buNone/>
            </a:pPr>
            <a:r>
              <a:rPr lang="en-US" dirty="0"/>
              <a:t>  &lt;div&gt;</a:t>
            </a:r>
          </a:p>
          <a:p>
            <a:pPr marL="0" indent="0">
              <a:buNone/>
            </a:pPr>
            <a:r>
              <a:rPr lang="en-US" dirty="0"/>
              <a:t>    {condition &amp;&amp; &lt;p&gt;True&lt;/p&gt;}  // ✅ Expression</a:t>
            </a:r>
          </a:p>
          <a:p>
            <a:pPr marL="0" indent="0">
              <a:buNone/>
            </a:pPr>
            <a:r>
              <a:rPr lang="en-US" dirty="0"/>
              <a:t>    {condition ? &lt;p&gt;True&lt;/p&gt; : &lt;p&gt;False&lt;/p&gt;}  // ✅ Expression</a:t>
            </a:r>
          </a:p>
          <a:p>
            <a:pPr marL="0" indent="0">
              <a:buNone/>
            </a:pPr>
            <a:r>
              <a:rPr lang="en-US" dirty="0"/>
              <a:t>    {</a:t>
            </a:r>
            <a:r>
              <a:rPr lang="en-US" dirty="0" err="1"/>
              <a:t>items.map</a:t>
            </a:r>
            <a:r>
              <a:rPr lang="en-US" dirty="0"/>
              <a:t>(item =&gt; &lt;div key={item.id}&gt;{item.name}&lt;/div&gt;)}  // ✅ Expression</a:t>
            </a:r>
          </a:p>
          <a:p>
            <a:pPr marL="0" indent="0">
              <a:buNone/>
            </a:pPr>
            <a:r>
              <a:rPr lang="en-US" dirty="0"/>
              <a:t>  &lt;/div&gt;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513664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54F1-4D32-EDE8-5B65-A47E4C3E5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9EBF5-1AC6-4F78-93A6-524FDFB4A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 Fragments are a feature in React that allow you to group multiple elements returned by a component without adding an extra node to the DOM. </a:t>
            </a:r>
          </a:p>
          <a:p>
            <a:pPr lvl="1"/>
            <a:r>
              <a:rPr lang="en-US" dirty="0"/>
              <a:t>cleaner DOM (</a:t>
            </a:r>
            <a:r>
              <a:rPr lang="en-US" dirty="0" err="1"/>
              <a:t>ie</a:t>
            </a:r>
            <a:r>
              <a:rPr lang="en-US" dirty="0"/>
              <a:t> unnecessary div tags),  which helps to not break CSS as well.  Also, better performance in rendering</a:t>
            </a:r>
          </a:p>
          <a:p>
            <a:pPr lvl="1"/>
            <a:r>
              <a:rPr lang="en-US" dirty="0"/>
              <a:t>Sematic HTML, you need to return multiple elements for things like tables and other structures, which div would break the html.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Fragment is also needed for lists (&lt;dl&gt;, &lt;li&gt; and others), where a key is needed for entry.</a:t>
            </a:r>
          </a:p>
          <a:p>
            <a:pPr lvl="2"/>
            <a:r>
              <a:rPr lang="en-US" dirty="0"/>
              <a:t>&lt;Fragment key={item.id}&gt; &lt;li&gt; …   &lt;/Fragment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724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DFCB-98B4-D584-FBFA-B53713948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(formally)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DD094-71CF-441A-3A28-E16542F37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are Components?</a:t>
            </a:r>
          </a:p>
          <a:p>
            <a:pPr lvl="1"/>
            <a:r>
              <a:rPr lang="en-US" dirty="0"/>
              <a:t>Components are independent, reusable pieces of UI. They accept inputs (props) and return React elements describing what should appear on screen.</a:t>
            </a:r>
          </a:p>
          <a:p>
            <a:r>
              <a:rPr lang="en-US" dirty="0"/>
              <a:t>Think of components as JavaScript functions:</a:t>
            </a:r>
          </a:p>
          <a:p>
            <a:pPr lvl="1"/>
            <a:r>
              <a:rPr lang="en-US" dirty="0"/>
              <a:t>Accept inputs (props)</a:t>
            </a:r>
          </a:p>
          <a:p>
            <a:pPr lvl="1"/>
            <a:r>
              <a:rPr lang="en-US" dirty="0"/>
              <a:t>Return output (JSX)</a:t>
            </a:r>
          </a:p>
          <a:p>
            <a:pPr lvl="1"/>
            <a:r>
              <a:rPr lang="en-US" dirty="0"/>
              <a:t>Can be reused multiple times</a:t>
            </a:r>
          </a:p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Reusability</a:t>
            </a:r>
          </a:p>
          <a:p>
            <a:pPr lvl="1"/>
            <a:r>
              <a:rPr lang="en-US" dirty="0"/>
              <a:t>Separation of concerns</a:t>
            </a:r>
          </a:p>
          <a:p>
            <a:pPr lvl="1"/>
            <a:r>
              <a:rPr lang="en-US" dirty="0"/>
              <a:t>Easier testing</a:t>
            </a:r>
          </a:p>
          <a:p>
            <a:pPr lvl="1"/>
            <a:r>
              <a:rPr lang="en-US" dirty="0"/>
              <a:t>Better organization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B94B30-196A-3E33-0227-6FBFFC8091CF}"/>
              </a:ext>
            </a:extLst>
          </p:cNvPr>
          <p:cNvSpPr txBox="1"/>
          <p:nvPr/>
        </p:nvSpPr>
        <p:spPr>
          <a:xfrm>
            <a:off x="5760720" y="3677920"/>
            <a:ext cx="5405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Must start with capital letter (</a:t>
            </a:r>
            <a:r>
              <a:rPr lang="en-US" dirty="0" err="1"/>
              <a:t>PascalCase</a:t>
            </a:r>
            <a:r>
              <a:rPr lang="en-US" dirty="0"/>
              <a:t>)</a:t>
            </a:r>
          </a:p>
          <a:p>
            <a:r>
              <a:rPr lang="en-US" dirty="0"/>
              <a:t>Helps React distinguish components from HTML tags</a:t>
            </a:r>
          </a:p>
          <a:p>
            <a:r>
              <a:rPr lang="en-US" dirty="0"/>
              <a:t>Examples:</a:t>
            </a:r>
          </a:p>
          <a:p>
            <a:r>
              <a:rPr lang="en-US" dirty="0"/>
              <a:t>function </a:t>
            </a:r>
            <a:r>
              <a:rPr lang="en-US" dirty="0" err="1"/>
              <a:t>UserProfile</a:t>
            </a:r>
            <a:r>
              <a:rPr lang="en-US" dirty="0"/>
              <a:t>() { }</a:t>
            </a:r>
          </a:p>
          <a:p>
            <a:r>
              <a:rPr lang="en-US" dirty="0"/>
              <a:t>function </a:t>
            </a:r>
            <a:r>
              <a:rPr lang="en-US" dirty="0" err="1"/>
              <a:t>HomePage</a:t>
            </a:r>
            <a:r>
              <a:rPr lang="en-US" dirty="0"/>
              <a:t>() { }</a:t>
            </a:r>
          </a:p>
          <a:p>
            <a:r>
              <a:rPr lang="en-US" dirty="0"/>
              <a:t>const </a:t>
            </a:r>
            <a:r>
              <a:rPr lang="en-US" dirty="0" err="1"/>
              <a:t>NavBar</a:t>
            </a:r>
            <a:r>
              <a:rPr lang="en-US" dirty="0"/>
              <a:t> = () =&gt; { };</a:t>
            </a:r>
          </a:p>
        </p:txBody>
      </p:sp>
    </p:spTree>
    <p:extLst>
      <p:ext uri="{BB962C8B-B14F-4D97-AF65-F5344CB8AC3E}">
        <p14:creationId xmlns:p14="http://schemas.microsoft.com/office/powerpoint/2010/main" val="1619266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B797-4EFC-6755-4DDC-A281990D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F35A4-28F7-4C20-873C-55CCBE34A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Convention: One component per file, filename matches component name.</a:t>
            </a:r>
          </a:p>
          <a:p>
            <a:r>
              <a:rPr lang="en-US" dirty="0" err="1"/>
              <a:t>Button.jsx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export default function Button() {</a:t>
            </a:r>
          </a:p>
          <a:p>
            <a:pPr lvl="1"/>
            <a:r>
              <a:rPr lang="en-US" dirty="0"/>
              <a:t>  return &lt;button&gt;Click me&lt;/button&gt;;</a:t>
            </a:r>
          </a:p>
          <a:p>
            <a:pPr lvl="1"/>
            <a:r>
              <a:rPr lang="en-US" dirty="0"/>
              <a:t>}</a:t>
            </a:r>
          </a:p>
          <a:p>
            <a:r>
              <a:rPr lang="en-US" dirty="0"/>
              <a:t>Using:  </a:t>
            </a:r>
          </a:p>
          <a:p>
            <a:pPr marL="0" indent="0">
              <a:buNone/>
            </a:pPr>
            <a:r>
              <a:rPr lang="en-US" dirty="0"/>
              <a:t>import Button from './components/Button';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function App() {</a:t>
            </a:r>
          </a:p>
          <a:p>
            <a:pPr marL="0" indent="0">
              <a:buNone/>
            </a:pPr>
            <a:r>
              <a:rPr lang="en-US" dirty="0"/>
              <a:t>  return &lt;Button /&gt;;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pic>
        <p:nvPicPr>
          <p:cNvPr id="7" name="Picture 6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3B799129-0EDF-C289-D097-5E59BF028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481" y="2515497"/>
            <a:ext cx="3826871" cy="1680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10C42F-BD3F-2604-6095-EC6B3899DDF6}"/>
              </a:ext>
            </a:extLst>
          </p:cNvPr>
          <p:cNvSpPr txBox="1"/>
          <p:nvPr/>
        </p:nvSpPr>
        <p:spPr>
          <a:xfrm>
            <a:off x="757940" y="6127234"/>
            <a:ext cx="9184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Note, components directory is a style, not a requirement.  same for one component per file.</a:t>
            </a:r>
          </a:p>
          <a:p>
            <a:r>
              <a:rPr lang="en-US" dirty="0"/>
              <a:t>It's cleaner and easier to debug.</a:t>
            </a:r>
          </a:p>
        </p:txBody>
      </p:sp>
    </p:spTree>
    <p:extLst>
      <p:ext uri="{BB962C8B-B14F-4D97-AF65-F5344CB8AC3E}">
        <p14:creationId xmlns:p14="http://schemas.microsoft.com/office/powerpoint/2010/main" val="652828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717C-FF49-EDB2-4344-76AD345B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68A0E-A568-45E2-7496-D7FC8B8D7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865"/>
            <a:ext cx="10515600" cy="4351338"/>
          </a:xfrm>
        </p:spPr>
        <p:txBody>
          <a:bodyPr/>
          <a:lstStyle/>
          <a:p>
            <a:r>
              <a:rPr lang="en-US" dirty="0"/>
              <a:t>You can then build complex UIs by combining simpler components</a:t>
            </a:r>
          </a:p>
          <a:p>
            <a:r>
              <a:rPr lang="en-US" dirty="0"/>
              <a:t>use parameters (props) to change the functionality of components.</a:t>
            </a:r>
          </a:p>
        </p:txBody>
      </p:sp>
      <p:pic>
        <p:nvPicPr>
          <p:cNvPr id="5" name="Picture 4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366350BE-466A-7F59-4245-38CFF0449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3020" y="3095100"/>
            <a:ext cx="4153480" cy="3762900"/>
          </a:xfrm>
          <a:prstGeom prst="rect">
            <a:avLst/>
          </a:prstGeom>
        </p:spPr>
      </p:pic>
      <p:pic>
        <p:nvPicPr>
          <p:cNvPr id="7" name="Picture 6" descr="A computer screen shot of white text&#10;&#10;AI-generated content may be incorrect.">
            <a:extLst>
              <a:ext uri="{FF2B5EF4-FFF2-40B4-BE49-F238E27FC236}">
                <a16:creationId xmlns:a16="http://schemas.microsoft.com/office/drawing/2014/main" id="{5F2D8FD4-B93D-5DDF-D2D4-156F4BE85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8659" y="3190122"/>
            <a:ext cx="4268795" cy="237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292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CCA3-E010-7E09-9517-C8D307EF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E38A3-9083-CC85-7AE9-7EF9B157D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React JS uses JavaScript (or typescript).</a:t>
            </a:r>
          </a:p>
          <a:p>
            <a:r>
              <a:rPr lang="en-US" dirty="0"/>
              <a:t>It can be built a pure JavaScript in a web page.</a:t>
            </a:r>
          </a:p>
          <a:p>
            <a:r>
              <a:rPr lang="en-US" dirty="0"/>
              <a:t>It can be built using node.js and compiled out as SPA (single page app)  With things like JSX.</a:t>
            </a:r>
          </a:p>
          <a:p>
            <a:pPr lvl="1"/>
            <a:r>
              <a:rPr lang="en-US" dirty="0"/>
              <a:t>Most can be converted to pure JavaScript but then exposes all the code.</a:t>
            </a:r>
          </a:p>
          <a:p>
            <a:r>
              <a:rPr lang="en-US" dirty="0"/>
              <a:t>It can be build using one of the many (full-stack) frameworks that exist.	</a:t>
            </a:r>
          </a:p>
          <a:p>
            <a:pPr lvl="1"/>
            <a:r>
              <a:rPr lang="en-US" dirty="0"/>
              <a:t>Next.js (one of the most popular,   React Router, React Native (which also allows cross-platform development), Gatsby, expo, just to name a few. </a:t>
            </a:r>
          </a:p>
        </p:txBody>
      </p:sp>
    </p:spTree>
    <p:extLst>
      <p:ext uri="{BB962C8B-B14F-4D97-AF65-F5344CB8AC3E}">
        <p14:creationId xmlns:p14="http://schemas.microsoft.com/office/powerpoint/2010/main" val="1952893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37B6A-B75A-F885-C8FC-AD6CE197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08E38-21A3-B98E-3680-CBA8BB71D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Props are read only, so never modify them.</a:t>
            </a:r>
          </a:p>
          <a:p>
            <a:r>
              <a:rPr lang="en-US" dirty="0"/>
              <a:t>default Props</a:t>
            </a:r>
          </a:p>
          <a:p>
            <a:pPr marL="0" indent="0">
              <a:buNone/>
            </a:pPr>
            <a:r>
              <a:rPr lang="en-US" dirty="0"/>
              <a:t>function Button({ text = 'Click me', type = 'button' }) {</a:t>
            </a:r>
          </a:p>
          <a:p>
            <a:pPr marL="0" indent="0">
              <a:buNone/>
            </a:pPr>
            <a:r>
              <a:rPr lang="en-US" dirty="0"/>
              <a:t>  return &lt;button type={type}&gt;{text}&lt;/button&gt;;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Usage</a:t>
            </a:r>
          </a:p>
          <a:p>
            <a:pPr marL="0" indent="0">
              <a:buNone/>
            </a:pPr>
            <a:r>
              <a:rPr lang="en-US" dirty="0"/>
              <a:t>&lt;Button /&gt;                    // Uses defaults</a:t>
            </a:r>
          </a:p>
          <a:p>
            <a:pPr marL="0" indent="0">
              <a:buNone/>
            </a:pPr>
            <a:r>
              <a:rPr lang="en-US" dirty="0"/>
              <a:t>&lt;Button text="Submit" /&gt;      // Custom text</a:t>
            </a:r>
          </a:p>
          <a:p>
            <a:pPr marL="0" indent="0">
              <a:buNone/>
            </a:pPr>
            <a:r>
              <a:rPr lang="en-US" dirty="0"/>
              <a:t>&lt;Button type="submit" /&gt;      // Custom type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327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AC10C-E9DC-860B-7887-B94B2FE5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props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FC463-5969-0421-3D1A-C01F28C55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const </a:t>
            </a:r>
            <a:r>
              <a:rPr lang="en-US" dirty="0" err="1"/>
              <a:t>userProps</a:t>
            </a:r>
            <a:r>
              <a:rPr lang="en-US" dirty="0"/>
              <a:t> = {</a:t>
            </a:r>
          </a:p>
          <a:p>
            <a:pPr marL="0" indent="0">
              <a:buNone/>
            </a:pPr>
            <a:r>
              <a:rPr lang="en-US" dirty="0"/>
              <a:t>  name: 'John',</a:t>
            </a:r>
          </a:p>
          <a:p>
            <a:pPr marL="0" indent="0">
              <a:buNone/>
            </a:pPr>
            <a:r>
              <a:rPr lang="en-US" dirty="0"/>
              <a:t>  age: 30,</a:t>
            </a:r>
          </a:p>
          <a:p>
            <a:pPr marL="0" indent="0">
              <a:buNone/>
            </a:pPr>
            <a:r>
              <a:rPr lang="en-US" dirty="0"/>
              <a:t>  email: 'john@example.com'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  <a:p>
            <a:r>
              <a:rPr lang="en-US" dirty="0"/>
              <a:t>Using the Spread operator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UserCard</a:t>
            </a:r>
            <a:r>
              <a:rPr lang="en-US" dirty="0"/>
              <a:t> {...</a:t>
            </a:r>
            <a:r>
              <a:rPr lang="en-US" dirty="0" err="1"/>
              <a:t>userProps</a:t>
            </a:r>
            <a:r>
              <a:rPr lang="en-US" dirty="0"/>
              <a:t>} /&gt;</a:t>
            </a:r>
          </a:p>
          <a:p>
            <a:r>
              <a:rPr lang="en-US" dirty="0"/>
              <a:t>Same as: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UserCard</a:t>
            </a:r>
            <a:r>
              <a:rPr lang="en-US" dirty="0"/>
              <a:t> name="John" age={30} email="john@example.com" /&gt;</a:t>
            </a:r>
          </a:p>
        </p:txBody>
      </p:sp>
    </p:spTree>
    <p:extLst>
      <p:ext uri="{BB962C8B-B14F-4D97-AF65-F5344CB8AC3E}">
        <p14:creationId xmlns:p14="http://schemas.microsoft.com/office/powerpoint/2010/main" val="810907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A5A82-1371-9063-7D0E-37096E0DB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"early" Return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9633A-EC98-C658-83A3-3261AED6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Before it was stated, no statements, only  expressions.  Which is almost true.  Not in the return statement, but you can use them before a return statement.</a:t>
            </a:r>
          </a:p>
          <a:p>
            <a:pPr marL="0" indent="0">
              <a:buNone/>
            </a:pPr>
            <a:r>
              <a:rPr lang="en-US" dirty="0"/>
              <a:t>function </a:t>
            </a:r>
            <a:r>
              <a:rPr lang="en-US" dirty="0" err="1"/>
              <a:t>UserProfile</a:t>
            </a:r>
            <a:r>
              <a:rPr lang="en-US" dirty="0"/>
              <a:t>({ user }) {</a:t>
            </a:r>
          </a:p>
          <a:p>
            <a:pPr marL="0" indent="0">
              <a:buNone/>
            </a:pPr>
            <a:r>
              <a:rPr lang="en-US" dirty="0"/>
              <a:t>  if (!user) {    return &lt;p&gt;No user found&lt;/p&gt;;   }</a:t>
            </a:r>
          </a:p>
          <a:p>
            <a:pPr marL="0" indent="0">
              <a:buNone/>
            </a:pPr>
            <a:r>
              <a:rPr lang="en-US" dirty="0"/>
              <a:t>  if (!</a:t>
            </a:r>
            <a:r>
              <a:rPr lang="en-US" dirty="0" err="1"/>
              <a:t>user.isActive</a:t>
            </a:r>
            <a:r>
              <a:rPr lang="en-US" dirty="0"/>
              <a:t>) {    return &lt;p&gt;User is inactive&lt;/p&gt;;  }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return</a:t>
            </a:r>
            <a:r>
              <a:rPr lang="en-US" dirty="0"/>
              <a:t> (</a:t>
            </a:r>
          </a:p>
          <a:p>
            <a:pPr marL="0" indent="0">
              <a:buNone/>
            </a:pPr>
            <a:r>
              <a:rPr lang="en-US" dirty="0"/>
              <a:t>    &lt;div&gt;</a:t>
            </a:r>
          </a:p>
          <a:p>
            <a:pPr marL="0" indent="0">
              <a:buNone/>
            </a:pPr>
            <a:r>
              <a:rPr lang="en-US" dirty="0"/>
              <a:t>      &lt;h1&gt;{user.name}&lt;/h1&gt;</a:t>
            </a:r>
          </a:p>
          <a:p>
            <a:pPr marL="0" indent="0">
              <a:buNone/>
            </a:pPr>
            <a:r>
              <a:rPr lang="en-US" dirty="0"/>
              <a:t>      &lt;p&gt;{</a:t>
            </a:r>
            <a:r>
              <a:rPr lang="en-US" dirty="0" err="1"/>
              <a:t>user.email</a:t>
            </a:r>
            <a:r>
              <a:rPr lang="en-US" dirty="0"/>
              <a:t>}&lt;/p&gt;</a:t>
            </a:r>
          </a:p>
          <a:p>
            <a:pPr marL="0" indent="0">
              <a:buNone/>
            </a:pPr>
            <a:r>
              <a:rPr lang="en-US" dirty="0"/>
              <a:t>    &lt;/div&gt;</a:t>
            </a:r>
          </a:p>
          <a:p>
            <a:pPr marL="0" indent="0">
              <a:buNone/>
            </a:pPr>
            <a:r>
              <a:rPr lang="en-US" dirty="0"/>
              <a:t> 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3355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0EB0E4-82FD-C642-D0EE-0646375B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14634-E191-4757-F80C-49234F60D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0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93C8E0-F6A1-5386-52B3-E7FE4A2E2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State?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B46184-1D9F-E9CF-ED6F-BB6C81A4B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is private to a component</a:t>
            </a:r>
          </a:p>
          <a:p>
            <a:r>
              <a:rPr lang="en-US" dirty="0"/>
              <a:t>State changes trigger re-renders (so be careful with state).</a:t>
            </a:r>
          </a:p>
          <a:p>
            <a:r>
              <a:rPr lang="en-US" dirty="0"/>
              <a:t>Each component instance has its own state</a:t>
            </a:r>
          </a:p>
          <a:p>
            <a:r>
              <a:rPr lang="en-US" dirty="0"/>
              <a:t>State updates are asynchronous</a:t>
            </a:r>
          </a:p>
          <a:p>
            <a:r>
              <a:rPr lang="en-US" dirty="0"/>
              <a:t>Never modify state directly</a:t>
            </a:r>
          </a:p>
          <a:p>
            <a:endParaRPr lang="en-US" dirty="0"/>
          </a:p>
          <a:p>
            <a:r>
              <a:rPr lang="en-US" dirty="0"/>
              <a:t>State vs Props:</a:t>
            </a:r>
          </a:p>
          <a:p>
            <a:pPr lvl="1"/>
            <a:r>
              <a:rPr lang="en-US" dirty="0"/>
              <a:t>Props: Passed from parent, read-only</a:t>
            </a:r>
          </a:p>
          <a:p>
            <a:pPr lvl="1"/>
            <a:r>
              <a:rPr lang="en-US" dirty="0"/>
              <a:t>State: Managed within component, can be changed</a:t>
            </a:r>
          </a:p>
        </p:txBody>
      </p:sp>
    </p:spTree>
    <p:extLst>
      <p:ext uri="{BB962C8B-B14F-4D97-AF65-F5344CB8AC3E}">
        <p14:creationId xmlns:p14="http://schemas.microsoft.com/office/powerpoint/2010/main" val="259946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6EBBE-8332-D2D6-26E4-0D1C5A37B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state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2F872-2FDD-91F2-3ADA-986C1603F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46532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import </a:t>
            </a:r>
            <a:r>
              <a:rPr lang="en-US" dirty="0" err="1"/>
              <a:t>useState</a:t>
            </a:r>
            <a:endParaRPr lang="en-US" dirty="0"/>
          </a:p>
          <a:p>
            <a:r>
              <a:rPr lang="en-US" sz="3300" dirty="0"/>
              <a:t>declare state</a:t>
            </a:r>
          </a:p>
          <a:p>
            <a:pPr lvl="1"/>
            <a:r>
              <a:rPr lang="en-US" sz="3300" dirty="0"/>
              <a:t>a variable for the current value</a:t>
            </a:r>
          </a:p>
          <a:p>
            <a:pPr lvl="1"/>
            <a:r>
              <a:rPr lang="en-US" sz="3300" dirty="0"/>
              <a:t>a setter function</a:t>
            </a:r>
          </a:p>
          <a:p>
            <a:pPr lvl="1"/>
            <a:r>
              <a:rPr lang="en-US" sz="3300" dirty="0"/>
              <a:t>and initial value</a:t>
            </a:r>
          </a:p>
          <a:p>
            <a:pPr lvl="1"/>
            <a:endParaRPr lang="en-US" sz="3300" dirty="0"/>
          </a:p>
          <a:p>
            <a:r>
              <a:rPr lang="en-US" sz="3300" dirty="0"/>
              <a:t>Use the setter function to change state</a:t>
            </a:r>
          </a:p>
          <a:p>
            <a:pPr lvl="1"/>
            <a:r>
              <a:rPr lang="en-US" sz="3300" dirty="0"/>
              <a:t>remember this triggers a </a:t>
            </a:r>
            <a:r>
              <a:rPr lang="en-US" sz="3300" dirty="0" err="1"/>
              <a:t>rerender</a:t>
            </a:r>
            <a:r>
              <a:rPr lang="en-US" sz="3300" dirty="0"/>
              <a:t> too!</a:t>
            </a:r>
          </a:p>
          <a:p>
            <a:pPr marL="457200" lvl="1" indent="0">
              <a:buNone/>
            </a:pPr>
            <a:endParaRPr lang="en-US" sz="3300" dirty="0"/>
          </a:p>
          <a:p>
            <a:r>
              <a:rPr lang="en-US" dirty="0" err="1"/>
              <a:t>useState</a:t>
            </a:r>
            <a:r>
              <a:rPr lang="en-US" dirty="0"/>
              <a:t> can only call it at the top of your component.</a:t>
            </a:r>
          </a:p>
          <a:p>
            <a:r>
              <a:rPr lang="en-US" dirty="0"/>
              <a:t>And changing state only effects the next Render, not the current render.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FC2E15-2A8B-2716-F2B2-A1620FCBD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5760" y="1825625"/>
            <a:ext cx="590804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import { </a:t>
            </a:r>
            <a:r>
              <a:rPr lang="en-US" dirty="0" err="1"/>
              <a:t>useState</a:t>
            </a:r>
            <a:r>
              <a:rPr lang="en-US" dirty="0"/>
              <a:t> } from 'react';</a:t>
            </a:r>
          </a:p>
          <a:p>
            <a:pPr marL="0" indent="0">
              <a:buNone/>
            </a:pPr>
            <a:r>
              <a:rPr lang="en-US" dirty="0"/>
              <a:t>function Counter() {</a:t>
            </a:r>
          </a:p>
          <a:p>
            <a:pPr marL="0" indent="0">
              <a:buNone/>
            </a:pPr>
            <a:r>
              <a:rPr lang="en-US" dirty="0"/>
              <a:t>  const [count, </a:t>
            </a:r>
            <a:r>
              <a:rPr lang="en-US" dirty="0" err="1"/>
              <a:t>setCount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(0);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return (</a:t>
            </a:r>
          </a:p>
          <a:p>
            <a:pPr marL="0" indent="0">
              <a:buNone/>
            </a:pPr>
            <a:r>
              <a:rPr lang="en-US" dirty="0"/>
              <a:t>    &lt;div&gt;</a:t>
            </a:r>
          </a:p>
          <a:p>
            <a:pPr marL="0" indent="0">
              <a:buNone/>
            </a:pPr>
            <a:r>
              <a:rPr lang="en-US" dirty="0"/>
              <a:t>      &lt;p&gt;Count: {count}&lt;/p&gt;</a:t>
            </a:r>
          </a:p>
          <a:p>
            <a:pPr marL="0" indent="0">
              <a:buNone/>
            </a:pPr>
            <a:r>
              <a:rPr lang="en-US" dirty="0"/>
              <a:t>      &lt;button </a:t>
            </a:r>
            <a:r>
              <a:rPr lang="en-US" dirty="0" err="1"/>
              <a:t>onClick</a:t>
            </a:r>
            <a:r>
              <a:rPr lang="en-US" dirty="0"/>
              <a:t>={() =&gt; </a:t>
            </a:r>
            <a:r>
              <a:rPr lang="en-US" dirty="0" err="1"/>
              <a:t>setCount</a:t>
            </a:r>
            <a:r>
              <a:rPr lang="en-US" dirty="0"/>
              <a:t>(count + 1)}&gt;</a:t>
            </a:r>
          </a:p>
          <a:p>
            <a:pPr marL="0" indent="0">
              <a:buNone/>
            </a:pPr>
            <a:r>
              <a:rPr lang="en-US" dirty="0"/>
              <a:t>        Increment</a:t>
            </a:r>
          </a:p>
          <a:p>
            <a:pPr marL="0" indent="0">
              <a:buNone/>
            </a:pPr>
            <a:r>
              <a:rPr lang="en-US" dirty="0"/>
              <a:t>      &lt;/button&gt;</a:t>
            </a:r>
          </a:p>
          <a:p>
            <a:pPr marL="0" indent="0">
              <a:buNone/>
            </a:pPr>
            <a:r>
              <a:rPr lang="en-US" dirty="0"/>
              <a:t>    &lt;/div&gt;</a:t>
            </a:r>
          </a:p>
          <a:p>
            <a:pPr marL="0" indent="0">
              <a:buNone/>
            </a:pPr>
            <a:r>
              <a:rPr lang="en-US" dirty="0"/>
              <a:t>  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94CD95-6B86-5E04-7967-001ABBDAD706}"/>
              </a:ext>
            </a:extLst>
          </p:cNvPr>
          <p:cNvSpPr txBox="1"/>
          <p:nvPr/>
        </p:nvSpPr>
        <p:spPr>
          <a:xfrm>
            <a:off x="6614160" y="2865120"/>
            <a:ext cx="31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variable     setter     initial value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E8A9580-229A-D472-135E-74F57EF365AB}"/>
              </a:ext>
            </a:extLst>
          </p:cNvPr>
          <p:cNvCxnSpPr/>
          <p:nvPr/>
        </p:nvCxnSpPr>
        <p:spPr>
          <a:xfrm flipH="1" flipV="1">
            <a:off x="6776720" y="2722880"/>
            <a:ext cx="25400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573947B-A7A9-D27C-85BC-27CFA94004B6}"/>
              </a:ext>
            </a:extLst>
          </p:cNvPr>
          <p:cNvCxnSpPr/>
          <p:nvPr/>
        </p:nvCxnSpPr>
        <p:spPr>
          <a:xfrm flipH="1" flipV="1">
            <a:off x="7548880" y="2722880"/>
            <a:ext cx="24384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21FB205-2500-68A8-EF9D-C5133D4FED06}"/>
              </a:ext>
            </a:extLst>
          </p:cNvPr>
          <p:cNvCxnSpPr/>
          <p:nvPr/>
        </p:nvCxnSpPr>
        <p:spPr>
          <a:xfrm flipH="1" flipV="1">
            <a:off x="8737600" y="2722880"/>
            <a:ext cx="182880" cy="203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59F65AA-2C12-9FCE-7079-3CECEC264131}"/>
              </a:ext>
            </a:extLst>
          </p:cNvPr>
          <p:cNvCxnSpPr/>
          <p:nvPr/>
        </p:nvCxnSpPr>
        <p:spPr>
          <a:xfrm>
            <a:off x="7193280" y="3234452"/>
            <a:ext cx="71120" cy="5552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07B14CA-3D61-5101-7928-E3297E292213}"/>
              </a:ext>
            </a:extLst>
          </p:cNvPr>
          <p:cNvCxnSpPr/>
          <p:nvPr/>
        </p:nvCxnSpPr>
        <p:spPr>
          <a:xfrm>
            <a:off x="8046720" y="3129280"/>
            <a:ext cx="353060" cy="955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9090AA-0A16-8489-211F-D48D223D22E4}"/>
              </a:ext>
            </a:extLst>
          </p:cNvPr>
          <p:cNvCxnSpPr/>
          <p:nvPr/>
        </p:nvCxnSpPr>
        <p:spPr>
          <a:xfrm>
            <a:off x="7193280" y="3234452"/>
            <a:ext cx="2052320" cy="8498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376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0C2D-3604-2596-1F6D-9655C21D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0A210-2FD9-821D-D11C-BE51ACBB3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State variables and initial values can be just about anything, like variables.</a:t>
            </a:r>
          </a:p>
          <a:p>
            <a:pPr lvl="1"/>
            <a:r>
              <a:rPr lang="en-US" dirty="0"/>
              <a:t>including strings, values, Boolean, arrays, and objects.</a:t>
            </a:r>
          </a:p>
          <a:p>
            <a:pPr lvl="1"/>
            <a:r>
              <a:rPr lang="en-US" dirty="0"/>
              <a:t>initial values can also be null</a:t>
            </a:r>
          </a:p>
          <a:p>
            <a:r>
              <a:rPr lang="en-US" dirty="0"/>
              <a:t>const [age, </a:t>
            </a:r>
            <a:r>
              <a:rPr lang="en-US" dirty="0" err="1"/>
              <a:t>setAge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(42);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1"/>
            <a:r>
              <a:rPr lang="en-US" dirty="0"/>
              <a:t>But remember, state is changed for the next render, not the current,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setAge</a:t>
            </a:r>
            <a:r>
              <a:rPr lang="en-US" dirty="0"/>
              <a:t>(age + 1); // </a:t>
            </a:r>
            <a:r>
              <a:rPr lang="en-US" dirty="0" err="1"/>
              <a:t>setAge</a:t>
            </a:r>
            <a:r>
              <a:rPr lang="en-US" dirty="0"/>
              <a:t>(42 + 1)</a:t>
            </a:r>
          </a:p>
          <a:p>
            <a:pPr lvl="2"/>
            <a:r>
              <a:rPr lang="en-US" dirty="0"/>
              <a:t>still would be 43!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93A18-5263-6954-D47E-BF6914E6B31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updating state and getting the pending state value, you need a function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</a:t>
            </a:r>
            <a:r>
              <a:rPr lang="en-US" sz="2200" dirty="0" err="1"/>
              <a:t>setAge</a:t>
            </a:r>
            <a:r>
              <a:rPr lang="en-US" sz="2200" dirty="0"/>
              <a:t>(42 =&gt; 43)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 </a:t>
            </a:r>
            <a:r>
              <a:rPr lang="en-US" sz="2200" dirty="0" err="1"/>
              <a:t>setAge</a:t>
            </a:r>
            <a:r>
              <a:rPr lang="en-US" sz="2200" dirty="0"/>
              <a:t>(43 =&gt; 44)</a:t>
            </a:r>
          </a:p>
          <a:p>
            <a:pPr lvl="1"/>
            <a:r>
              <a:rPr lang="en-US" sz="2200" dirty="0" err="1"/>
              <a:t>setAge</a:t>
            </a:r>
            <a:r>
              <a:rPr lang="en-US" sz="2200" dirty="0"/>
              <a:t>(a =&gt; a + 1); // </a:t>
            </a:r>
            <a:r>
              <a:rPr lang="en-US" sz="2200" dirty="0" err="1"/>
              <a:t>setAge</a:t>
            </a:r>
            <a:r>
              <a:rPr lang="en-US" sz="2200" dirty="0"/>
              <a:t>(44 =&gt; 45)</a:t>
            </a:r>
          </a:p>
          <a:p>
            <a:pPr lvl="1"/>
            <a:endParaRPr lang="en-US" sz="2200" dirty="0"/>
          </a:p>
          <a:p>
            <a:r>
              <a:rPr lang="en-US" sz="2400" dirty="0"/>
              <a:t>By convention, it’s common to name the pending state argument for the first letter of the state variable name, like </a:t>
            </a:r>
            <a:r>
              <a:rPr lang="en-US" dirty="0"/>
              <a:t>a</a:t>
            </a:r>
            <a:r>
              <a:rPr lang="en-US" sz="2400" dirty="0"/>
              <a:t> for </a:t>
            </a:r>
            <a:r>
              <a:rPr lang="en-US" dirty="0"/>
              <a:t>age</a:t>
            </a:r>
            <a:r>
              <a:rPr lang="en-US" sz="2400" dirty="0"/>
              <a:t>. </a:t>
            </a:r>
          </a:p>
          <a:p>
            <a:pPr lvl="1"/>
            <a:r>
              <a:rPr lang="en-US" sz="2000" dirty="0"/>
              <a:t>However, you may also call it like </a:t>
            </a:r>
            <a:r>
              <a:rPr lang="en-US" dirty="0" err="1"/>
              <a:t>prevAge</a:t>
            </a:r>
            <a:r>
              <a:rPr lang="en-US" sz="2000" dirty="0"/>
              <a:t> or something else that you find clearer.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64654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46BBC-D519-C2C1-6A6F-C3C34F1D6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and issues/problems.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04E1BA-8F38-3498-603B-BE4745D09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initialize is called every time but only used once.  If you have function that is expensive this can cause issues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</a:t>
            </a:r>
            <a:r>
              <a:rPr lang="en-US" dirty="0" err="1"/>
              <a:t>expesniveFucntion</a:t>
            </a:r>
            <a:r>
              <a:rPr lang="en-US" dirty="0"/>
              <a:t>());</a:t>
            </a:r>
          </a:p>
          <a:p>
            <a:pPr lvl="1"/>
            <a:r>
              <a:rPr lang="en-US" dirty="0"/>
              <a:t>Don't call it, have </a:t>
            </a:r>
            <a:r>
              <a:rPr lang="en-US" dirty="0" err="1"/>
              <a:t>usestate</a:t>
            </a:r>
            <a:r>
              <a:rPr lang="en-US" dirty="0"/>
              <a:t> call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</a:t>
            </a:r>
            <a:r>
              <a:rPr lang="en-US" dirty="0" err="1"/>
              <a:t>expensiveFucntion</a:t>
            </a:r>
            <a:r>
              <a:rPr lang="en-US" dirty="0"/>
              <a:t>);  //no param</a:t>
            </a:r>
          </a:p>
          <a:p>
            <a:pPr lvl="1"/>
            <a:r>
              <a:rPr lang="en-US" dirty="0"/>
              <a:t>const [</a:t>
            </a:r>
            <a:r>
              <a:rPr lang="en-US" dirty="0" err="1"/>
              <a:t>todos</a:t>
            </a:r>
            <a:r>
              <a:rPr lang="en-US" dirty="0"/>
              <a:t>, </a:t>
            </a:r>
            <a:r>
              <a:rPr lang="en-US" dirty="0" err="1"/>
              <a:t>setTodos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(() =&gt; </a:t>
            </a:r>
            <a:r>
              <a:rPr lang="en-US" dirty="0" err="1"/>
              <a:t>expensiveFucntion</a:t>
            </a:r>
            <a:r>
              <a:rPr lang="en-US" dirty="0"/>
              <a:t>());  //function</a:t>
            </a:r>
          </a:p>
          <a:p>
            <a:r>
              <a:rPr lang="en-US" dirty="0"/>
              <a:t>Common issue:  to many re-renders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</a:t>
            </a:r>
            <a:r>
              <a:rPr lang="en-US" dirty="0" err="1"/>
              <a:t>setTodos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dirty="0"/>
              <a:t>}&gt;Reset&lt;/button&gt;  //</a:t>
            </a:r>
            <a:r>
              <a:rPr lang="en-US" dirty="0">
                <a:solidFill>
                  <a:srgbClr val="FF0000"/>
                </a:solidFill>
              </a:rPr>
              <a:t>Wrong</a:t>
            </a:r>
            <a:r>
              <a:rPr lang="en-US" dirty="0"/>
              <a:t> calls state function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</a:t>
            </a:r>
            <a:r>
              <a:rPr lang="en-US" dirty="0" err="1"/>
              <a:t>setTodos</a:t>
            </a:r>
            <a:r>
              <a:rPr lang="en-US" dirty="0"/>
              <a:t>}&gt;Reset&lt;/button&gt;  //OR  CORRECT</a:t>
            </a:r>
          </a:p>
          <a:p>
            <a:pPr lvl="1"/>
            <a:r>
              <a:rPr lang="en-US" dirty="0"/>
              <a:t>&lt;button </a:t>
            </a:r>
            <a:r>
              <a:rPr lang="en-US" dirty="0" err="1"/>
              <a:t>onClick</a:t>
            </a:r>
            <a:r>
              <a:rPr lang="en-US" dirty="0"/>
              <a:t>={(e) =&gt; </a:t>
            </a:r>
            <a:r>
              <a:rPr lang="en-US" dirty="0" err="1"/>
              <a:t>setTodos</a:t>
            </a:r>
            <a:r>
              <a:rPr lang="en-US" dirty="0"/>
              <a:t>(e)}&gt;Reset&lt;/button&gt;  //for props.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CEA6B2-7493-89D5-766F-A3B93BA9B3B7}"/>
              </a:ext>
            </a:extLst>
          </p:cNvPr>
          <p:cNvSpPr txBox="1"/>
          <p:nvPr/>
        </p:nvSpPr>
        <p:spPr>
          <a:xfrm>
            <a:off x="1463040" y="6176963"/>
            <a:ext cx="797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 problems and </a:t>
            </a:r>
            <a:r>
              <a:rPr lang="en-US" dirty="0" err="1"/>
              <a:t>rerender</a:t>
            </a:r>
            <a:r>
              <a:rPr lang="en-US" dirty="0"/>
              <a:t> problems is one of the most common react issues</a:t>
            </a:r>
          </a:p>
        </p:txBody>
      </p:sp>
    </p:spTree>
    <p:extLst>
      <p:ext uri="{BB962C8B-B14F-4D97-AF65-F5344CB8AC3E}">
        <p14:creationId xmlns:p14="http://schemas.microsoft.com/office/powerpoint/2010/main" val="1445448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09C7-0743-1C1D-A91A-76B728BB1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state values, arrays and objects.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4D264F-2AA8-4D5B-81D3-CAA16E695F0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Don't change the variable!  Use it in the </a:t>
            </a:r>
            <a:r>
              <a:rPr lang="en-US" dirty="0" err="1"/>
              <a:t>setState</a:t>
            </a:r>
            <a:r>
              <a:rPr lang="en-US" dirty="0"/>
              <a:t> method.</a:t>
            </a:r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([...items, 4]);// Add to end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</a:t>
            </a:r>
            <a:r>
              <a:rPr lang="en-US" dirty="0" err="1"/>
              <a:t>items.slice</a:t>
            </a:r>
            <a:r>
              <a:rPr lang="en-US" dirty="0"/>
              <a:t>(0, -1));         // Remove last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setItems</a:t>
            </a:r>
            <a:r>
              <a:rPr lang="en-US" dirty="0"/>
              <a:t>(</a:t>
            </a:r>
            <a:r>
              <a:rPr lang="en-US" dirty="0" err="1"/>
              <a:t>items.map</a:t>
            </a:r>
            <a:r>
              <a:rPr lang="en-US" dirty="0"/>
              <a:t>(item =&gt; </a:t>
            </a:r>
          </a:p>
          <a:p>
            <a:pPr marL="0" indent="0">
              <a:buNone/>
            </a:pPr>
            <a:r>
              <a:rPr lang="en-US" dirty="0"/>
              <a:t>  item === 2 ? 20 : item</a:t>
            </a:r>
          </a:p>
          <a:p>
            <a:pPr marL="0" indent="0">
              <a:buNone/>
            </a:pPr>
            <a:r>
              <a:rPr lang="en-US" dirty="0"/>
              <a:t>)); //update items.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CFFA71A-7428-4073-E9FC-C033586B6D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objects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const [user, </a:t>
            </a:r>
            <a:r>
              <a:rPr lang="en-US" dirty="0" err="1"/>
              <a:t>setUser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({  name: 'John',  age: 30});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...user, name: 'Jane' 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...user, name: 'Jane', age: 31 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const [user, </a:t>
            </a:r>
            <a:r>
              <a:rPr lang="en-US" dirty="0" err="1"/>
              <a:t>setUser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({  name: 'John',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address: {    city: 'NYC',    zip: '10001'  }});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// Update nested property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setUser</a:t>
            </a:r>
            <a:r>
              <a:rPr lang="en-US" dirty="0"/>
              <a:t>({  ...user,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address: {    ...</a:t>
            </a:r>
            <a:r>
              <a:rPr lang="en-US" dirty="0" err="1"/>
              <a:t>user.address</a:t>
            </a:r>
            <a:r>
              <a:rPr lang="en-US" dirty="0"/>
              <a:t>,    city: 'Boston'  }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9843990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2FDD-32DF-3F54-41F3-AAB3FAC24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state from form objects.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87143-212F-272A-A58A-8CDC893AC0C2}"/>
              </a:ext>
            </a:extLst>
          </p:cNvPr>
          <p:cNvSpPr txBox="1"/>
          <p:nvPr/>
        </p:nvSpPr>
        <p:spPr>
          <a:xfrm>
            <a:off x="1056640" y="1411188"/>
            <a:ext cx="6096000" cy="341632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[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setFormData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]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useState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});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)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}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e</a:t>
            </a:r>
            <a:r>
              <a:rPr lang="en-US" b="0" dirty="0" err="1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target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setFormData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({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...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,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]: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value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});</a:t>
            </a: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286ECD-6FB0-3B3B-6EF9-F72049E45097}"/>
              </a:ext>
            </a:extLst>
          </p:cNvPr>
          <p:cNvSpPr txBox="1"/>
          <p:nvPr/>
        </p:nvSpPr>
        <p:spPr>
          <a:xfrm>
            <a:off x="127000" y="5134907"/>
            <a:ext cx="11938000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label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id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label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input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"text"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"name"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onChange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input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"number"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name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"score"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value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4FC1FF"/>
                </a:solidFill>
                <a:effectLst/>
                <a:latin typeface="Consolas" panose="020B0609020204030204" pitchFamily="49" charset="0"/>
              </a:rPr>
              <a:t>formData</a:t>
            </a:r>
            <a:r>
              <a:rPr lang="en-US" b="0" dirty="0" err="1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score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onChange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handleChange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/&gt;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button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CE9178"/>
                </a:solidFill>
                <a:effectLst/>
                <a:latin typeface="Consolas" panose="020B0609020204030204" pitchFamily="49" charset="0"/>
              </a:rPr>
              <a:t>"submit"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9CDCFE"/>
                </a:solidFill>
                <a:effectLst/>
                <a:latin typeface="Consolas" panose="020B0609020204030204" pitchFamily="49" charset="0"/>
              </a:rPr>
              <a:t>onClick</a:t>
            </a:r>
            <a:r>
              <a:rPr lang="en-US" b="0" dirty="0">
                <a:solidFill>
                  <a:srgbClr val="D4D4D4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{</a:t>
            </a:r>
            <a:r>
              <a:rPr lang="en-US" b="0" dirty="0" err="1">
                <a:solidFill>
                  <a:srgbClr val="DCDCAA"/>
                </a:solidFill>
                <a:effectLst/>
                <a:latin typeface="Consolas" panose="020B0609020204030204" pitchFamily="49" charset="0"/>
              </a:rPr>
              <a:t>handleSubmit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Submit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button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CCCCCC"/>
                </a:solidFill>
                <a:effectLst/>
                <a:latin typeface="Consolas" panose="020B0609020204030204" pitchFamily="49" charset="0"/>
              </a:rPr>
              <a:t>      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&lt;/</a:t>
            </a:r>
            <a:r>
              <a:rPr lang="en-US" b="0" dirty="0">
                <a:solidFill>
                  <a:srgbClr val="569CD6"/>
                </a:solidFill>
                <a:effectLst/>
                <a:latin typeface="Consolas" panose="020B0609020204030204" pitchFamily="49" charset="0"/>
              </a:rPr>
              <a:t>form</a:t>
            </a:r>
            <a:r>
              <a:rPr lang="en-US" b="0" dirty="0">
                <a:solidFill>
                  <a:srgbClr val="808080"/>
                </a:solidFill>
                <a:effectLst/>
                <a:latin typeface="Consolas" panose="020B0609020204030204" pitchFamily="49" charset="0"/>
              </a:rPr>
              <a:t>&gt;</a:t>
            </a:r>
            <a:endParaRPr lang="en-US" b="0" dirty="0">
              <a:solidFill>
                <a:srgbClr val="CCCCCC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565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A6FD7-6367-9EB8-85CA-F8FC1140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and Virtual DOM Concept.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BBEE2-F3CF-711A-12F1-46F91BFCE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119119"/>
            <a:ext cx="5181600" cy="305784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How it works: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When state changes, React creates a new Virtual DOM tree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compares the new tree with the previous one (diffing)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calculates the minimum number of changes needed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React updates only the changed parts in the real DOM (reconciliation)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6E2559-BC1A-32E6-4D50-08008D7A5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3119119"/>
            <a:ext cx="5181600" cy="305784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Improved performance (batch updates)</a:t>
            </a:r>
          </a:p>
          <a:p>
            <a:pPr lvl="1"/>
            <a:r>
              <a:rPr lang="en-US" dirty="0"/>
              <a:t>Efficient re-rendering</a:t>
            </a:r>
          </a:p>
          <a:p>
            <a:pPr lvl="1"/>
            <a:r>
              <a:rPr lang="en-US" dirty="0"/>
              <a:t>Cross-platform abstraction</a:t>
            </a:r>
          </a:p>
          <a:p>
            <a:pPr lvl="1"/>
            <a:r>
              <a:rPr lang="en-US" dirty="0"/>
              <a:t>Predictable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90116A-BC52-3EE7-C968-DC1BF51AE5EA}"/>
              </a:ext>
            </a:extLst>
          </p:cNvPr>
          <p:cNvSpPr txBox="1"/>
          <p:nvPr/>
        </p:nvSpPr>
        <p:spPr>
          <a:xfrm>
            <a:off x="708429" y="1917296"/>
            <a:ext cx="9569030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Virtual DOM is a lightweight copy of the actual DOM kept </a:t>
            </a:r>
          </a:p>
          <a:p>
            <a:r>
              <a:rPr lang="en-US" sz="2800" dirty="0"/>
              <a:t>in memory.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3810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F13C7-F5B2-657C-5FDD-5EF37877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Components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9B8B4F-A343-17E7-BA9A-145484F342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React supports all built-in brower HTML components</a:t>
            </a:r>
          </a:p>
          <a:p>
            <a:pPr lvl="1"/>
            <a:r>
              <a:rPr lang="en-US">
                <a:hlinkClick r:id="rId2"/>
              </a:rPr>
              <a:t>https://react.dev/reference/react-dom/components</a:t>
            </a:r>
            <a:r>
              <a:rPr lang="en-US"/>
              <a:t> </a:t>
            </a:r>
          </a:p>
          <a:p>
            <a:r>
              <a:rPr lang="en-US"/>
              <a:t>form components &lt;input&gt;, &lt;select&gt;, &lt;textarea&gt; are special, because passing the value prop to them makes them controlled.</a:t>
            </a:r>
          </a:p>
          <a:p>
            <a:pPr lvl="1"/>
            <a:r>
              <a:rPr lang="en-US"/>
              <a:t>controlled:  you need to use state with them.</a:t>
            </a:r>
          </a:p>
          <a:p>
            <a:pPr marL="457200" lvl="1" indent="0">
              <a:buNone/>
            </a:pPr>
            <a:r>
              <a:rPr lang="en-US"/>
              <a:t> const [firstName, setFirstName] = useState(''); // Declare a state variable...</a:t>
            </a:r>
          </a:p>
          <a:p>
            <a:pPr marL="457200" lvl="1" indent="0">
              <a:buNone/>
            </a:pPr>
            <a:r>
              <a:rPr lang="en-US"/>
              <a:t>  return (</a:t>
            </a:r>
          </a:p>
          <a:p>
            <a:pPr marL="457200" lvl="1" indent="0">
              <a:buNone/>
            </a:pPr>
            <a:r>
              <a:rPr lang="en-US"/>
              <a:t>    &lt;input</a:t>
            </a:r>
          </a:p>
          <a:p>
            <a:pPr marL="457200" lvl="1" indent="0">
              <a:buNone/>
            </a:pPr>
            <a:r>
              <a:rPr lang="en-US"/>
              <a:t>      value={firstName} // ...force the input's value to match the state variable...</a:t>
            </a:r>
          </a:p>
          <a:p>
            <a:pPr marL="457200" lvl="1" indent="0">
              <a:buNone/>
            </a:pPr>
            <a:r>
              <a:rPr lang="en-US"/>
              <a:t>      onChange={e =&gt; setFirstName(e.target.value)} // ... and update the state variable on any edits!</a:t>
            </a:r>
          </a:p>
          <a:p>
            <a:pPr marL="457200" lvl="1" indent="0">
              <a:buNone/>
            </a:pPr>
            <a:r>
              <a:rPr lang="en-US"/>
              <a:t>    /&gt;</a:t>
            </a:r>
          </a:p>
          <a:p>
            <a:pPr marL="457200" lvl="1" indent="0">
              <a:buNone/>
            </a:pPr>
            <a:r>
              <a:rPr lang="en-US"/>
              <a:t>  );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4E6401-5997-0CEA-2D11-BDB22B93D1F1}"/>
              </a:ext>
            </a:extLst>
          </p:cNvPr>
          <p:cNvSpPr txBox="1"/>
          <p:nvPr/>
        </p:nvSpPr>
        <p:spPr>
          <a:xfrm>
            <a:off x="0" y="6031210"/>
            <a:ext cx="152880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en-US" dirty="0"/>
              <a:t>note, without props, you can use input without state, but you need to use the form component &lt;form action={search}&gt;   … //where search takes input</a:t>
            </a:r>
          </a:p>
          <a:p>
            <a:pPr lvl="2"/>
            <a:r>
              <a:rPr lang="en-US" dirty="0"/>
              <a:t>function search(</a:t>
            </a:r>
            <a:r>
              <a:rPr lang="en-US" dirty="0" err="1"/>
              <a:t>formData</a:t>
            </a:r>
            <a:r>
              <a:rPr lang="en-US" dirty="0"/>
              <a:t>) … </a:t>
            </a:r>
            <a:r>
              <a:rPr lang="en-US" dirty="0" err="1"/>
              <a:t>formData.get</a:t>
            </a:r>
            <a:r>
              <a:rPr lang="en-US" dirty="0"/>
              <a:t>("name of input").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0227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code:</a:t>
            </a:r>
          </a:p>
          <a:p>
            <a:pPr lvl="1"/>
            <a:r>
              <a:rPr lang="en-US" dirty="0">
                <a:hlinkClick r:id="rId2"/>
              </a:rPr>
              <a:t>https://github.com/JimSeker/nodejs/tree/main</a:t>
            </a:r>
            <a:r>
              <a:rPr lang="en-US">
                <a:hlinkClick r:id="rId2"/>
              </a:rPr>
              <a:t>/react1</a:t>
            </a:r>
            <a:r>
              <a:rPr lang="en-US"/>
              <a:t> </a:t>
            </a:r>
            <a:r>
              <a:rPr lang="en-US">
                <a:hlinkClick r:id="rId3"/>
              </a:rPr>
              <a:t> </a:t>
            </a:r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https://react.dev/</a:t>
            </a:r>
            <a:endParaRPr lang="en-US" dirty="0"/>
          </a:p>
          <a:p>
            <a:r>
              <a:rPr lang="en-US" dirty="0">
                <a:hlinkClick r:id="rId4"/>
              </a:rPr>
              <a:t>https://react.dev/learn</a:t>
            </a:r>
            <a:endParaRPr lang="en-US" dirty="0"/>
          </a:p>
          <a:p>
            <a:r>
              <a:rPr lang="en-US" dirty="0">
                <a:hlinkClick r:id="rId5"/>
              </a:rPr>
              <a:t>https://www.w3schools.com/react/react_jsx.asp</a:t>
            </a:r>
            <a:r>
              <a:rPr lang="en-US" dirty="0"/>
              <a:t>  </a:t>
            </a:r>
          </a:p>
          <a:p>
            <a:r>
              <a:rPr lang="en-US" dirty="0">
                <a:hlinkClick r:id="rId6"/>
              </a:rPr>
              <a:t>https://react.dev/reference/react-dom/components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46B1F-4E60-326B-7749-E082797C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Ecosystem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F8040F-F2C9-F34B-7E59-8A6E67608F7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Core Libraries:</a:t>
            </a:r>
          </a:p>
          <a:p>
            <a:pPr lvl="1"/>
            <a:r>
              <a:rPr lang="en-US" dirty="0"/>
              <a:t>React: Core library for building UI components</a:t>
            </a:r>
          </a:p>
          <a:p>
            <a:pPr lvl="1"/>
            <a:r>
              <a:rPr lang="en-US" dirty="0" err="1"/>
              <a:t>ReactDOM</a:t>
            </a:r>
            <a:r>
              <a:rPr lang="en-US" dirty="0"/>
              <a:t>: DOM-specific methods for web applications</a:t>
            </a:r>
          </a:p>
          <a:p>
            <a:pPr lvl="1"/>
            <a:r>
              <a:rPr lang="en-US" dirty="0"/>
              <a:t>React Native: Build native mobile applications</a:t>
            </a:r>
          </a:p>
          <a:p>
            <a:r>
              <a:rPr lang="en-US" dirty="0"/>
              <a:t>Build Tools:</a:t>
            </a:r>
          </a:p>
          <a:p>
            <a:pPr lvl="1"/>
            <a:r>
              <a:rPr lang="en-US" dirty="0"/>
              <a:t>Vite: Fast, modern build tool (recommended)</a:t>
            </a:r>
          </a:p>
          <a:p>
            <a:pPr lvl="1"/>
            <a:r>
              <a:rPr lang="en-US" dirty="0"/>
              <a:t>Create React App: Traditional starter (being phased out)</a:t>
            </a:r>
          </a:p>
          <a:p>
            <a:pPr lvl="1"/>
            <a:r>
              <a:rPr lang="en-US" dirty="0"/>
              <a:t>Next.js: React framework with SSR/SSG capabilities</a:t>
            </a:r>
          </a:p>
          <a:p>
            <a:pPr lvl="1"/>
            <a:r>
              <a:rPr lang="en-US" dirty="0"/>
              <a:t>Parcel: Zero-configuration bundler</a:t>
            </a:r>
          </a:p>
          <a:p>
            <a:r>
              <a:rPr lang="en-US" dirty="0"/>
              <a:t>Routing:</a:t>
            </a:r>
          </a:p>
          <a:p>
            <a:pPr lvl="1"/>
            <a:r>
              <a:rPr lang="en-US" dirty="0"/>
              <a:t>React Router: Standard routing library</a:t>
            </a:r>
          </a:p>
          <a:p>
            <a:pPr lvl="1"/>
            <a:r>
              <a:rPr lang="en-US" dirty="0" err="1"/>
              <a:t>TanStack</a:t>
            </a:r>
            <a:r>
              <a:rPr lang="en-US" dirty="0"/>
              <a:t> Router: Type-safe routing</a:t>
            </a:r>
          </a:p>
          <a:p>
            <a:pPr lvl="1"/>
            <a:r>
              <a:rPr lang="en-US" dirty="0"/>
              <a:t>Next.js Router: Built-in file-based routing</a:t>
            </a:r>
          </a:p>
          <a:p>
            <a:r>
              <a:rPr lang="en-US" dirty="0"/>
              <a:t>Development Tools:</a:t>
            </a:r>
          </a:p>
          <a:p>
            <a:pPr lvl="1"/>
            <a:r>
              <a:rPr lang="en-US" dirty="0"/>
              <a:t>React </a:t>
            </a:r>
            <a:r>
              <a:rPr lang="en-US" dirty="0" err="1"/>
              <a:t>DevTools</a:t>
            </a:r>
            <a:r>
              <a:rPr lang="en-US" dirty="0"/>
              <a:t>: Browser extension for debugging</a:t>
            </a:r>
          </a:p>
          <a:p>
            <a:pPr lvl="1"/>
            <a:r>
              <a:rPr lang="en-US" dirty="0" err="1"/>
              <a:t>ESLint</a:t>
            </a:r>
            <a:r>
              <a:rPr lang="en-US" dirty="0"/>
              <a:t>: Code linting</a:t>
            </a:r>
          </a:p>
          <a:p>
            <a:pPr lvl="1"/>
            <a:r>
              <a:rPr lang="en-US" dirty="0"/>
              <a:t>Prettier: Code formatting</a:t>
            </a:r>
          </a:p>
          <a:p>
            <a:pPr lvl="1"/>
            <a:r>
              <a:rPr lang="en-US" dirty="0"/>
              <a:t>TypeScript: Static type checking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0D891-E601-721A-849C-131240A0EA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State Management:</a:t>
            </a:r>
          </a:p>
          <a:p>
            <a:pPr lvl="1"/>
            <a:r>
              <a:rPr lang="en-US" dirty="0"/>
              <a:t>Context API: Built-in state management</a:t>
            </a:r>
          </a:p>
          <a:p>
            <a:pPr lvl="1"/>
            <a:r>
              <a:rPr lang="en-US" dirty="0"/>
              <a:t>Redux Toolkit: Predictable state container</a:t>
            </a:r>
          </a:p>
          <a:p>
            <a:pPr lvl="1"/>
            <a:r>
              <a:rPr lang="en-US" dirty="0" err="1"/>
              <a:t>Zustand</a:t>
            </a:r>
            <a:r>
              <a:rPr lang="en-US" dirty="0"/>
              <a:t>: Lightweight state management</a:t>
            </a:r>
          </a:p>
          <a:p>
            <a:pPr lvl="1"/>
            <a:r>
              <a:rPr lang="en-US" dirty="0" err="1"/>
              <a:t>Jotai</a:t>
            </a:r>
            <a:r>
              <a:rPr lang="en-US" dirty="0"/>
              <a:t>: Primitive and flexible state management</a:t>
            </a:r>
          </a:p>
          <a:p>
            <a:pPr lvl="1"/>
            <a:r>
              <a:rPr lang="en-US" dirty="0"/>
              <a:t>Recoil: Experimental state management by Meta</a:t>
            </a:r>
          </a:p>
          <a:p>
            <a:r>
              <a:rPr lang="en-US" dirty="0"/>
              <a:t>Data Fetching:</a:t>
            </a:r>
          </a:p>
          <a:p>
            <a:pPr lvl="1"/>
            <a:r>
              <a:rPr lang="en-US" dirty="0" err="1"/>
              <a:t>TanStack</a:t>
            </a:r>
            <a:r>
              <a:rPr lang="en-US" dirty="0"/>
              <a:t> Query (React Query): Powerful data synchronization</a:t>
            </a:r>
          </a:p>
          <a:p>
            <a:pPr lvl="1"/>
            <a:r>
              <a:rPr lang="en-US" dirty="0"/>
              <a:t>SWR: React hooks for data fetching</a:t>
            </a:r>
          </a:p>
          <a:p>
            <a:pPr lvl="1"/>
            <a:r>
              <a:rPr lang="en-US" dirty="0"/>
              <a:t>Apollo Client: </a:t>
            </a:r>
            <a:r>
              <a:rPr lang="en-US" dirty="0" err="1"/>
              <a:t>GraphQL</a:t>
            </a:r>
            <a:r>
              <a:rPr lang="en-US" dirty="0"/>
              <a:t> client</a:t>
            </a:r>
          </a:p>
          <a:p>
            <a:pPr lvl="1"/>
            <a:r>
              <a:rPr lang="en-US" dirty="0"/>
              <a:t>Axios: Promise-based HTTP client</a:t>
            </a:r>
          </a:p>
          <a:p>
            <a:r>
              <a:rPr lang="en-US" dirty="0"/>
              <a:t>UI Libraries:</a:t>
            </a:r>
          </a:p>
          <a:p>
            <a:pPr lvl="1"/>
            <a:r>
              <a:rPr lang="en-US" dirty="0"/>
              <a:t>Material-UI (MUI): Comprehensive component library</a:t>
            </a:r>
          </a:p>
          <a:p>
            <a:pPr lvl="1"/>
            <a:r>
              <a:rPr lang="en-US" dirty="0"/>
              <a:t>Chakra UI: Simple, modular components</a:t>
            </a:r>
          </a:p>
          <a:p>
            <a:pPr lvl="1"/>
            <a:r>
              <a:rPr lang="en-US" dirty="0"/>
              <a:t>Ant Design: Enterprise-level UI design</a:t>
            </a:r>
          </a:p>
          <a:p>
            <a:pPr lvl="1"/>
            <a:r>
              <a:rPr lang="en-US" dirty="0" err="1"/>
              <a:t>shadcn</a:t>
            </a:r>
            <a:r>
              <a:rPr lang="en-US" dirty="0"/>
              <a:t>/</a:t>
            </a:r>
            <a:r>
              <a:rPr lang="en-US" dirty="0" err="1"/>
              <a:t>ui</a:t>
            </a:r>
            <a:r>
              <a:rPr lang="en-US" dirty="0"/>
              <a:t>: Customizable component collection</a:t>
            </a:r>
          </a:p>
          <a:p>
            <a:pPr lvl="1"/>
            <a:r>
              <a:rPr lang="en-US" dirty="0"/>
              <a:t>Tailwind CSS: Utility-first CSS framework</a:t>
            </a:r>
          </a:p>
        </p:txBody>
      </p:sp>
    </p:spTree>
    <p:extLst>
      <p:ext uri="{BB962C8B-B14F-4D97-AF65-F5344CB8AC3E}">
        <p14:creationId xmlns:p14="http://schemas.microsoft.com/office/powerpoint/2010/main" val="3924939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4AA36-DD51-8ECA-C575-4BAD77C93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will use node.js and Vite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DFC1B-DE08-CEB0-5DB7-26871130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can build a SPA.  Then expose it production just a we did with node.js server.  </a:t>
            </a:r>
          </a:p>
          <a:p>
            <a:pPr lvl="1"/>
            <a:r>
              <a:rPr lang="en-US" dirty="0" err="1"/>
              <a:t>npm</a:t>
            </a:r>
            <a:r>
              <a:rPr lang="en-US" dirty="0"/>
              <a:t> create </a:t>
            </a:r>
            <a:r>
              <a:rPr lang="en-US" dirty="0" err="1"/>
              <a:t>vite@latest</a:t>
            </a:r>
            <a:r>
              <a:rPr lang="en-US" dirty="0"/>
              <a:t> my-app -- --template react  </a:t>
            </a:r>
          </a:p>
          <a:p>
            <a:pPr lvl="2"/>
            <a:r>
              <a:rPr lang="en-US" dirty="0"/>
              <a:t>for typescript </a:t>
            </a:r>
            <a:r>
              <a:rPr lang="en-US" dirty="0" err="1"/>
              <a:t>npm</a:t>
            </a:r>
            <a:r>
              <a:rPr lang="en-US" dirty="0"/>
              <a:t> create </a:t>
            </a:r>
            <a:r>
              <a:rPr lang="en-US" dirty="0" err="1"/>
              <a:t>vite@latest</a:t>
            </a:r>
            <a:r>
              <a:rPr lang="en-US" dirty="0"/>
              <a:t> my-app -- --template react-</a:t>
            </a:r>
            <a:r>
              <a:rPr lang="en-US" dirty="0" err="1"/>
              <a:t>ts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It will start a template app that works.  which you can cancel or use</a:t>
            </a:r>
          </a:p>
          <a:p>
            <a:pPr lvl="2"/>
            <a:r>
              <a:rPr lang="en-US" dirty="0"/>
              <a:t>to start it later, </a:t>
            </a:r>
            <a:r>
              <a:rPr lang="en-US" dirty="0" err="1"/>
              <a:t>npm</a:t>
            </a:r>
            <a:r>
              <a:rPr lang="en-US" dirty="0"/>
              <a:t> run dev --host   (-- host exposes outside the machine)</a:t>
            </a:r>
          </a:p>
          <a:p>
            <a:pPr lvl="1"/>
            <a:r>
              <a:rPr lang="en-US" dirty="0"/>
              <a:t>Once you are happy with it, </a:t>
            </a:r>
            <a:r>
              <a:rPr lang="en-US" dirty="0" err="1"/>
              <a:t>npm</a:t>
            </a:r>
            <a:r>
              <a:rPr lang="en-US" dirty="0"/>
              <a:t> build </a:t>
            </a:r>
          </a:p>
          <a:p>
            <a:pPr lvl="2"/>
            <a:r>
              <a:rPr lang="en-US" dirty="0"/>
              <a:t>It's now ready as SPA app, to run in node.js as a stand-alone app (or deploy to any cloud server).</a:t>
            </a:r>
          </a:p>
          <a:p>
            <a:pPr lvl="1"/>
            <a:r>
              <a:rPr lang="en-US" dirty="0"/>
              <a:t>We can also drop this in a web server with minor fixes.</a:t>
            </a:r>
          </a:p>
          <a:p>
            <a:pPr lvl="2"/>
            <a:r>
              <a:rPr lang="en-US" dirty="0"/>
              <a:t>Routing needs fixed for the web server.  </a:t>
            </a:r>
          </a:p>
          <a:p>
            <a:pPr lvl="2"/>
            <a:r>
              <a:rPr lang="en-US" dirty="0"/>
              <a:t>without routing you can move to anywhere in the webserver, but likely the app assumes it's at /   you will need remove / from any references, and everything will work.</a:t>
            </a:r>
          </a:p>
        </p:txBody>
      </p:sp>
    </p:spTree>
    <p:extLst>
      <p:ext uri="{BB962C8B-B14F-4D97-AF65-F5344CB8AC3E}">
        <p14:creationId xmlns:p14="http://schemas.microsoft.com/office/powerpoint/2010/main" val="2006829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C3A72-242B-6027-C44B-2F2265E8B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VS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09030-653E-79CB-B69B-F7637321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recommended extensions (not required)</a:t>
            </a:r>
          </a:p>
          <a:p>
            <a:pPr lvl="1"/>
            <a:r>
              <a:rPr lang="en-US" dirty="0"/>
              <a:t>ES7+ React/Redux/React-Native snippets</a:t>
            </a:r>
          </a:p>
          <a:p>
            <a:pPr lvl="1"/>
            <a:r>
              <a:rPr lang="en-US" dirty="0" err="1"/>
              <a:t>ESLint</a:t>
            </a:r>
            <a:r>
              <a:rPr lang="en-US" dirty="0"/>
              <a:t>  </a:t>
            </a:r>
          </a:p>
          <a:p>
            <a:pPr lvl="2"/>
            <a:r>
              <a:rPr lang="en-US" dirty="0" err="1"/>
              <a:t>npm</a:t>
            </a:r>
            <a:r>
              <a:rPr lang="en-US" dirty="0"/>
              <a:t> </a:t>
            </a:r>
            <a:r>
              <a:rPr lang="en-US" dirty="0" err="1"/>
              <a:t>init</a:t>
            </a:r>
            <a:r>
              <a:rPr lang="en-US" dirty="0"/>
              <a:t> @eslint/config@lastest</a:t>
            </a:r>
          </a:p>
          <a:p>
            <a:pPr lvl="3"/>
            <a:r>
              <a:rPr lang="en-US" dirty="0">
                <a:solidFill>
                  <a:srgbClr val="FF0000"/>
                </a:solidFill>
              </a:rPr>
              <a:t>This will catch when you have a missing import, which is hard to find in </a:t>
            </a:r>
            <a:r>
              <a:rPr lang="en-US" dirty="0" err="1">
                <a:solidFill>
                  <a:srgbClr val="FF0000"/>
                </a:solidFill>
              </a:rPr>
              <a:t>vscode</a:t>
            </a:r>
            <a:r>
              <a:rPr lang="en-US" dirty="0">
                <a:solidFill>
                  <a:srgbClr val="FF0000"/>
                </a:solidFill>
              </a:rPr>
              <a:t>, because it assumes imports are already there!  and react may just blow up without telling you why.</a:t>
            </a:r>
          </a:p>
          <a:p>
            <a:pPr lvl="1"/>
            <a:r>
              <a:rPr lang="en-US" dirty="0"/>
              <a:t>Prettier - Code formatter</a:t>
            </a:r>
          </a:p>
          <a:p>
            <a:pPr lvl="1"/>
            <a:r>
              <a:rPr lang="en-US" dirty="0"/>
              <a:t>Auto Rename Tag</a:t>
            </a:r>
          </a:p>
          <a:p>
            <a:pPr lvl="1"/>
            <a:endParaRPr lang="en-US" dirty="0"/>
          </a:p>
          <a:p>
            <a:r>
              <a:rPr lang="en-US" dirty="0"/>
              <a:t>Browser</a:t>
            </a:r>
          </a:p>
          <a:p>
            <a:pPr lvl="1"/>
            <a:r>
              <a:rPr lang="en-US" dirty="0"/>
              <a:t>React Developer Tools (browser extension)</a:t>
            </a:r>
          </a:p>
        </p:txBody>
      </p:sp>
    </p:spTree>
    <p:extLst>
      <p:ext uri="{BB962C8B-B14F-4D97-AF65-F5344CB8AC3E}">
        <p14:creationId xmlns:p14="http://schemas.microsoft.com/office/powerpoint/2010/main" val="2629809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77243-BF25-89AB-F82B-6C3136E74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JSX and react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1FC84-1F36-8B02-E511-3F8DD645C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JavaScript XML  is a syntax extension for JavaScript used within React to describe the user interface.</a:t>
            </a:r>
          </a:p>
          <a:p>
            <a:pPr lvl="1"/>
            <a:r>
              <a:rPr lang="en-US" dirty="0"/>
              <a:t>It resembles HTML syntax</a:t>
            </a:r>
          </a:p>
          <a:p>
            <a:pPr lvl="1"/>
            <a:r>
              <a:rPr lang="en-US" dirty="0"/>
              <a:t>You embed JavaScript expression with JSX by enclosing them in curly braces {}</a:t>
            </a:r>
          </a:p>
          <a:p>
            <a:pPr lvl="1"/>
            <a:r>
              <a:rPr lang="en-US" dirty="0"/>
              <a:t>JSX is not directly rendered by the browser, instead it is </a:t>
            </a:r>
            <a:r>
              <a:rPr lang="en-US" dirty="0" err="1"/>
              <a:t>transpiled</a:t>
            </a:r>
            <a:r>
              <a:rPr lang="en-US" dirty="0"/>
              <a:t> (by Babel normally) into </a:t>
            </a:r>
            <a:r>
              <a:rPr lang="en-US" dirty="0" err="1"/>
              <a:t>React.createElement</a:t>
            </a:r>
            <a:r>
              <a:rPr lang="en-US" dirty="0"/>
              <a:t>() calls, which product React elements.</a:t>
            </a:r>
          </a:p>
          <a:p>
            <a:pPr lvl="1"/>
            <a:r>
              <a:rPr lang="en-US" dirty="0"/>
              <a:t>JSX uses attributes like HTML, but with some differences, such as using </a:t>
            </a:r>
            <a:r>
              <a:rPr lang="en-US" dirty="0" err="1"/>
              <a:t>className</a:t>
            </a:r>
            <a:r>
              <a:rPr lang="en-US" dirty="0"/>
              <a:t> instead of class for CSS classes and </a:t>
            </a:r>
            <a:r>
              <a:rPr lang="en-US" dirty="0" err="1"/>
              <a:t>htmlFor</a:t>
            </a:r>
            <a:r>
              <a:rPr lang="en-US" dirty="0"/>
              <a:t> instead of for labels.</a:t>
            </a:r>
          </a:p>
          <a:p>
            <a:pPr lvl="1"/>
            <a:r>
              <a:rPr lang="en-US" dirty="0"/>
              <a:t>A JSX expression must always return a single root element. If you need to return multiple elements, you can wrap them in a fragment (&lt;&gt;...&lt;/&gt;) or a containing div.</a:t>
            </a:r>
          </a:p>
        </p:txBody>
      </p:sp>
    </p:spTree>
    <p:extLst>
      <p:ext uri="{BB962C8B-B14F-4D97-AF65-F5344CB8AC3E}">
        <p14:creationId xmlns:p14="http://schemas.microsoft.com/office/powerpoint/2010/main" val="4032675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E2C10-1EE0-9156-835B-BBC490449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JSX and react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F58A-2860-00A9-FB9A-8F2DF9404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JSX is much stricter than standard HTML</a:t>
            </a:r>
          </a:p>
          <a:p>
            <a:pPr lvl="1"/>
            <a:r>
              <a:rPr lang="en-US" dirty="0"/>
              <a:t>There must be close tags or self closing</a:t>
            </a:r>
          </a:p>
          <a:p>
            <a:pPr lvl="1"/>
            <a:r>
              <a:rPr lang="en-US" dirty="0"/>
              <a:t>so &lt;</a:t>
            </a:r>
            <a:r>
              <a:rPr lang="en-US" dirty="0" err="1"/>
              <a:t>img</a:t>
            </a:r>
            <a:r>
              <a:rPr lang="en-US" dirty="0"/>
              <a:t> …&gt;    becomes &lt;</a:t>
            </a:r>
            <a:r>
              <a:rPr lang="en-US" dirty="0" err="1"/>
              <a:t>img</a:t>
            </a:r>
            <a:r>
              <a:rPr lang="en-US" dirty="0"/>
              <a:t> … /&gt;</a:t>
            </a:r>
          </a:p>
          <a:p>
            <a:pPr lvl="1"/>
            <a:r>
              <a:rPr lang="en-US" dirty="0"/>
              <a:t>&lt;li&gt;words        becomes &lt;li&gt;words&lt;/li&gt;</a:t>
            </a:r>
          </a:p>
          <a:p>
            <a:pPr lvl="1"/>
            <a:r>
              <a:rPr lang="en-US" dirty="0"/>
              <a:t>You can't mix and match, order matters.</a:t>
            </a:r>
          </a:p>
          <a:p>
            <a:pPr lvl="2"/>
            <a:r>
              <a:rPr lang="en-US" dirty="0"/>
              <a:t>&lt;b&gt; words&lt;</a:t>
            </a:r>
            <a:r>
              <a:rPr lang="en-US" dirty="0" err="1"/>
              <a:t>i</a:t>
            </a:r>
            <a:r>
              <a:rPr lang="en-US" dirty="0"/>
              <a:t>&gt;more&lt;/b&gt;&lt;/</a:t>
            </a:r>
            <a:r>
              <a:rPr lang="en-US" dirty="0" err="1"/>
              <a:t>i</a:t>
            </a:r>
            <a:r>
              <a:rPr lang="en-US" dirty="0"/>
              <a:t>&gt;  will cause an error.</a:t>
            </a:r>
          </a:p>
          <a:p>
            <a:pPr lvl="1"/>
            <a:r>
              <a:rPr lang="en-US" dirty="0"/>
              <a:t>HTML attributes become camelCase in JSX.</a:t>
            </a:r>
          </a:p>
          <a:p>
            <a:pPr lvl="2"/>
            <a:r>
              <a:rPr lang="en-US" dirty="0"/>
              <a:t>&lt;button </a:t>
            </a:r>
            <a:r>
              <a:rPr lang="en-US" dirty="0" err="1">
                <a:solidFill>
                  <a:srgbClr val="FF0000"/>
                </a:solidFill>
              </a:rPr>
              <a:t>onClick</a:t>
            </a:r>
            <a:r>
              <a:rPr lang="en-US" dirty="0"/>
              <a:t>={</a:t>
            </a:r>
            <a:r>
              <a:rPr lang="en-US" dirty="0" err="1"/>
              <a:t>handleClick</a:t>
            </a:r>
            <a:r>
              <a:rPr lang="en-US" dirty="0"/>
              <a:t>}&gt;Click&lt;/button&gt;</a:t>
            </a:r>
          </a:p>
          <a:p>
            <a:pPr lvl="1"/>
            <a:r>
              <a:rPr lang="en-US" dirty="0"/>
              <a:t>Inline styles are object with camelCase </a:t>
            </a:r>
            <a:r>
              <a:rPr lang="en-US" dirty="0" err="1"/>
              <a:t>propertiers</a:t>
            </a:r>
            <a:endParaRPr lang="en-US" dirty="0"/>
          </a:p>
          <a:p>
            <a:pPr lvl="2"/>
            <a:r>
              <a:rPr lang="en-US" dirty="0"/>
              <a:t>&lt;div style={{ color: 'red', padding: '10px', </a:t>
            </a:r>
            <a:r>
              <a:rPr lang="en-US" dirty="0" err="1"/>
              <a:t>backgroundColor</a:t>
            </a:r>
            <a:r>
              <a:rPr lang="en-US" dirty="0"/>
              <a:t>: 'blue' }}&gt;</a:t>
            </a:r>
          </a:p>
          <a:p>
            <a:pPr lvl="2"/>
            <a:r>
              <a:rPr lang="en-US" dirty="0"/>
              <a:t>  Inline styled</a:t>
            </a:r>
          </a:p>
          <a:p>
            <a:pPr lvl="2"/>
            <a:r>
              <a:rPr lang="en-US" dirty="0"/>
              <a:t>&lt;/div&gt;</a:t>
            </a:r>
          </a:p>
          <a:p>
            <a:pPr lvl="1"/>
            <a:r>
              <a:rPr lang="en-US" dirty="0"/>
              <a:t>Comments in JSX,  {/*   …. */}</a:t>
            </a:r>
          </a:p>
        </p:txBody>
      </p:sp>
    </p:spTree>
    <p:extLst>
      <p:ext uri="{BB962C8B-B14F-4D97-AF65-F5344CB8AC3E}">
        <p14:creationId xmlns:p14="http://schemas.microsoft.com/office/powerpoint/2010/main" val="42029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517ED-82F2-551A-FF0D-BF242B65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React 19 vs 18 and below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8933F-66C4-1402-9B0D-30FDA9189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19655"/>
          </a:xfrm>
        </p:spPr>
        <p:txBody>
          <a:bodyPr/>
          <a:lstStyle/>
          <a:p>
            <a:r>
              <a:rPr lang="en-US" dirty="0"/>
              <a:t>There is upgrade and 19 uses newer features.  Most AI don't know 19 (yet?).   They are producing older out of date code, which may also be security risk.</a:t>
            </a:r>
          </a:p>
          <a:p>
            <a:pPr lvl="1"/>
            <a:r>
              <a:rPr lang="en-US" dirty="0"/>
              <a:t>to update, </a:t>
            </a:r>
            <a:r>
              <a:rPr lang="en-US" dirty="0" err="1"/>
              <a:t>npm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react@latest</a:t>
            </a:r>
            <a:r>
              <a:rPr lang="en-US" dirty="0"/>
              <a:t> </a:t>
            </a:r>
            <a:r>
              <a:rPr lang="en-US" dirty="0" err="1"/>
              <a:t>react-dom@latest</a:t>
            </a:r>
            <a:r>
              <a:rPr lang="en-US" dirty="0"/>
              <a:t> </a:t>
            </a:r>
          </a:p>
          <a:p>
            <a:r>
              <a:rPr lang="en-US" dirty="0"/>
              <a:t>In your </a:t>
            </a:r>
            <a:r>
              <a:rPr lang="en-US" dirty="0" err="1"/>
              <a:t>main.jsx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A6F360-6D99-2D32-0BD2-995BDCDD2B0D}"/>
              </a:ext>
            </a:extLst>
          </p:cNvPr>
          <p:cNvSpPr txBox="1"/>
          <p:nvPr/>
        </p:nvSpPr>
        <p:spPr>
          <a:xfrm>
            <a:off x="266008" y="4289768"/>
            <a:ext cx="425789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// Before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import </a:t>
            </a:r>
            <a:r>
              <a:rPr lang="en-US" sz="1600" b="1" dirty="0" err="1">
                <a:latin typeface="Courier New" panose="02070309020205020404" pitchFamily="49" charset="0"/>
              </a:rPr>
              <a:t>ReactDOM</a:t>
            </a:r>
            <a:r>
              <a:rPr lang="en-US" sz="1600" b="1" dirty="0">
                <a:latin typeface="Courier New" panose="02070309020205020404" pitchFamily="49" charset="0"/>
              </a:rPr>
              <a:t> from 'react-</a:t>
            </a:r>
            <a:r>
              <a:rPr lang="en-US" sz="1600" b="1" dirty="0" err="1">
                <a:latin typeface="Courier New" panose="02070309020205020404" pitchFamily="49" charset="0"/>
              </a:rPr>
              <a:t>dom</a:t>
            </a:r>
            <a:r>
              <a:rPr lang="en-US" sz="1600" b="1" dirty="0">
                <a:latin typeface="Courier New" panose="02070309020205020404" pitchFamily="49" charset="0"/>
              </a:rPr>
              <a:t>';</a:t>
            </a:r>
          </a:p>
          <a:p>
            <a:pPr>
              <a:buNone/>
            </a:pPr>
            <a:endParaRPr lang="en-US" sz="1600" b="1" dirty="0"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1600" b="1" dirty="0" err="1">
                <a:latin typeface="Courier New" panose="02070309020205020404" pitchFamily="49" charset="0"/>
              </a:rPr>
              <a:t>ReactDOM.render</a:t>
            </a:r>
            <a:r>
              <a:rPr lang="en-US" sz="1600" b="1" dirty="0">
                <a:latin typeface="Courier New" panose="02070309020205020404" pitchFamily="49" charset="0"/>
              </a:rPr>
              <a:t>(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&lt;h1&gt;Hello React!&lt;/h1&gt;,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</a:rPr>
              <a:t>document.getElementById</a:t>
            </a:r>
            <a:r>
              <a:rPr lang="en-US" sz="1600" b="1" dirty="0">
                <a:latin typeface="Courier New" panose="02070309020205020404" pitchFamily="49" charset="0"/>
              </a:rPr>
              <a:t>('root')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DB1342-5F0F-86B3-E800-E8DB950986F1}"/>
              </a:ext>
            </a:extLst>
          </p:cNvPr>
          <p:cNvSpPr txBox="1"/>
          <p:nvPr/>
        </p:nvSpPr>
        <p:spPr>
          <a:xfrm>
            <a:off x="4710555" y="4278540"/>
            <a:ext cx="6479659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// After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import { </a:t>
            </a:r>
            <a:r>
              <a:rPr lang="en-US" sz="1600" b="1" dirty="0" err="1">
                <a:latin typeface="Courier New" panose="02070309020205020404" pitchFamily="49" charset="0"/>
              </a:rPr>
              <a:t>createRoot</a:t>
            </a:r>
            <a:r>
              <a:rPr lang="en-US" sz="1600" b="1" dirty="0">
                <a:latin typeface="Courier New" panose="02070309020205020404" pitchFamily="49" charset="0"/>
              </a:rPr>
              <a:t> } from 'react-</a:t>
            </a:r>
            <a:r>
              <a:rPr lang="en-US" sz="1600" b="1" dirty="0" err="1">
                <a:latin typeface="Courier New" panose="02070309020205020404" pitchFamily="49" charset="0"/>
              </a:rPr>
              <a:t>dom</a:t>
            </a:r>
            <a:r>
              <a:rPr lang="en-US" sz="1600" b="1" dirty="0">
                <a:latin typeface="Courier New" panose="02070309020205020404" pitchFamily="49" charset="0"/>
              </a:rPr>
              <a:t>/client';</a:t>
            </a:r>
          </a:p>
          <a:p>
            <a:pPr>
              <a:buNone/>
            </a:pPr>
            <a:endParaRPr lang="en-US" sz="1600" b="1" dirty="0">
              <a:latin typeface="Courier New" panose="02070309020205020404" pitchFamily="49" charset="0"/>
            </a:endParaRPr>
          </a:p>
          <a:p>
            <a:pPr>
              <a:buNone/>
            </a:pPr>
            <a:r>
              <a:rPr lang="en-US" sz="1600" b="1" dirty="0" err="1">
                <a:latin typeface="Courier New" panose="02070309020205020404" pitchFamily="49" charset="0"/>
              </a:rPr>
              <a:t>createRoot</a:t>
            </a:r>
            <a:r>
              <a:rPr lang="en-US" sz="1600" b="1" dirty="0">
                <a:latin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</a:rPr>
              <a:t>document.getElementById</a:t>
            </a:r>
            <a:r>
              <a:rPr lang="en-US" sz="1600" b="1" dirty="0">
                <a:latin typeface="Courier New" panose="02070309020205020404" pitchFamily="49" charset="0"/>
              </a:rPr>
              <a:t>('root')).render(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  &lt;h1&gt;Hello React!&lt;/h1&gt;</a:t>
            </a:r>
          </a:p>
          <a:p>
            <a:pPr>
              <a:buNone/>
            </a:pPr>
            <a:r>
              <a:rPr lang="en-US" sz="1600" b="1" dirty="0">
                <a:latin typeface="Courier New" panose="02070309020205020404" pitchFamily="49" charset="0"/>
              </a:rPr>
              <a:t>);</a:t>
            </a:r>
          </a:p>
          <a:p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8230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28581</TotalTime>
  <Words>3218</Words>
  <Application>Microsoft Office PowerPoint</Application>
  <PresentationFormat>Widescreen</PresentationFormat>
  <Paragraphs>392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Aptos</vt:lpstr>
      <vt:lpstr>Aptos Display</vt:lpstr>
      <vt:lpstr>Arial</vt:lpstr>
      <vt:lpstr>Consolas</vt:lpstr>
      <vt:lpstr>Courier New</vt:lpstr>
      <vt:lpstr>Tahoma</vt:lpstr>
      <vt:lpstr>Office Theme</vt:lpstr>
      <vt:lpstr>React</vt:lpstr>
      <vt:lpstr>React</vt:lpstr>
      <vt:lpstr>React and Virtual DOM Concept.</vt:lpstr>
      <vt:lpstr>Ecosystem overview</vt:lpstr>
      <vt:lpstr>We will use node.js and Vite </vt:lpstr>
      <vt:lpstr>VS code</vt:lpstr>
      <vt:lpstr>JSX and react</vt:lpstr>
      <vt:lpstr>JSX and react (2)</vt:lpstr>
      <vt:lpstr>React 19 vs 18 and below</vt:lpstr>
      <vt:lpstr>CSS and React.</vt:lpstr>
      <vt:lpstr>React functions</vt:lpstr>
      <vt:lpstr>React Functions (2)</vt:lpstr>
      <vt:lpstr>React Functions (3)</vt:lpstr>
      <vt:lpstr>Object properties and arrays</vt:lpstr>
      <vt:lpstr>Expressions only</vt:lpstr>
      <vt:lpstr>Fragments</vt:lpstr>
      <vt:lpstr>Components (formally)</vt:lpstr>
      <vt:lpstr>Component Files</vt:lpstr>
      <vt:lpstr>Components and props.</vt:lpstr>
      <vt:lpstr>Components and props (2)</vt:lpstr>
      <vt:lpstr>Components and props (3)</vt:lpstr>
      <vt:lpstr>"early" Return pattern</vt:lpstr>
      <vt:lpstr>State</vt:lpstr>
      <vt:lpstr>What is State?</vt:lpstr>
      <vt:lpstr>Using state</vt:lpstr>
      <vt:lpstr>Using state</vt:lpstr>
      <vt:lpstr>State and issues/problems.</vt:lpstr>
      <vt:lpstr>setting state values, arrays and objects.</vt:lpstr>
      <vt:lpstr>update state from form objects.</vt:lpstr>
      <vt:lpstr>Components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14</cp:revision>
  <dcterms:created xsi:type="dcterms:W3CDTF">2025-11-24T20:33:18Z</dcterms:created>
  <dcterms:modified xsi:type="dcterms:W3CDTF">2026-02-19T22:50:17Z</dcterms:modified>
</cp:coreProperties>
</file>