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307" r:id="rId4"/>
    <p:sldId id="288" r:id="rId5"/>
    <p:sldId id="287" r:id="rId6"/>
    <p:sldId id="289" r:id="rId7"/>
    <p:sldId id="294" r:id="rId8"/>
    <p:sldId id="291" r:id="rId9"/>
    <p:sldId id="292" r:id="rId10"/>
    <p:sldId id="293" r:id="rId11"/>
    <p:sldId id="295" r:id="rId12"/>
    <p:sldId id="296" r:id="rId13"/>
    <p:sldId id="299" r:id="rId14"/>
    <p:sldId id="300" r:id="rId15"/>
    <p:sldId id="298" r:id="rId16"/>
    <p:sldId id="297" r:id="rId17"/>
    <p:sldId id="305" r:id="rId18"/>
    <p:sldId id="301" r:id="rId19"/>
    <p:sldId id="302" r:id="rId20"/>
    <p:sldId id="306" r:id="rId21"/>
    <p:sldId id="303" r:id="rId22"/>
    <p:sldId id="308" r:id="rId23"/>
    <p:sldId id="313" r:id="rId24"/>
    <p:sldId id="312" r:id="rId25"/>
    <p:sldId id="309" r:id="rId26"/>
    <p:sldId id="314" r:id="rId27"/>
    <p:sldId id="315" r:id="rId28"/>
    <p:sldId id="316" r:id="rId29"/>
    <p:sldId id="304" r:id="rId30"/>
    <p:sldId id="310" r:id="rId31"/>
    <p:sldId id="317" r:id="rId32"/>
    <p:sldId id="290" r:id="rId33"/>
    <p:sldId id="319" r:id="rId34"/>
    <p:sldId id="311" r:id="rId35"/>
    <p:sldId id="318" r:id="rId36"/>
    <p:sldId id="320" r:id="rId37"/>
    <p:sldId id="321" r:id="rId38"/>
    <p:sldId id="322" r:id="rId39"/>
    <p:sldId id="323" r:id="rId40"/>
    <p:sldId id="324" r:id="rId41"/>
    <p:sldId id="325" r:id="rId42"/>
    <p:sldId id="326" r:id="rId43"/>
    <p:sldId id="286" r:id="rId4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38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E85FA6-AF37-7571-51C6-92C6D41F44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FCBB771-0E3D-F0E4-42DF-FCA16A4531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87FB1C-6B41-AD8A-CCBB-6D36D12AB0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74EBD-428C-4EF7-84A1-013B7D3FAB09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64621D-5D71-8E77-BE69-8CE3A9C074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5F5AF3-B4A0-A6AC-EF03-C19E9F3EED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3F6F7-8F0C-49A8-A932-4DBF643B5F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9232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DDB46B-D529-1726-3011-83424C0F4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59E117-AC34-66A9-8761-86200394E8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E5EEAD-7BE3-2F86-BD77-AE3BA820AC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74EBD-428C-4EF7-84A1-013B7D3FAB09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0AEFE-29D4-A2F1-2671-6644914717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78C1AA-7038-BC1D-A3BA-1BFF152C7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3F6F7-8F0C-49A8-A932-4DBF643B5F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574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2573EC8-E1F7-D02C-33E5-91DAA3A9CF1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A154463-BA16-6E7B-95C9-44B641F974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F65AB-1043-ADDF-F245-73350118C3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74EBD-428C-4EF7-84A1-013B7D3FAB09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4A5841-8734-69AC-F2D5-4D9F0A4E38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D57FCA-B506-D8BC-E2EA-3BABB71EEC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3F6F7-8F0C-49A8-A932-4DBF643B5F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907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FFA684-DBE0-5F92-91ED-BCB8314925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52BE83-463E-BC99-29F5-E580D3F6DD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BA0DCE-1EBD-BED2-3A8F-9835A516BC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74EBD-428C-4EF7-84A1-013B7D3FAB09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AB42C8-8281-0562-5955-14D676604B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3869EB-80EB-D7D0-16B2-CAB1DF43D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3F6F7-8F0C-49A8-A932-4DBF643B5F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509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A33BCB-AB1E-0554-35CC-D8D073E0A6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0C4854-2456-CE95-B9E7-60FAD37496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679741-7A06-B1CF-3503-1570EF82C4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74EBD-428C-4EF7-84A1-013B7D3FAB09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EC9B9D-6879-EE85-B69A-12EE9AE472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ABB1C1-E903-B541-F35D-284258C2E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3F6F7-8F0C-49A8-A932-4DBF643B5F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943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26AE5C-0F01-4BD8-1199-7489CD2D7F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BE6BC0-EB18-46B1-727B-2171C7B3C3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6DA1CF-9CB4-4AFB-B6E4-71D1FC97CE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E82839-147A-C522-A87C-D415B769B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74EBD-428C-4EF7-84A1-013B7D3FAB09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2A6E9A-C8DE-3594-B489-541161AA91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9688E9-3C39-9612-8ED0-8D671F9AC3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3F6F7-8F0C-49A8-A932-4DBF643B5F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304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59C613-4C0C-1F58-0013-BFDE728F8D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EFD258-6521-C328-0978-D434919176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AD23D7-BF70-EC62-21B3-BB31370DDB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D9DB2F0-C218-B62C-40C4-C158825D15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27A45BC-1F3B-A0C7-18B2-C46DFC8CE9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4A7369-9218-23D4-B0DE-5341BD411E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74EBD-428C-4EF7-84A1-013B7D3FAB09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263D684-8B30-4635-B19F-1A82B0D13E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62B779B-5200-D94C-3A31-D38F56EC25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3F6F7-8F0C-49A8-A932-4DBF643B5F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42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D755ED-1203-05C1-A942-07F838CD4E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057CF32-48F4-CA53-200A-E4C16C5635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74EBD-428C-4EF7-84A1-013B7D3FAB09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E82A3F3-B679-113B-67E4-97C453F37B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73332E7-B0FD-E030-9E24-63D571124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3F6F7-8F0C-49A8-A932-4DBF643B5F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595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C43DF45-01C8-4B3C-9FBF-24EF94C111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74EBD-428C-4EF7-84A1-013B7D3FAB09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6C1A3E2-9974-7023-550A-59BCD9B30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CF7191-682A-B33B-6BD9-D51AE26199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3F6F7-8F0C-49A8-A932-4DBF643B5F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4058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9521C5-381A-CB08-71AC-0D0DF2E6C2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294DF7-C70E-0726-C11D-7F6E1773A8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478FBF-A846-E260-58E8-E397D8DE60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C538C5-8B89-556C-3F72-1745AE3E2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74EBD-428C-4EF7-84A1-013B7D3FAB09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7D8B2C-91A7-5AEE-51B8-64B3E1CEB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0E1310-A7E0-F1E6-AA8A-D4C7D8AB0D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3F6F7-8F0C-49A8-A932-4DBF643B5F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0136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4BA4DD-777A-AAB0-229B-548625DB01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B26A919-1521-6F86-3BDF-492280F195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14C1C1-AAF3-36FD-CA30-D3EE5D2A76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4FA4AC-8D2C-085E-09E8-5BB0C1C121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74EBD-428C-4EF7-84A1-013B7D3FAB09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4EE9A5-2645-1402-CE2B-D5F41527E9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55B037-E184-7C39-95A5-19BC84C45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3F6F7-8F0C-49A8-A932-4DBF643B5F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855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A7D725E-1F2A-B38C-F8AA-A6DAD959CE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98F054-DEFE-F8DB-2F34-8FF31F25CF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956824-3A81-59DC-A626-F22ABE7F23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DC74EBD-428C-4EF7-84A1-013B7D3FAB09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D60F6C-84DF-14A0-3526-2BB1ABE085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14556A-45FA-A58D-82E5-6B2F525FA4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DC3F6F7-8F0C-49A8-A932-4DBF643B5F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707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3schools.com/js/js_array_methods.asp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hyperlink" Target="https://developer.mozilla.org/en-US/docs/Web/JavaScript/Guide/Regular_expressions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3schools.com/js/" TargetMode="External"/><Relationship Id="rId2" Type="http://schemas.openxmlformats.org/officeDocument/2006/relationships/hyperlink" Target="https://developer.mozilla.org/en-US/docs/Web/JavaScript/Guide/Introduction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oxylabs.io/blog/nodejs-fetch-api" TargetMode="External"/><Relationship Id="rId5" Type="http://schemas.openxmlformats.org/officeDocument/2006/relationships/hyperlink" Target="https://www.freecodecamp.org/news/javascript-async-await/" TargetMode="External"/><Relationship Id="rId4" Type="http://schemas.openxmlformats.org/officeDocument/2006/relationships/hyperlink" Target="https://www.toptal.com/javascript/functional-programming-javascript" TargetMode="Externa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optal.com/javascript/functional-programming-javascript" TargetMode="Externa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3B4411-9A80-DD38-50BB-D8EA76EAC47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Cosc</a:t>
            </a:r>
            <a:r>
              <a:rPr lang="en-US" dirty="0"/>
              <a:t> 4735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DC0084-26D6-D541-8423-C2A69293E11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JavaScript and Node.js primer</a:t>
            </a:r>
          </a:p>
        </p:txBody>
      </p:sp>
    </p:spTree>
    <p:extLst>
      <p:ext uri="{BB962C8B-B14F-4D97-AF65-F5344CB8AC3E}">
        <p14:creationId xmlns:p14="http://schemas.microsoft.com/office/powerpoint/2010/main" val="24768573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5FACD9-9853-3C0E-74DB-A999C69C85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flow control: while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E345FC-1DA0-0C4D-E192-52F6D9129EE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two versions, like </a:t>
            </a:r>
            <a:r>
              <a:rPr lang="en-US" dirty="0" err="1"/>
              <a:t>c++</a:t>
            </a:r>
            <a:endParaRPr lang="en-US" dirty="0"/>
          </a:p>
          <a:p>
            <a:r>
              <a:rPr lang="en-US" dirty="0"/>
              <a:t>while()  top testing loop.</a:t>
            </a:r>
          </a:p>
          <a:p>
            <a:pPr marL="0" indent="0">
              <a:buNone/>
            </a:pPr>
            <a:r>
              <a:rPr lang="en-US" dirty="0"/>
              <a:t>while (expression) {</a:t>
            </a:r>
          </a:p>
          <a:p>
            <a:pPr marL="0" indent="0">
              <a:buNone/>
            </a:pPr>
            <a:r>
              <a:rPr lang="en-US" dirty="0"/>
              <a:t>  statements;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17CB66-5F9E-8F1D-2BBF-1EEEAC9330F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bottom testing loop</a:t>
            </a:r>
          </a:p>
          <a:p>
            <a:pPr marL="0" indent="0">
              <a:buNone/>
            </a:pPr>
            <a:r>
              <a:rPr lang="en-US" dirty="0"/>
              <a:t>let x =0;</a:t>
            </a:r>
          </a:p>
          <a:p>
            <a:pPr marL="0" indent="0">
              <a:buNone/>
            </a:pPr>
            <a:r>
              <a:rPr lang="en-US" dirty="0"/>
              <a:t>do {</a:t>
            </a:r>
          </a:p>
          <a:p>
            <a:pPr marL="0" indent="0">
              <a:buNone/>
            </a:pPr>
            <a:r>
              <a:rPr lang="en-US" dirty="0"/>
              <a:t>   statements;</a:t>
            </a:r>
          </a:p>
          <a:p>
            <a:pPr marL="0" indent="0">
              <a:buNone/>
            </a:pPr>
            <a:r>
              <a:rPr lang="en-US" dirty="0"/>
              <a:t>   x ++;</a:t>
            </a:r>
          </a:p>
          <a:p>
            <a:pPr marL="0" indent="0">
              <a:buNone/>
            </a:pPr>
            <a:r>
              <a:rPr lang="en-US" dirty="0"/>
              <a:t>} while (x &lt; 5);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66307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DD15EA-FC88-79A8-48D5-72E3D6012C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flow control: for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0F97AE3-E0C5-BAA6-E639-519F79B3F3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different for loops</a:t>
            </a:r>
          </a:p>
          <a:p>
            <a:pPr lvl="1"/>
            <a:r>
              <a:rPr lang="en-US" dirty="0"/>
              <a:t>for loops, like </a:t>
            </a:r>
            <a:r>
              <a:rPr lang="en-US" dirty="0" err="1"/>
              <a:t>c++</a:t>
            </a:r>
            <a:r>
              <a:rPr lang="en-US" dirty="0"/>
              <a:t> and block of code</a:t>
            </a:r>
          </a:p>
          <a:p>
            <a:pPr lvl="2"/>
            <a:r>
              <a:rPr lang="en-US" dirty="0"/>
              <a:t>for(let x=1; x&lt;12; x++) {  statements; }</a:t>
            </a:r>
          </a:p>
          <a:p>
            <a:pPr lvl="1"/>
            <a:r>
              <a:rPr lang="en-US" dirty="0"/>
              <a:t>for in loops   through the properties of an object or Arrays.</a:t>
            </a:r>
          </a:p>
          <a:p>
            <a:pPr marL="914400" lvl="2" indent="0">
              <a:buNone/>
            </a:pPr>
            <a:r>
              <a:rPr lang="en-US" dirty="0"/>
              <a:t>for (let key in object)  {  statements; }</a:t>
            </a:r>
          </a:p>
          <a:p>
            <a:pPr marL="914400" lvl="2" indent="0">
              <a:buNone/>
            </a:pPr>
            <a:r>
              <a:rPr lang="en-US" dirty="0"/>
              <a:t>for (let variable in array) { statements;} </a:t>
            </a:r>
          </a:p>
          <a:p>
            <a:pPr lvl="2"/>
            <a:r>
              <a:rPr lang="en-US" dirty="0"/>
              <a:t>note may not be in the index order, use for of to ensure order.	</a:t>
            </a:r>
          </a:p>
          <a:p>
            <a:pPr lvl="1"/>
            <a:r>
              <a:rPr lang="en-US" dirty="0"/>
              <a:t>for of loops through values of an </a:t>
            </a:r>
            <a:r>
              <a:rPr lang="en-US" dirty="0" err="1"/>
              <a:t>iterable</a:t>
            </a:r>
            <a:r>
              <a:rPr lang="en-US" dirty="0"/>
              <a:t> object</a:t>
            </a:r>
          </a:p>
          <a:p>
            <a:pPr lvl="2"/>
            <a:r>
              <a:rPr lang="en-US" dirty="0"/>
              <a:t>Arrays, strings, Maps, </a:t>
            </a:r>
            <a:r>
              <a:rPr lang="en-US" dirty="0" err="1"/>
              <a:t>Nodelists</a:t>
            </a:r>
            <a:r>
              <a:rPr lang="en-US" dirty="0"/>
              <a:t>, etc.</a:t>
            </a:r>
          </a:p>
          <a:p>
            <a:pPr lvl="2"/>
            <a:r>
              <a:rPr lang="en-US" dirty="0"/>
              <a:t>for (let x of array) {  statements; }</a:t>
            </a:r>
          </a:p>
          <a:p>
            <a:pPr lvl="2"/>
            <a:r>
              <a:rPr lang="en-US" dirty="0"/>
              <a:t>let str = "</a:t>
            </a:r>
            <a:r>
              <a:rPr lang="en-US" dirty="0" err="1"/>
              <a:t>jim</a:t>
            </a:r>
            <a:r>
              <a:rPr lang="en-US" dirty="0"/>
              <a:t>"; for(let x of str) {  statements; } // x is each character.</a:t>
            </a:r>
          </a:p>
        </p:txBody>
      </p:sp>
    </p:spTree>
    <p:extLst>
      <p:ext uri="{BB962C8B-B14F-4D97-AF65-F5344CB8AC3E}">
        <p14:creationId xmlns:p14="http://schemas.microsoft.com/office/powerpoint/2010/main" val="23717963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83E683-2C7D-E3C3-572D-9610C4E72C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Arrays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082D90-0CC5-BC32-F490-0B7EBCE938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Syntax</a:t>
            </a:r>
          </a:p>
          <a:p>
            <a:pPr marL="457200" lvl="1" indent="0">
              <a:buNone/>
            </a:pPr>
            <a:r>
              <a:rPr lang="en-US" dirty="0"/>
              <a:t>const array = [item1, item2, … </a:t>
            </a:r>
            <a:r>
              <a:rPr lang="en-US" dirty="0" err="1"/>
              <a:t>itemN</a:t>
            </a:r>
            <a:r>
              <a:rPr lang="en-US" dirty="0"/>
              <a:t> ];</a:t>
            </a:r>
          </a:p>
          <a:p>
            <a:r>
              <a:rPr lang="en-US" dirty="0"/>
              <a:t>example</a:t>
            </a:r>
          </a:p>
          <a:p>
            <a:pPr marL="457200" lvl="1" indent="0">
              <a:buNone/>
            </a:pPr>
            <a:r>
              <a:rPr lang="en-US" dirty="0"/>
              <a:t>const cats = ["orange", "gray", "calico" ];</a:t>
            </a:r>
          </a:p>
          <a:p>
            <a:pPr marL="457200" lvl="1" indent="0">
              <a:buNone/>
            </a:pPr>
            <a:r>
              <a:rPr lang="en-US" dirty="0"/>
              <a:t>const arr1 = [];</a:t>
            </a:r>
          </a:p>
          <a:p>
            <a:pPr marL="457200" lvl="1" indent="0">
              <a:buNone/>
            </a:pPr>
            <a:r>
              <a:rPr lang="en-US" dirty="0"/>
              <a:t>arr1[0] = "orange";  arr1[2] = "calico";  //dynamic creates the array.</a:t>
            </a:r>
          </a:p>
          <a:p>
            <a:r>
              <a:rPr lang="en-US" dirty="0"/>
              <a:t>convert an array to  String</a:t>
            </a:r>
          </a:p>
          <a:p>
            <a:pPr lvl="1"/>
            <a:r>
              <a:rPr lang="en-US" dirty="0"/>
              <a:t>let str= </a:t>
            </a:r>
            <a:r>
              <a:rPr lang="en-US" dirty="0" err="1"/>
              <a:t>cats.toString</a:t>
            </a:r>
            <a:r>
              <a:rPr lang="en-US" dirty="0"/>
              <a:t>();</a:t>
            </a:r>
          </a:p>
          <a:p>
            <a:pPr lvl="1"/>
            <a:r>
              <a:rPr lang="en-US" dirty="0"/>
              <a:t>produces:  "orange, gray, calico"</a:t>
            </a:r>
          </a:p>
          <a:p>
            <a:endParaRPr lang="en-US" dirty="0"/>
          </a:p>
          <a:p>
            <a:r>
              <a:rPr lang="en-US" dirty="0"/>
              <a:t>can use  const </a:t>
            </a:r>
            <a:r>
              <a:rPr lang="en-US" dirty="0" err="1"/>
              <a:t>arr</a:t>
            </a:r>
            <a:r>
              <a:rPr lang="en-US" dirty="0"/>
              <a:t> = new Array("orange", "gray", "calico");</a:t>
            </a:r>
          </a:p>
          <a:p>
            <a:pPr lvl="1"/>
            <a:r>
              <a:rPr lang="en-US" dirty="0"/>
              <a:t>but recommend to use the </a:t>
            </a:r>
            <a:r>
              <a:rPr lang="en-US" dirty="0" err="1"/>
              <a:t>litteral</a:t>
            </a:r>
            <a:r>
              <a:rPr lang="en-US" dirty="0"/>
              <a:t> methods above.  faster.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29403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C415EA-98DE-DAD0-5918-57894F5136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array properties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4F298-7C37-3EE9-A8E4-FFA7D3540E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let size = </a:t>
            </a:r>
            <a:r>
              <a:rPr lang="en-US" dirty="0" err="1"/>
              <a:t>arr.length</a:t>
            </a:r>
            <a:r>
              <a:rPr lang="en-US" dirty="0"/>
              <a:t>;  // returns the size of array ( top element number, if blanks)</a:t>
            </a:r>
          </a:p>
          <a:p>
            <a:r>
              <a:rPr lang="en-US" dirty="0"/>
              <a:t>at(),  array.at(2) or array[2]</a:t>
            </a:r>
          </a:p>
          <a:p>
            <a:r>
              <a:rPr lang="en-US" dirty="0"/>
              <a:t>join(string1)  returns a string joined with the string1 between each</a:t>
            </a:r>
          </a:p>
          <a:p>
            <a:r>
              <a:rPr lang="en-US" dirty="0"/>
              <a:t>pop() remove last element.  push(</a:t>
            </a:r>
            <a:r>
              <a:rPr lang="en-US" dirty="0" err="1"/>
              <a:t>val</a:t>
            </a:r>
            <a:r>
              <a:rPr lang="en-US" dirty="0"/>
              <a:t>) adds to end of the array</a:t>
            </a:r>
          </a:p>
          <a:p>
            <a:r>
              <a:rPr lang="en-US" dirty="0"/>
              <a:t>shift() remove first element.  unshift(</a:t>
            </a:r>
            <a:r>
              <a:rPr lang="en-US" dirty="0" err="1"/>
              <a:t>val</a:t>
            </a:r>
            <a:r>
              <a:rPr lang="en-US" dirty="0"/>
              <a:t>) add front of the array</a:t>
            </a:r>
          </a:p>
          <a:p>
            <a:r>
              <a:rPr lang="en-US" dirty="0" err="1"/>
              <a:t>concat</a:t>
            </a:r>
            <a:r>
              <a:rPr lang="en-US" dirty="0"/>
              <a:t>( array) combines to arrays, but doesn't change arrays</a:t>
            </a:r>
          </a:p>
          <a:p>
            <a:pPr marL="0" indent="0">
              <a:buNone/>
            </a:pPr>
            <a:r>
              <a:rPr lang="en-US" dirty="0"/>
              <a:t>const arr3 = arr1.concat(arr2);</a:t>
            </a:r>
          </a:p>
          <a:p>
            <a:r>
              <a:rPr lang="en-US" dirty="0"/>
              <a:t>more: </a:t>
            </a:r>
            <a:r>
              <a:rPr lang="en-US" dirty="0">
                <a:hlinkClick r:id="rId2"/>
              </a:rPr>
              <a:t>https://www.w3schools.com/js/js_array_methods.asp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003963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F96804-2211-1DCF-EFCE-E1F40A52DA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array sorts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263057-D96C-3F7D-32AC-787CF93119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sort and </a:t>
            </a:r>
            <a:r>
              <a:rPr lang="en-US" dirty="0" err="1"/>
              <a:t>toSorted</a:t>
            </a:r>
            <a:r>
              <a:rPr lang="en-US" dirty="0"/>
              <a:t>()  alphabetical sort.</a:t>
            </a:r>
          </a:p>
          <a:p>
            <a:pPr lvl="1"/>
            <a:r>
              <a:rPr lang="en-US" dirty="0"/>
              <a:t>arr1.sort() sorts arr1 and changes it</a:t>
            </a:r>
          </a:p>
          <a:p>
            <a:pPr lvl="1"/>
            <a:r>
              <a:rPr lang="en-US" dirty="0"/>
              <a:t>const arr2 = arr1.toSorted() returns a sort array, arr1 remains unchanged</a:t>
            </a:r>
          </a:p>
          <a:p>
            <a:r>
              <a:rPr lang="en-US" dirty="0"/>
              <a:t>reverse() and </a:t>
            </a:r>
            <a:r>
              <a:rPr lang="en-US" dirty="0" err="1"/>
              <a:t>toReversed</a:t>
            </a:r>
            <a:r>
              <a:rPr lang="en-US" dirty="0"/>
              <a:t>()</a:t>
            </a:r>
          </a:p>
          <a:p>
            <a:pPr lvl="1"/>
            <a:r>
              <a:rPr lang="en-US" dirty="0"/>
              <a:t>arr1.sort(); arr1.reverse();  //z to a sorted.</a:t>
            </a:r>
          </a:p>
          <a:p>
            <a:pPr lvl="1"/>
            <a:r>
              <a:rPr lang="en-US" dirty="0"/>
              <a:t>const arr2 = arr1.toSorted().</a:t>
            </a:r>
            <a:r>
              <a:rPr lang="en-US" dirty="0" err="1"/>
              <a:t>toReversed</a:t>
            </a:r>
            <a:r>
              <a:rPr lang="en-US" dirty="0"/>
              <a:t>();</a:t>
            </a:r>
          </a:p>
          <a:p>
            <a:r>
              <a:rPr lang="en-US" dirty="0"/>
              <a:t>sort is based on strings, so numbers get sorted so 25 is bigger then 100.</a:t>
            </a:r>
          </a:p>
          <a:p>
            <a:r>
              <a:rPr lang="en-US" dirty="0"/>
              <a:t>pass sort a function to sort numerically.</a:t>
            </a:r>
          </a:p>
          <a:p>
            <a:pPr marL="0" indent="0">
              <a:buNone/>
            </a:pPr>
            <a:r>
              <a:rPr lang="en-US" dirty="0" err="1"/>
              <a:t>numbers.sort</a:t>
            </a:r>
            <a:r>
              <a:rPr lang="en-US" dirty="0"/>
              <a:t>(function(a, b) {return a- b});  </a:t>
            </a:r>
          </a:p>
          <a:p>
            <a:pPr lvl="1"/>
            <a:r>
              <a:rPr lang="en-US" dirty="0"/>
              <a:t>like c/</a:t>
            </a:r>
            <a:r>
              <a:rPr lang="en-US" dirty="0" err="1"/>
              <a:t>c++</a:t>
            </a:r>
            <a:r>
              <a:rPr lang="en-US" dirty="0"/>
              <a:t>,  negative is lower, 0 same, positive is bigger</a:t>
            </a:r>
          </a:p>
        </p:txBody>
      </p:sp>
    </p:spTree>
    <p:extLst>
      <p:ext uri="{BB962C8B-B14F-4D97-AF65-F5344CB8AC3E}">
        <p14:creationId xmlns:p14="http://schemas.microsoft.com/office/powerpoint/2010/main" val="32890494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DA8B82-BFEE-5BF7-01C4-4625D956FB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Arrays and objects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6EA2C6-D78B-2FFC-6F01-7D708CA735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so, type doesn't have to be the same</a:t>
            </a:r>
          </a:p>
          <a:p>
            <a:pPr marL="0" indent="0">
              <a:buNone/>
            </a:pPr>
            <a:r>
              <a:rPr lang="en-US" dirty="0"/>
              <a:t>const person = ["John", "Doe", 46];</a:t>
            </a:r>
          </a:p>
          <a:p>
            <a:r>
              <a:rPr lang="en-US" dirty="0"/>
              <a:t>OR use objects, which can have members</a:t>
            </a:r>
          </a:p>
          <a:p>
            <a:pPr marL="0" indent="0">
              <a:buNone/>
            </a:pPr>
            <a:r>
              <a:rPr lang="en-US" dirty="0"/>
              <a:t>const person = {</a:t>
            </a:r>
            <a:r>
              <a:rPr lang="en-US" dirty="0" err="1"/>
              <a:t>firstName</a:t>
            </a:r>
            <a:r>
              <a:rPr lang="en-US" dirty="0"/>
              <a:t>:"John", </a:t>
            </a:r>
            <a:r>
              <a:rPr lang="en-US" dirty="0" err="1"/>
              <a:t>lastName</a:t>
            </a:r>
            <a:r>
              <a:rPr lang="en-US" dirty="0"/>
              <a:t>:"Doe", age:46};</a:t>
            </a:r>
          </a:p>
          <a:p>
            <a:pPr lvl="2"/>
            <a:r>
              <a:rPr lang="en-US" dirty="0" err="1"/>
              <a:t>person.firstName</a:t>
            </a:r>
            <a:r>
              <a:rPr lang="en-US" dirty="0"/>
              <a:t> returns John, </a:t>
            </a:r>
          </a:p>
          <a:p>
            <a:pPr marL="0" indent="0">
              <a:buNone/>
            </a:pPr>
            <a:r>
              <a:rPr lang="en-US" dirty="0"/>
              <a:t>const people = [ person, person2, … ];</a:t>
            </a:r>
          </a:p>
          <a:p>
            <a:r>
              <a:rPr lang="en-US" dirty="0"/>
              <a:t>sorting </a:t>
            </a:r>
          </a:p>
          <a:p>
            <a:pPr lvl="1"/>
            <a:r>
              <a:rPr lang="en-US" dirty="0"/>
              <a:t>const cars = [   {</a:t>
            </a:r>
            <a:r>
              <a:rPr lang="en-US" dirty="0" err="1"/>
              <a:t>type:"Volvo</a:t>
            </a:r>
            <a:r>
              <a:rPr lang="en-US" dirty="0"/>
              <a:t>", year:2016},   {</a:t>
            </a:r>
            <a:r>
              <a:rPr lang="en-US" dirty="0" err="1"/>
              <a:t>type:"Saab</a:t>
            </a:r>
            <a:r>
              <a:rPr lang="en-US" dirty="0"/>
              <a:t>", year:2001}</a:t>
            </a:r>
          </a:p>
          <a:p>
            <a:pPr marL="457200" lvl="1" indent="0">
              <a:buNone/>
            </a:pPr>
            <a:r>
              <a:rPr lang="en-US" dirty="0"/>
              <a:t>  {</a:t>
            </a:r>
            <a:r>
              <a:rPr lang="en-US" dirty="0" err="1"/>
              <a:t>type:"BMW</a:t>
            </a:r>
            <a:r>
              <a:rPr lang="en-US" dirty="0"/>
              <a:t>", year:2010}  ]; </a:t>
            </a:r>
          </a:p>
          <a:p>
            <a:pPr marL="457200" lvl="1" indent="0">
              <a:buNone/>
            </a:pPr>
            <a:r>
              <a:rPr lang="en-US" dirty="0" err="1"/>
              <a:t>cars.sort</a:t>
            </a:r>
            <a:r>
              <a:rPr lang="en-US" dirty="0"/>
              <a:t>(function(a, b){return </a:t>
            </a:r>
            <a:r>
              <a:rPr lang="en-US" dirty="0" err="1"/>
              <a:t>a.year</a:t>
            </a:r>
            <a:r>
              <a:rPr lang="en-US" dirty="0"/>
              <a:t> - </a:t>
            </a:r>
            <a:r>
              <a:rPr lang="en-US" dirty="0" err="1"/>
              <a:t>b.year</a:t>
            </a:r>
            <a:r>
              <a:rPr lang="en-US" dirty="0"/>
              <a:t>}); </a:t>
            </a:r>
          </a:p>
        </p:txBody>
      </p:sp>
    </p:spTree>
    <p:extLst>
      <p:ext uri="{BB962C8B-B14F-4D97-AF65-F5344CB8AC3E}">
        <p14:creationId xmlns:p14="http://schemas.microsoft.com/office/powerpoint/2010/main" val="1170245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8E458-B17B-B0F9-2522-B206E468C2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iteration of arrays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545E95-6D41-DF63-680B-0136ED680F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err="1"/>
              <a:t>array.forEach</a:t>
            </a:r>
            <a:r>
              <a:rPr lang="en-US" dirty="0"/>
              <a:t>(function) or </a:t>
            </a:r>
            <a:r>
              <a:rPr lang="en-US" dirty="0" err="1"/>
              <a:t>array.map</a:t>
            </a:r>
            <a:r>
              <a:rPr lang="en-US" dirty="0"/>
              <a:t>( function)  </a:t>
            </a:r>
          </a:p>
          <a:p>
            <a:pPr lvl="1"/>
            <a:r>
              <a:rPr lang="en-US" dirty="0"/>
              <a:t>both work the same, map returns a new array, while </a:t>
            </a:r>
            <a:r>
              <a:rPr lang="en-US" dirty="0" err="1"/>
              <a:t>forEach</a:t>
            </a:r>
            <a:r>
              <a:rPr lang="en-US" dirty="0"/>
              <a:t> works on the array elements.</a:t>
            </a:r>
          </a:p>
          <a:p>
            <a:pPr marL="0" indent="0">
              <a:buNone/>
            </a:pPr>
            <a:r>
              <a:rPr lang="en-US" dirty="0"/>
              <a:t>const numbers = [45, 4, 9, 16, 25];</a:t>
            </a:r>
          </a:p>
          <a:p>
            <a:pPr marL="0" indent="0">
              <a:buNone/>
            </a:pPr>
            <a:r>
              <a:rPr lang="en-US" dirty="0"/>
              <a:t>let sum = 0;</a:t>
            </a:r>
          </a:p>
          <a:p>
            <a:pPr marL="0" indent="0">
              <a:buNone/>
            </a:pPr>
            <a:r>
              <a:rPr lang="en-US" dirty="0" err="1"/>
              <a:t>numbers.forEach</a:t>
            </a:r>
            <a:r>
              <a:rPr lang="en-US" dirty="0"/>
              <a:t>(</a:t>
            </a:r>
            <a:r>
              <a:rPr lang="en-US" dirty="0" err="1"/>
              <a:t>myFunction</a:t>
            </a:r>
            <a:r>
              <a:rPr lang="en-US" dirty="0"/>
              <a:t>);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function </a:t>
            </a:r>
            <a:r>
              <a:rPr lang="en-US" dirty="0" err="1"/>
              <a:t>myFunction</a:t>
            </a:r>
            <a:r>
              <a:rPr lang="en-US" dirty="0"/>
              <a:t>(value, index, array) {</a:t>
            </a:r>
          </a:p>
          <a:p>
            <a:pPr marL="0" indent="0">
              <a:buNone/>
            </a:pPr>
            <a:r>
              <a:rPr lang="en-US" dirty="0"/>
              <a:t>  sum += value;  //value is element, index is position, and array is the array.  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pPr marL="0" indent="0">
              <a:buNone/>
            </a:pPr>
            <a:r>
              <a:rPr lang="en-US" dirty="0"/>
              <a:t>const number2 = </a:t>
            </a:r>
            <a:r>
              <a:rPr lang="en-US" dirty="0" err="1"/>
              <a:t>numbers.map</a:t>
            </a:r>
            <a:r>
              <a:rPr lang="en-US" dirty="0"/>
              <a:t>(myFunction2);</a:t>
            </a:r>
          </a:p>
          <a:p>
            <a:pPr marL="0" indent="0">
              <a:buNone/>
            </a:pPr>
            <a:r>
              <a:rPr lang="en-US" dirty="0"/>
              <a:t>function myFunction2(value, index, array) {</a:t>
            </a:r>
          </a:p>
          <a:p>
            <a:pPr marL="0" indent="0">
              <a:buNone/>
            </a:pPr>
            <a:r>
              <a:rPr lang="en-US" dirty="0"/>
              <a:t>  return value *2;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1505884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EBB80E-34F1-B386-B987-EDB6AB9F3A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sparse arrays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8B01D52-7EAA-93DD-18A0-82CE54B0C85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/>
              <a:t>const </a:t>
            </a:r>
            <a:r>
              <a:rPr lang="en-US" dirty="0" err="1"/>
              <a:t>sparseArray</a:t>
            </a:r>
            <a:r>
              <a:rPr lang="en-US" dirty="0"/>
              <a:t> = ["first", "second"</a:t>
            </a:r>
            <a:r>
              <a:rPr lang="en-US" b="1" dirty="0">
                <a:solidFill>
                  <a:srgbClr val="FF0000"/>
                </a:solidFill>
              </a:rPr>
              <a:t>, ,</a:t>
            </a:r>
            <a:r>
              <a:rPr lang="en-US" dirty="0"/>
              <a:t> "fourth"];</a:t>
            </a:r>
          </a:p>
          <a:p>
            <a:pPr marL="0" indent="0">
              <a:buNone/>
            </a:pPr>
            <a:r>
              <a:rPr lang="en-US" dirty="0" err="1"/>
              <a:t>sparseArray.forEach</a:t>
            </a:r>
            <a:r>
              <a:rPr lang="en-US" dirty="0"/>
              <a:t>((element) =&gt; {</a:t>
            </a:r>
          </a:p>
          <a:p>
            <a:pPr marL="0" indent="0">
              <a:buNone/>
            </a:pPr>
            <a:r>
              <a:rPr lang="en-US" dirty="0"/>
              <a:t>  console.log(element);</a:t>
            </a:r>
          </a:p>
          <a:p>
            <a:pPr marL="0" indent="0">
              <a:buNone/>
            </a:pPr>
            <a:r>
              <a:rPr lang="en-US" dirty="0"/>
              <a:t>});</a:t>
            </a:r>
          </a:p>
          <a:p>
            <a:r>
              <a:rPr lang="en-US" dirty="0"/>
              <a:t>Logs:</a:t>
            </a:r>
          </a:p>
          <a:p>
            <a:pPr marL="0" indent="0">
              <a:buNone/>
            </a:pPr>
            <a:r>
              <a:rPr lang="en-US" dirty="0"/>
              <a:t>first</a:t>
            </a:r>
          </a:p>
          <a:p>
            <a:pPr marL="0" indent="0">
              <a:buNone/>
            </a:pPr>
            <a:r>
              <a:rPr lang="en-US" dirty="0"/>
              <a:t>second</a:t>
            </a:r>
          </a:p>
          <a:p>
            <a:pPr marL="0" indent="0">
              <a:buNone/>
            </a:pPr>
            <a:r>
              <a:rPr lang="en-US" dirty="0"/>
              <a:t>fourth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if (</a:t>
            </a:r>
            <a:r>
              <a:rPr lang="en-US" dirty="0" err="1"/>
              <a:t>sparseArray</a:t>
            </a:r>
            <a:r>
              <a:rPr lang="en-US" dirty="0"/>
              <a:t>[2] </a:t>
            </a:r>
            <a:r>
              <a:rPr lang="en-US" dirty="0">
                <a:solidFill>
                  <a:srgbClr val="FF0000"/>
                </a:solidFill>
              </a:rPr>
              <a:t>===</a:t>
            </a:r>
            <a:r>
              <a:rPr lang="en-US" dirty="0"/>
              <a:t> undefined) {</a:t>
            </a:r>
          </a:p>
          <a:p>
            <a:pPr marL="0" indent="0">
              <a:buNone/>
            </a:pPr>
            <a:r>
              <a:rPr lang="en-US" dirty="0"/>
              <a:t>  console.log("</a:t>
            </a:r>
            <a:r>
              <a:rPr lang="en-US" dirty="0" err="1"/>
              <a:t>sparseArray</a:t>
            </a:r>
            <a:r>
              <a:rPr lang="en-US" dirty="0"/>
              <a:t>[2] is undefined"); // true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4683E91-1699-62B3-3F28-E8956CD0F5B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/>
              <a:t>const </a:t>
            </a:r>
            <a:r>
              <a:rPr lang="en-US" dirty="0" err="1"/>
              <a:t>nonsparseArray</a:t>
            </a:r>
            <a:r>
              <a:rPr lang="en-US" dirty="0"/>
              <a:t> = ["first", "second", </a:t>
            </a:r>
            <a:r>
              <a:rPr lang="en-US" dirty="0">
                <a:solidFill>
                  <a:srgbClr val="FF0000"/>
                </a:solidFill>
              </a:rPr>
              <a:t>undefined</a:t>
            </a:r>
            <a:r>
              <a:rPr lang="en-US" dirty="0"/>
              <a:t>, "fourth"];</a:t>
            </a:r>
          </a:p>
          <a:p>
            <a:pPr marL="0" indent="0">
              <a:buNone/>
            </a:pPr>
            <a:r>
              <a:rPr lang="en-US" dirty="0" err="1"/>
              <a:t>nonsparseArray.forEach</a:t>
            </a:r>
            <a:r>
              <a:rPr lang="en-US" dirty="0"/>
              <a:t>(</a:t>
            </a:r>
          </a:p>
          <a:p>
            <a:pPr marL="0" indent="0">
              <a:buNone/>
            </a:pPr>
            <a:r>
              <a:rPr lang="en-US" dirty="0"/>
              <a:t>  (element) =&gt; {</a:t>
            </a:r>
          </a:p>
          <a:p>
            <a:pPr marL="0" indent="0">
              <a:buNone/>
            </a:pPr>
            <a:r>
              <a:rPr lang="en-US" dirty="0"/>
              <a:t>   console.log(element);</a:t>
            </a:r>
          </a:p>
          <a:p>
            <a:pPr marL="0" indent="0">
              <a:buNone/>
            </a:pPr>
            <a:r>
              <a:rPr lang="en-US" dirty="0"/>
              <a:t>  }</a:t>
            </a:r>
          </a:p>
          <a:p>
            <a:pPr marL="0" indent="0">
              <a:buNone/>
            </a:pPr>
            <a:r>
              <a:rPr lang="en-US" dirty="0"/>
              <a:t>);</a:t>
            </a:r>
          </a:p>
          <a:p>
            <a:r>
              <a:rPr lang="en-US" dirty="0"/>
              <a:t>Logs:</a:t>
            </a:r>
          </a:p>
          <a:p>
            <a:pPr marL="0" indent="0">
              <a:buNone/>
            </a:pPr>
            <a:r>
              <a:rPr lang="en-US" dirty="0"/>
              <a:t>first</a:t>
            </a:r>
          </a:p>
          <a:p>
            <a:pPr marL="0" indent="0">
              <a:buNone/>
            </a:pPr>
            <a:r>
              <a:rPr lang="en-US" dirty="0"/>
              <a:t>second</a:t>
            </a:r>
          </a:p>
          <a:p>
            <a:pPr marL="0" indent="0">
              <a:buNone/>
            </a:pPr>
            <a:r>
              <a:rPr lang="en-US" dirty="0"/>
              <a:t>undefined</a:t>
            </a:r>
          </a:p>
          <a:p>
            <a:pPr marL="0" indent="0">
              <a:buNone/>
            </a:pPr>
            <a:r>
              <a:rPr lang="en-US" dirty="0"/>
              <a:t>fourth</a:t>
            </a:r>
          </a:p>
        </p:txBody>
      </p:sp>
    </p:spTree>
    <p:extLst>
      <p:ext uri="{BB962C8B-B14F-4D97-AF65-F5344CB8AC3E}">
        <p14:creationId xmlns:p14="http://schemas.microsoft.com/office/powerpoint/2010/main" val="24126909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917EB1-404E-32F7-A7D5-D9F8D4E36C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715E55-B525-57AB-920B-50AE7249F6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syntax  (parameters are optional)</a:t>
            </a:r>
          </a:p>
          <a:p>
            <a:pPr marL="0" indent="0">
              <a:buNone/>
            </a:pPr>
            <a:r>
              <a:rPr lang="en-US" dirty="0"/>
              <a:t>function name(parameter1, parameter2, parameter3) {</a:t>
            </a:r>
          </a:p>
          <a:p>
            <a:pPr marL="0" indent="0">
              <a:buNone/>
            </a:pPr>
            <a:r>
              <a:rPr lang="en-US" dirty="0"/>
              <a:t>  // code to be executed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r>
              <a:rPr lang="en-US" dirty="0"/>
              <a:t>as on last slide</a:t>
            </a:r>
          </a:p>
          <a:p>
            <a:pPr marL="457200" lvl="1" indent="0">
              <a:buNone/>
            </a:pPr>
            <a:r>
              <a:rPr lang="en-US" dirty="0"/>
              <a:t>function myFunction2(value, index, array) {</a:t>
            </a:r>
          </a:p>
          <a:p>
            <a:pPr marL="457200" lvl="1" indent="0">
              <a:buNone/>
            </a:pPr>
            <a:r>
              <a:rPr lang="en-US" dirty="0"/>
              <a:t>  return value *2;</a:t>
            </a:r>
          </a:p>
          <a:p>
            <a:pPr marL="457200" lvl="1" indent="0">
              <a:buNone/>
            </a:pPr>
            <a:r>
              <a:rPr lang="en-US" dirty="0"/>
              <a:t>}</a:t>
            </a:r>
          </a:p>
          <a:p>
            <a:pPr marL="0" indent="0">
              <a:buNone/>
            </a:pPr>
            <a:r>
              <a:rPr lang="en-US" dirty="0"/>
              <a:t>let x = myFunction2( 2, 1, null);  //returns 4</a:t>
            </a:r>
          </a:p>
          <a:p>
            <a:r>
              <a:rPr lang="en-US" dirty="0"/>
              <a:t>note if you call a function without parameters, it still runs, but likely produces the wrong value</a:t>
            </a:r>
          </a:p>
          <a:p>
            <a:pPr lvl="1"/>
            <a:r>
              <a:rPr lang="en-US" dirty="0"/>
              <a:t>let x = myFunction2();  //produces  </a:t>
            </a:r>
            <a:r>
              <a:rPr lang="en-US" dirty="0" err="1"/>
              <a:t>NaN</a:t>
            </a:r>
            <a:r>
              <a:rPr lang="en-US" dirty="0"/>
              <a:t> *2, which is just </a:t>
            </a:r>
            <a:r>
              <a:rPr lang="en-US" dirty="0" err="1"/>
              <a:t>NaN</a:t>
            </a:r>
            <a:endParaRPr lang="en-US" dirty="0"/>
          </a:p>
          <a:p>
            <a:r>
              <a:rPr lang="en-US" dirty="0"/>
              <a:t>() operator calls the function.</a:t>
            </a:r>
          </a:p>
          <a:p>
            <a:pPr marL="0" indent="0">
              <a:buNone/>
            </a:pPr>
            <a:r>
              <a:rPr lang="en-US" dirty="0"/>
              <a:t>let x = myFunction2; // so now x is also a function like myFunction2</a:t>
            </a:r>
          </a:p>
        </p:txBody>
      </p:sp>
    </p:spTree>
    <p:extLst>
      <p:ext uri="{BB962C8B-B14F-4D97-AF65-F5344CB8AC3E}">
        <p14:creationId xmlns:p14="http://schemas.microsoft.com/office/powerpoint/2010/main" val="33161070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3B76BA-A2F2-EDB7-00FE-18F4532E80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functions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427564-02EA-C27C-F7B5-48DB601E9F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functions can be set to variable.  The variable is how you call it now.</a:t>
            </a:r>
          </a:p>
          <a:p>
            <a:pPr marL="0" indent="0">
              <a:buNone/>
            </a:pPr>
            <a:r>
              <a:rPr lang="en-US" dirty="0"/>
              <a:t>const square = function (number) {</a:t>
            </a:r>
          </a:p>
          <a:p>
            <a:pPr marL="0" indent="0">
              <a:buNone/>
            </a:pPr>
            <a:r>
              <a:rPr lang="en-US" dirty="0"/>
              <a:t>  return number * number;</a:t>
            </a:r>
          </a:p>
          <a:p>
            <a:pPr marL="0" indent="0">
              <a:buNone/>
            </a:pPr>
            <a:r>
              <a:rPr lang="en-US" dirty="0"/>
              <a:t>};</a:t>
            </a:r>
          </a:p>
          <a:p>
            <a:pPr marL="0" indent="0">
              <a:buNone/>
            </a:pPr>
            <a:r>
              <a:rPr lang="en-US" dirty="0"/>
              <a:t>console.log(square(4)); // 16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23111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105947-3E7E-C0D0-486D-411F6B671E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JS, a primer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4BFACC-4643-AD85-F3F3-A1B54C6485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This is not expected to be a complete guide to JavaScript, see references at the end</a:t>
            </a:r>
          </a:p>
          <a:p>
            <a:r>
              <a:rPr lang="en-US" dirty="0"/>
              <a:t>It's to get you going and be able to write JavaScript.</a:t>
            </a:r>
          </a:p>
          <a:p>
            <a:r>
              <a:rPr lang="en-US" dirty="0"/>
              <a:t>This primer assumes you know C++ or Java or a typed/compiled language.</a:t>
            </a:r>
          </a:p>
          <a:p>
            <a:r>
              <a:rPr lang="en-US" dirty="0"/>
              <a:t>Lastly, Java and JavaScript have nothing in common, but the name.</a:t>
            </a:r>
          </a:p>
          <a:p>
            <a:pPr lvl="1"/>
            <a:r>
              <a:rPr lang="en-US" dirty="0"/>
              <a:t>Java is to JavaScript as car is to carpet.</a:t>
            </a:r>
          </a:p>
          <a:p>
            <a:r>
              <a:rPr lang="en-US" dirty="0"/>
              <a:t>Semicolons.   I will tend to use them, even not strictly necessary, simply because it easier and then I don't worry about formatting.</a:t>
            </a:r>
          </a:p>
          <a:p>
            <a:r>
              <a:rPr lang="en-US" dirty="0"/>
              <a:t>JavaScript was invented by Brendan Eich in </a:t>
            </a:r>
            <a:r>
              <a:rPr lang="en-US" b="1" dirty="0"/>
              <a:t>1995</a:t>
            </a:r>
            <a:r>
              <a:rPr lang="en-US" dirty="0"/>
              <a:t>. </a:t>
            </a:r>
          </a:p>
          <a:p>
            <a:pPr lvl="1"/>
            <a:r>
              <a:rPr lang="en-US" dirty="0"/>
              <a:t>It was developed for Netscape 2 and became the ECMA-262 standard in 1997. After Netscape handed JavaScript over to ECMA, the Mozilla foundation continued to develop JavaScript for the Firefox browser.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5DFE9AC-46E4-A121-8C68-215DEFB6B42B}"/>
              </a:ext>
            </a:extLst>
          </p:cNvPr>
          <p:cNvSpPr txBox="1"/>
          <p:nvPr/>
        </p:nvSpPr>
        <p:spPr>
          <a:xfrm>
            <a:off x="838200" y="6164141"/>
            <a:ext cx="93739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Python 1991, Java 1995, </a:t>
            </a:r>
            <a:r>
              <a:rPr lang="en-US" dirty="0" err="1"/>
              <a:t>perl</a:t>
            </a:r>
            <a:r>
              <a:rPr lang="en-US" dirty="0"/>
              <a:t> 1987, </a:t>
            </a:r>
            <a:r>
              <a:rPr lang="en-US" dirty="0" err="1"/>
              <a:t>php</a:t>
            </a:r>
            <a:r>
              <a:rPr lang="en-US" dirty="0"/>
              <a:t> 1994.   Haskell 1990, </a:t>
            </a:r>
            <a:r>
              <a:rPr lang="en-US" dirty="0" err="1"/>
              <a:t>fortran</a:t>
            </a:r>
            <a:r>
              <a:rPr lang="en-US" dirty="0"/>
              <a:t> 1957,  lisp 1958,  c 1972, </a:t>
            </a:r>
          </a:p>
          <a:p>
            <a:r>
              <a:rPr lang="en-US" dirty="0" err="1"/>
              <a:t>c++</a:t>
            </a:r>
            <a:r>
              <a:rPr lang="en-US" dirty="0"/>
              <a:t> 1979, Kotlin 2010, swift 2010, go 2007, rust 2006 </a:t>
            </a:r>
          </a:p>
        </p:txBody>
      </p:sp>
    </p:spTree>
    <p:extLst>
      <p:ext uri="{BB962C8B-B14F-4D97-AF65-F5344CB8AC3E}">
        <p14:creationId xmlns:p14="http://schemas.microsoft.com/office/powerpoint/2010/main" val="49871283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926938-4B3B-033F-5141-BCD9C9AAE5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functions as Lamba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870573-6271-A8C6-A2A4-8CDDBD795F1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anonymous functions can be writing using an =&gt; syntax</a:t>
            </a:r>
          </a:p>
          <a:p>
            <a:r>
              <a:rPr lang="en-US" dirty="0"/>
              <a:t>"traditional" anonymous function looks like this:</a:t>
            </a:r>
          </a:p>
          <a:p>
            <a:pPr marL="0" indent="0">
              <a:buNone/>
            </a:pPr>
            <a:r>
              <a:rPr lang="en-US" dirty="0"/>
              <a:t>(function (a, b) {</a:t>
            </a:r>
          </a:p>
          <a:p>
            <a:pPr marL="0" indent="0">
              <a:buNone/>
            </a:pPr>
            <a:r>
              <a:rPr lang="en-US" dirty="0"/>
              <a:t>  return a + b + 100;</a:t>
            </a:r>
          </a:p>
          <a:p>
            <a:pPr marL="0" indent="0">
              <a:buNone/>
            </a:pPr>
            <a:r>
              <a:rPr lang="en-US" dirty="0"/>
              <a:t>});</a:t>
            </a:r>
          </a:p>
          <a:p>
            <a:r>
              <a:rPr lang="en-US" dirty="0"/>
              <a:t>can be rewritten.  </a:t>
            </a:r>
          </a:p>
          <a:p>
            <a:pPr marL="0" indent="0">
              <a:buNone/>
            </a:pPr>
            <a:r>
              <a:rPr lang="pt-BR" dirty="0"/>
              <a:t>(a, b) =&gt; a + b + 100;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F80CA73-2225-C728-759A-D599E25E436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"traditional" no parameters</a:t>
            </a:r>
          </a:p>
          <a:p>
            <a:pPr marL="0" indent="0">
              <a:buNone/>
            </a:pPr>
            <a:r>
              <a:rPr lang="en-US" dirty="0"/>
              <a:t>(function () {</a:t>
            </a:r>
          </a:p>
          <a:p>
            <a:pPr marL="0" indent="0">
              <a:buNone/>
            </a:pPr>
            <a:r>
              <a:rPr lang="en-US" dirty="0"/>
              <a:t>  return a + b + 100;</a:t>
            </a:r>
          </a:p>
          <a:p>
            <a:pPr marL="0" indent="0">
              <a:buNone/>
            </a:pPr>
            <a:r>
              <a:rPr lang="en-US" dirty="0"/>
              <a:t>});</a:t>
            </a:r>
          </a:p>
          <a:p>
            <a:r>
              <a:rPr lang="en-US" dirty="0"/>
              <a:t>Arrow function (no parameters)</a:t>
            </a:r>
          </a:p>
          <a:p>
            <a:pPr marL="0" indent="0">
              <a:buNone/>
            </a:pPr>
            <a:r>
              <a:rPr lang="en-US" dirty="0"/>
              <a:t>() =&gt; a + b + 100;</a:t>
            </a:r>
          </a:p>
          <a:p>
            <a:r>
              <a:rPr lang="en-US" dirty="0"/>
              <a:t>we'll see this in async and in functional examples.</a:t>
            </a:r>
          </a:p>
          <a:p>
            <a:r>
              <a:rPr lang="en-US" dirty="0"/>
              <a:t>last note, this works:</a:t>
            </a:r>
          </a:p>
          <a:p>
            <a:pPr marL="0" indent="0">
              <a:buNone/>
            </a:pPr>
            <a:r>
              <a:rPr lang="en-US" dirty="0"/>
              <a:t>const bob2 = (a) =&gt; a + 100;</a:t>
            </a:r>
          </a:p>
          <a:p>
            <a:pPr marL="0" indent="0">
              <a:buNone/>
            </a:pPr>
            <a:r>
              <a:rPr lang="en-US" dirty="0"/>
              <a:t>let x = bob2(12);</a:t>
            </a:r>
          </a:p>
        </p:txBody>
      </p:sp>
    </p:spTree>
    <p:extLst>
      <p:ext uri="{BB962C8B-B14F-4D97-AF65-F5344CB8AC3E}">
        <p14:creationId xmlns:p14="http://schemas.microsoft.com/office/powerpoint/2010/main" val="270893027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063C5A-B04B-044E-F248-AB1CB0D0B6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Keyed Collections.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18CCDE-B638-21D2-57E5-AC81655A1C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Map, which has a key/value map, that can iterate its elements in insertion order.</a:t>
            </a:r>
          </a:p>
          <a:p>
            <a:pPr lvl="1"/>
            <a:r>
              <a:rPr lang="en-US" dirty="0"/>
              <a:t>the keys of an Object are strings or symbols, whereas Map can use any value</a:t>
            </a:r>
          </a:p>
          <a:p>
            <a:pPr lvl="1"/>
            <a:r>
              <a:rPr lang="en-US" dirty="0"/>
              <a:t>map has a size value, so easy to keep track of, object does not.</a:t>
            </a:r>
          </a:p>
          <a:p>
            <a:r>
              <a:rPr lang="en-US" dirty="0"/>
              <a:t>Set is a collection of unique values.  the key is the value</a:t>
            </a:r>
          </a:p>
          <a:p>
            <a:pPr lvl="1"/>
            <a:r>
              <a:rPr lang="en-US" dirty="0"/>
              <a:t>you can create an array from a Set using </a:t>
            </a:r>
            <a:r>
              <a:rPr lang="en-US" dirty="0" err="1"/>
              <a:t>Array.from</a:t>
            </a:r>
            <a:r>
              <a:rPr lang="en-US" dirty="0"/>
              <a:t> or spread syntax (later).  constructor also accepts an array.</a:t>
            </a:r>
          </a:p>
        </p:txBody>
      </p:sp>
    </p:spTree>
    <p:extLst>
      <p:ext uri="{BB962C8B-B14F-4D97-AF65-F5344CB8AC3E}">
        <p14:creationId xmlns:p14="http://schemas.microsoft.com/office/powerpoint/2010/main" val="305258005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7860A6-751D-39DF-76F7-E542824292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94DA74-9B77-687E-85AB-92595A633A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an object is a collection of properties, and a property is an association between a name (or key) and a value.</a:t>
            </a:r>
          </a:p>
          <a:p>
            <a:pPr lvl="1"/>
            <a:r>
              <a:rPr lang="en-US" dirty="0"/>
              <a:t>a property's value can be a function, which is called a method.</a:t>
            </a:r>
          </a:p>
          <a:p>
            <a:r>
              <a:rPr lang="en-US" dirty="0"/>
              <a:t>object initialize uses { }  (not to be confused by  arrays using [ ])</a:t>
            </a:r>
          </a:p>
          <a:p>
            <a:pPr marL="0" indent="0">
              <a:buNone/>
            </a:pPr>
            <a:r>
              <a:rPr lang="en-US" dirty="0"/>
              <a:t>const person = {</a:t>
            </a:r>
            <a:r>
              <a:rPr lang="en-US" dirty="0" err="1"/>
              <a:t>firstName</a:t>
            </a:r>
            <a:r>
              <a:rPr lang="en-US" dirty="0"/>
              <a:t>:"John", </a:t>
            </a:r>
            <a:r>
              <a:rPr lang="en-US" dirty="0" err="1"/>
              <a:t>lastName</a:t>
            </a:r>
            <a:r>
              <a:rPr lang="en-US" dirty="0"/>
              <a:t>:"Doe", age:46};</a:t>
            </a:r>
          </a:p>
          <a:p>
            <a:r>
              <a:rPr lang="en-US" dirty="0"/>
              <a:t>the new object is in the variable person</a:t>
            </a:r>
          </a:p>
          <a:p>
            <a:pPr lvl="1"/>
            <a:r>
              <a:rPr lang="en-US" dirty="0" err="1"/>
              <a:t>person.firstName</a:t>
            </a:r>
            <a:r>
              <a:rPr lang="en-US" dirty="0"/>
              <a:t> returns John </a:t>
            </a:r>
          </a:p>
          <a:p>
            <a:pPr lvl="1"/>
            <a:r>
              <a:rPr lang="en-US" dirty="0" err="1"/>
              <a:t>person.firstName</a:t>
            </a:r>
            <a:r>
              <a:rPr lang="en-US" dirty="0"/>
              <a:t> = "Fred"; </a:t>
            </a:r>
            <a:r>
              <a:rPr lang="en-US" dirty="0">
                <a:solidFill>
                  <a:srgbClr val="FF0000"/>
                </a:solidFill>
              </a:rPr>
              <a:t>OR</a:t>
            </a:r>
            <a:r>
              <a:rPr lang="en-US" dirty="0"/>
              <a:t>  person["</a:t>
            </a:r>
            <a:r>
              <a:rPr lang="en-US" dirty="0" err="1"/>
              <a:t>firstName</a:t>
            </a:r>
            <a:r>
              <a:rPr lang="en-US" dirty="0"/>
              <a:t>"] = "Fred"; //changes it to Fred.</a:t>
            </a:r>
          </a:p>
          <a:p>
            <a:r>
              <a:rPr lang="en-US" dirty="0"/>
              <a:t>You can also use a function to create objects.</a:t>
            </a:r>
          </a:p>
          <a:p>
            <a:pPr marL="0" indent="0">
              <a:buNone/>
            </a:pPr>
            <a:r>
              <a:rPr lang="en-US" dirty="0"/>
              <a:t>function Person(</a:t>
            </a:r>
            <a:r>
              <a:rPr lang="en-US" dirty="0" err="1"/>
              <a:t>firstName</a:t>
            </a:r>
            <a:r>
              <a:rPr lang="en-US" dirty="0"/>
              <a:t>, </a:t>
            </a:r>
            <a:r>
              <a:rPr lang="en-US" dirty="0" err="1"/>
              <a:t>lastName</a:t>
            </a:r>
            <a:r>
              <a:rPr lang="en-US" dirty="0"/>
              <a:t>, age) {</a:t>
            </a:r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dirty="0" err="1"/>
              <a:t>this.firstName</a:t>
            </a:r>
            <a:r>
              <a:rPr lang="en-US" dirty="0"/>
              <a:t> = </a:t>
            </a:r>
            <a:r>
              <a:rPr lang="en-US" dirty="0" err="1"/>
              <a:t>firstName</a:t>
            </a:r>
            <a:r>
              <a:rPr lang="en-US" dirty="0"/>
              <a:t>;  </a:t>
            </a:r>
            <a:r>
              <a:rPr lang="en-US" dirty="0" err="1"/>
              <a:t>this.lastName</a:t>
            </a:r>
            <a:r>
              <a:rPr lang="en-US" dirty="0"/>
              <a:t> = </a:t>
            </a:r>
            <a:r>
              <a:rPr lang="en-US" dirty="0" err="1"/>
              <a:t>lastName</a:t>
            </a:r>
            <a:r>
              <a:rPr lang="en-US" dirty="0"/>
              <a:t>;   </a:t>
            </a:r>
            <a:r>
              <a:rPr lang="en-US" dirty="0" err="1"/>
              <a:t>this.age</a:t>
            </a:r>
            <a:r>
              <a:rPr lang="en-US" dirty="0"/>
              <a:t> = age;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pPr marL="0" indent="0">
              <a:buNone/>
            </a:pPr>
            <a:r>
              <a:rPr lang="en-US" dirty="0"/>
              <a:t>int person1 = Person("John", "Doe", 46);</a:t>
            </a:r>
          </a:p>
          <a:p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529498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1F3FCA-D7A9-D796-B96B-AD5D81E5F3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DCDB26-D58E-365D-BF59-62DFB1266E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added methods</a:t>
            </a:r>
          </a:p>
          <a:p>
            <a:pPr marL="0" indent="0">
              <a:buNone/>
            </a:pPr>
            <a:r>
              <a:rPr lang="en-US" dirty="0"/>
              <a:t>const person = {</a:t>
            </a:r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dirty="0" err="1"/>
              <a:t>firstName</a:t>
            </a:r>
            <a:r>
              <a:rPr lang="en-US" dirty="0"/>
              <a:t>:"John", </a:t>
            </a:r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dirty="0" err="1"/>
              <a:t>lastName</a:t>
            </a:r>
            <a:r>
              <a:rPr lang="en-US" dirty="0"/>
              <a:t>:"Doe", </a:t>
            </a:r>
          </a:p>
          <a:p>
            <a:pPr marL="0" indent="0">
              <a:buNone/>
            </a:pPr>
            <a:r>
              <a:rPr lang="en-US" dirty="0"/>
              <a:t>  age:46,</a:t>
            </a:r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dirty="0" err="1"/>
              <a:t>displayName</a:t>
            </a:r>
            <a:r>
              <a:rPr lang="en-US" dirty="0"/>
              <a:t>: function () {</a:t>
            </a:r>
          </a:p>
          <a:p>
            <a:pPr marL="0" indent="0">
              <a:buNone/>
            </a:pPr>
            <a:r>
              <a:rPr lang="en-US" dirty="0"/>
              <a:t>      console.log( </a:t>
            </a:r>
            <a:r>
              <a:rPr lang="en-US" dirty="0" err="1"/>
              <a:t>this.firstName</a:t>
            </a:r>
            <a:r>
              <a:rPr lang="en-US" dirty="0"/>
              <a:t> + " " + </a:t>
            </a:r>
            <a:r>
              <a:rPr lang="en-US" dirty="0" err="1"/>
              <a:t>this.lastName</a:t>
            </a:r>
            <a:r>
              <a:rPr lang="en-US" dirty="0"/>
              <a:t>);</a:t>
            </a:r>
          </a:p>
          <a:p>
            <a:pPr marL="0" indent="0">
              <a:buNone/>
            </a:pPr>
            <a:r>
              <a:rPr lang="en-US" dirty="0"/>
              <a:t>  },</a:t>
            </a:r>
          </a:p>
          <a:p>
            <a:pPr marL="0" indent="0">
              <a:buNone/>
            </a:pPr>
            <a:r>
              <a:rPr lang="en-US" dirty="0"/>
              <a:t>};</a:t>
            </a:r>
          </a:p>
          <a:p>
            <a:pPr marL="0" indent="0">
              <a:buNone/>
            </a:pPr>
            <a:r>
              <a:rPr lang="en-US" dirty="0" err="1"/>
              <a:t>peron.displayName</a:t>
            </a:r>
            <a:r>
              <a:rPr lang="en-US" dirty="0"/>
              <a:t>();   //output John doe</a:t>
            </a:r>
          </a:p>
        </p:txBody>
      </p:sp>
    </p:spTree>
    <p:extLst>
      <p:ext uri="{BB962C8B-B14F-4D97-AF65-F5344CB8AC3E}">
        <p14:creationId xmlns:p14="http://schemas.microsoft.com/office/powerpoint/2010/main" val="17267180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F5911B-E35E-C0B6-183B-50827D8B79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 (3)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F0B704-EF06-6F78-F3E6-7549AE95C82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using </a:t>
            </a:r>
            <a:r>
              <a:rPr lang="en-US" dirty="0" err="1"/>
              <a:t>object.create</a:t>
            </a:r>
            <a:r>
              <a:rPr lang="en-US" dirty="0"/>
              <a:t>() method</a:t>
            </a:r>
          </a:p>
          <a:p>
            <a:pPr marL="0" indent="0">
              <a:buNone/>
            </a:pPr>
            <a:r>
              <a:rPr lang="en-US" dirty="0"/>
              <a:t>const Animal = {</a:t>
            </a:r>
          </a:p>
          <a:p>
            <a:pPr marL="0" indent="0">
              <a:buNone/>
            </a:pPr>
            <a:r>
              <a:rPr lang="en-US" dirty="0"/>
              <a:t>  type: "Invertebrates", // Default value of properties</a:t>
            </a:r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dirty="0" err="1"/>
              <a:t>displayType</a:t>
            </a:r>
            <a:r>
              <a:rPr lang="en-US" dirty="0"/>
              <a:t>() {</a:t>
            </a:r>
          </a:p>
          <a:p>
            <a:pPr marL="0" indent="0">
              <a:buNone/>
            </a:pPr>
            <a:r>
              <a:rPr lang="en-US" dirty="0"/>
              <a:t>    // Method which will display type of Animal</a:t>
            </a:r>
          </a:p>
          <a:p>
            <a:pPr marL="0" indent="0">
              <a:buNone/>
            </a:pPr>
            <a:r>
              <a:rPr lang="en-US" dirty="0"/>
              <a:t>    console.log(</a:t>
            </a:r>
            <a:r>
              <a:rPr lang="en-US" dirty="0" err="1"/>
              <a:t>this.type</a:t>
            </a:r>
            <a:r>
              <a:rPr lang="en-US" dirty="0"/>
              <a:t>);</a:t>
            </a:r>
          </a:p>
          <a:p>
            <a:pPr marL="0" indent="0">
              <a:buNone/>
            </a:pPr>
            <a:r>
              <a:rPr lang="en-US" dirty="0"/>
              <a:t>  },</a:t>
            </a:r>
          </a:p>
          <a:p>
            <a:pPr marL="0" indent="0">
              <a:buNone/>
            </a:pPr>
            <a:r>
              <a:rPr lang="en-US" dirty="0"/>
              <a:t>};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Create new animal type called animal1</a:t>
            </a:r>
          </a:p>
          <a:p>
            <a:pPr marL="0" indent="0">
              <a:buNone/>
            </a:pPr>
            <a:r>
              <a:rPr lang="en-US" dirty="0"/>
              <a:t>const animal1 = </a:t>
            </a:r>
            <a:r>
              <a:rPr lang="en-US" dirty="0" err="1"/>
              <a:t>Object.create</a:t>
            </a:r>
            <a:r>
              <a:rPr lang="en-US" dirty="0"/>
              <a:t>(Animal);</a:t>
            </a:r>
          </a:p>
          <a:p>
            <a:pPr marL="0" indent="0">
              <a:buNone/>
            </a:pPr>
            <a:r>
              <a:rPr lang="en-US" dirty="0"/>
              <a:t>animal1.displayType(); // Logs: Invertebrates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E4208C9-9920-AD3B-5D03-D48A273C03D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Create new animal type called fish</a:t>
            </a:r>
          </a:p>
          <a:p>
            <a:pPr marL="0" indent="0">
              <a:buNone/>
            </a:pPr>
            <a:r>
              <a:rPr lang="en-US" dirty="0"/>
              <a:t>const fish = </a:t>
            </a:r>
            <a:r>
              <a:rPr lang="en-US" dirty="0" err="1"/>
              <a:t>Object.create</a:t>
            </a:r>
            <a:r>
              <a:rPr lang="en-US" dirty="0"/>
              <a:t>(Animal);</a:t>
            </a:r>
          </a:p>
          <a:p>
            <a:pPr marL="0" indent="0">
              <a:buNone/>
            </a:pPr>
            <a:r>
              <a:rPr lang="en-US" dirty="0" err="1"/>
              <a:t>fish.type</a:t>
            </a:r>
            <a:r>
              <a:rPr lang="en-US" dirty="0"/>
              <a:t> = "Fishes";</a:t>
            </a:r>
          </a:p>
          <a:p>
            <a:pPr marL="0" indent="0">
              <a:buNone/>
            </a:pPr>
            <a:r>
              <a:rPr lang="en-US" dirty="0" err="1"/>
              <a:t>fish.displayType</a:t>
            </a:r>
            <a:r>
              <a:rPr lang="en-US" dirty="0"/>
              <a:t>(); // Logs: Fishes</a:t>
            </a:r>
          </a:p>
        </p:txBody>
      </p:sp>
    </p:spTree>
    <p:extLst>
      <p:ext uri="{BB962C8B-B14F-4D97-AF65-F5344CB8AC3E}">
        <p14:creationId xmlns:p14="http://schemas.microsoft.com/office/powerpoint/2010/main" val="286752643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CEC2B5-D171-A0F7-2E3A-3E4AF7CD1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680625-6452-550F-93C6-2E5F16A8EF7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classes allow you more define what objects are and easily add methods, constructors, etc.</a:t>
            </a:r>
          </a:p>
          <a:p>
            <a:pPr lvl="1"/>
            <a:r>
              <a:rPr lang="en-US" dirty="0"/>
              <a:t>t's customary in JavaScript that property names and argument names and regular variable names start with a lowercase letter. Class names are typically capitalized.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C280E72-1821-F72F-B0C1-6B0F10843BD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class </a:t>
            </a:r>
            <a:r>
              <a:rPr lang="en-US" dirty="0" err="1"/>
              <a:t>MyClass</a:t>
            </a:r>
            <a:r>
              <a:rPr lang="en-US" dirty="0"/>
              <a:t> {</a:t>
            </a:r>
          </a:p>
          <a:p>
            <a:pPr marL="0" indent="0">
              <a:buNone/>
            </a:pPr>
            <a:r>
              <a:rPr lang="en-US" dirty="0"/>
              <a:t>  constructor() { // Constructor</a:t>
            </a:r>
          </a:p>
          <a:p>
            <a:pPr marL="0" indent="0">
              <a:buNone/>
            </a:pPr>
            <a:r>
              <a:rPr lang="en-US" dirty="0"/>
              <a:t>    // Constructor body</a:t>
            </a:r>
          </a:p>
          <a:p>
            <a:pPr marL="0" indent="0">
              <a:buNone/>
            </a:pPr>
            <a:r>
              <a:rPr lang="en-US" dirty="0"/>
              <a:t>  }</a:t>
            </a:r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dirty="0" err="1"/>
              <a:t>myField</a:t>
            </a:r>
            <a:r>
              <a:rPr lang="en-US" dirty="0"/>
              <a:t> = "foo"; // Instance field</a:t>
            </a:r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dirty="0" err="1"/>
              <a:t>myMethod</a:t>
            </a:r>
            <a:r>
              <a:rPr lang="en-US" dirty="0"/>
              <a:t>() {// Instance method</a:t>
            </a:r>
          </a:p>
          <a:p>
            <a:pPr marL="0" indent="0">
              <a:buNone/>
            </a:pPr>
            <a:r>
              <a:rPr lang="en-US" dirty="0"/>
              <a:t>    // </a:t>
            </a:r>
            <a:r>
              <a:rPr lang="en-US" dirty="0" err="1"/>
              <a:t>myMethod</a:t>
            </a:r>
            <a:r>
              <a:rPr lang="en-US" dirty="0"/>
              <a:t> body</a:t>
            </a:r>
          </a:p>
          <a:p>
            <a:pPr marL="0" indent="0">
              <a:buNone/>
            </a:pPr>
            <a:r>
              <a:rPr lang="en-US" dirty="0"/>
              <a:t>  }</a:t>
            </a:r>
          </a:p>
          <a:p>
            <a:pPr marL="0" indent="0">
              <a:buNone/>
            </a:pPr>
            <a:r>
              <a:rPr lang="en-US" dirty="0"/>
              <a:t> // Fields, methods, static fields, and static methods all have "private" forms</a:t>
            </a:r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dirty="0">
                <a:solidFill>
                  <a:srgbClr val="FF0000"/>
                </a:solidFill>
              </a:rPr>
              <a:t>#</a:t>
            </a:r>
            <a:r>
              <a:rPr lang="en-US" dirty="0"/>
              <a:t>myPrivateField = "bar";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86318633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2D55A5F-1567-F861-F595-0B66E9FE8E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classes (2)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712BFA9-E01B-37E2-BA32-E077E4539D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/>
              <a:t>going back to person</a:t>
            </a:r>
          </a:p>
          <a:p>
            <a:pPr marL="0" indent="0">
              <a:buNone/>
            </a:pPr>
            <a:r>
              <a:rPr lang="en-US" dirty="0"/>
              <a:t>class Person = {</a:t>
            </a:r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dirty="0" err="1"/>
              <a:t>firstName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dirty="0" err="1"/>
              <a:t>lastName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  age;</a:t>
            </a:r>
          </a:p>
          <a:p>
            <a:pPr marL="0" indent="0">
              <a:buNone/>
            </a:pPr>
            <a:r>
              <a:rPr lang="en-US" dirty="0"/>
              <a:t>  constructor((</a:t>
            </a:r>
            <a:r>
              <a:rPr lang="en-US" dirty="0" err="1"/>
              <a:t>firstName</a:t>
            </a:r>
            <a:r>
              <a:rPr lang="en-US" dirty="0"/>
              <a:t>, </a:t>
            </a:r>
            <a:r>
              <a:rPr lang="en-US" dirty="0" err="1"/>
              <a:t>lastName</a:t>
            </a:r>
            <a:r>
              <a:rPr lang="en-US" dirty="0"/>
              <a:t>, age) {</a:t>
            </a:r>
          </a:p>
          <a:p>
            <a:pPr marL="0" indent="0">
              <a:buNone/>
            </a:pPr>
            <a:r>
              <a:rPr lang="en-US" dirty="0"/>
              <a:t>     </a:t>
            </a:r>
            <a:r>
              <a:rPr lang="en-US" dirty="0" err="1"/>
              <a:t>this.firstName</a:t>
            </a:r>
            <a:r>
              <a:rPr lang="en-US" dirty="0"/>
              <a:t> = </a:t>
            </a:r>
            <a:r>
              <a:rPr lang="en-US" dirty="0" err="1"/>
              <a:t>firstName</a:t>
            </a:r>
            <a:r>
              <a:rPr lang="en-US" dirty="0"/>
              <a:t>;  </a:t>
            </a:r>
            <a:r>
              <a:rPr lang="en-US" dirty="0" err="1"/>
              <a:t>this.lastName</a:t>
            </a:r>
            <a:r>
              <a:rPr lang="en-US" dirty="0"/>
              <a:t> = </a:t>
            </a:r>
            <a:r>
              <a:rPr lang="en-US" dirty="0" err="1"/>
              <a:t>lastName</a:t>
            </a:r>
            <a:r>
              <a:rPr lang="en-US" dirty="0"/>
              <a:t>;   </a:t>
            </a:r>
            <a:r>
              <a:rPr lang="en-US" dirty="0" err="1"/>
              <a:t>this.age</a:t>
            </a:r>
            <a:r>
              <a:rPr lang="en-US" dirty="0"/>
              <a:t> = age;</a:t>
            </a:r>
          </a:p>
          <a:p>
            <a:pPr marL="0" indent="0">
              <a:buNone/>
            </a:pPr>
            <a:r>
              <a:rPr lang="en-US" dirty="0"/>
              <a:t>  }</a:t>
            </a:r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dirty="0" err="1"/>
              <a:t>displayName</a:t>
            </a:r>
            <a:r>
              <a:rPr lang="en-US" dirty="0"/>
              <a:t>() {</a:t>
            </a:r>
          </a:p>
          <a:p>
            <a:pPr marL="0" indent="0">
              <a:buNone/>
            </a:pPr>
            <a:r>
              <a:rPr lang="en-US" dirty="0"/>
              <a:t>      console.log( </a:t>
            </a:r>
            <a:r>
              <a:rPr lang="en-US" dirty="0" err="1"/>
              <a:t>this.firstName</a:t>
            </a:r>
            <a:r>
              <a:rPr lang="en-US" dirty="0"/>
              <a:t> + " " + </a:t>
            </a:r>
            <a:r>
              <a:rPr lang="en-US" dirty="0" err="1"/>
              <a:t>this.lastName</a:t>
            </a:r>
            <a:r>
              <a:rPr lang="en-US" dirty="0"/>
              <a:t>);</a:t>
            </a:r>
          </a:p>
          <a:p>
            <a:pPr marL="0" indent="0">
              <a:buNone/>
            </a:pPr>
            <a:r>
              <a:rPr lang="en-US" dirty="0"/>
              <a:t>  }</a:t>
            </a:r>
          </a:p>
          <a:p>
            <a:pPr marL="0" indent="0">
              <a:buNone/>
            </a:pPr>
            <a:r>
              <a:rPr lang="en-US" dirty="0"/>
              <a:t>};</a:t>
            </a:r>
          </a:p>
          <a:p>
            <a:pPr marL="0" indent="0">
              <a:buNone/>
            </a:pPr>
            <a:r>
              <a:rPr lang="en-US" dirty="0"/>
              <a:t>const person1 = new Person("John", "Doe", 42);</a:t>
            </a:r>
          </a:p>
        </p:txBody>
      </p:sp>
    </p:spTree>
    <p:extLst>
      <p:ext uri="{BB962C8B-B14F-4D97-AF65-F5344CB8AC3E}">
        <p14:creationId xmlns:p14="http://schemas.microsoft.com/office/powerpoint/2010/main" val="416476646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6457FE-40B4-CAC0-3167-161C563BAF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classes (3)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C85A9A-CC2A-5919-971A-070C3E1B76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constructors, there can only be 1 constructor in JavaScript classes.</a:t>
            </a:r>
          </a:p>
          <a:p>
            <a:pPr lvl="1"/>
            <a:r>
              <a:rPr lang="en-US" dirty="0"/>
              <a:t>to get "multiple" constructors, we do a couple methods</a:t>
            </a:r>
          </a:p>
          <a:p>
            <a:pPr lvl="1"/>
            <a:r>
              <a:rPr lang="en-US" dirty="0"/>
              <a:t>first check parameters, if (param2 == undefined)  //set a default value</a:t>
            </a:r>
          </a:p>
          <a:p>
            <a:pPr lvl="2"/>
            <a:r>
              <a:rPr lang="en-US" dirty="0"/>
              <a:t>remember you don't have send all the parameters or any.</a:t>
            </a:r>
          </a:p>
          <a:p>
            <a:pPr lvl="1"/>
            <a:r>
              <a:rPr lang="en-US" dirty="0"/>
              <a:t>second  static "convertor" methods</a:t>
            </a:r>
          </a:p>
          <a:p>
            <a:pPr marL="914400" lvl="2" indent="0">
              <a:buNone/>
            </a:pPr>
            <a:r>
              <a:rPr lang="en-US" dirty="0"/>
              <a:t>static </a:t>
            </a:r>
            <a:r>
              <a:rPr lang="en-US" dirty="0" err="1"/>
              <a:t>BtoCIstance</a:t>
            </a:r>
            <a:r>
              <a:rPr lang="en-US" dirty="0"/>
              <a:t>(b, c) {</a:t>
            </a:r>
          </a:p>
          <a:p>
            <a:pPr marL="914400" lvl="2" indent="0">
              <a:buNone/>
            </a:pPr>
            <a:r>
              <a:rPr lang="en-US" dirty="0"/>
              <a:t>    return </a:t>
            </a:r>
            <a:r>
              <a:rPr lang="en-US" dirty="0" err="1"/>
              <a:t>MyClass</a:t>
            </a:r>
            <a:r>
              <a:rPr lang="en-US" dirty="0"/>
              <a:t>(</a:t>
            </a:r>
            <a:r>
              <a:rPr lang="en-US" dirty="0" err="1"/>
              <a:t>b,c</a:t>
            </a:r>
            <a:r>
              <a:rPr lang="en-US" dirty="0"/>
              <a:t>, undefined);</a:t>
            </a:r>
          </a:p>
          <a:p>
            <a:pPr marL="914400" lvl="2" indent="0">
              <a:buNone/>
            </a:pPr>
            <a:r>
              <a:rPr lang="en-US" dirty="0"/>
              <a:t>}</a:t>
            </a:r>
          </a:p>
          <a:p>
            <a:pPr marL="914400" lvl="2" indent="0">
              <a:buNone/>
            </a:pPr>
            <a:r>
              <a:rPr lang="en-US" dirty="0"/>
              <a:t>static </a:t>
            </a:r>
            <a:r>
              <a:rPr lang="en-US" dirty="0" err="1"/>
              <a:t>CDInstance</a:t>
            </a:r>
            <a:r>
              <a:rPr lang="en-US" dirty="0"/>
              <a:t>(c, d) {</a:t>
            </a:r>
          </a:p>
          <a:p>
            <a:pPr marL="914400" lvl="2" indent="0">
              <a:buNone/>
            </a:pPr>
            <a:r>
              <a:rPr lang="en-US" dirty="0"/>
              <a:t>      return </a:t>
            </a:r>
            <a:r>
              <a:rPr lang="en-US" dirty="0" err="1"/>
              <a:t>MyClass</a:t>
            </a:r>
            <a:r>
              <a:rPr lang="en-US" dirty="0"/>
              <a:t>(undefined, c, d);</a:t>
            </a:r>
          </a:p>
          <a:p>
            <a:pPr marL="914400" lvl="2" indent="0">
              <a:buNone/>
            </a:pPr>
            <a:r>
              <a:rPr lang="en-US" dirty="0"/>
              <a:t>}</a:t>
            </a:r>
          </a:p>
          <a:p>
            <a:pPr lvl="1"/>
            <a:r>
              <a:rPr lang="en-US" dirty="0"/>
              <a:t>const var = new </a:t>
            </a:r>
            <a:r>
              <a:rPr lang="en-US" dirty="0" err="1"/>
              <a:t>MyClass.CDinstance</a:t>
            </a:r>
            <a:r>
              <a:rPr lang="en-US" dirty="0"/>
              <a:t>(</a:t>
            </a:r>
            <a:r>
              <a:rPr lang="en-US" dirty="0" err="1"/>
              <a:t>c,d</a:t>
            </a:r>
            <a:r>
              <a:rPr lang="en-US" dirty="0"/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22742891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BA9449-1ED9-31B0-9F45-CF107C0A50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classes (4)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E5534F-8B90-48F6-052A-F268890879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/>
              <a:t>use conditional logic</a:t>
            </a:r>
          </a:p>
          <a:p>
            <a:pPr marL="0" indent="0">
              <a:buNone/>
            </a:pPr>
            <a:r>
              <a:rPr lang="en-US" dirty="0"/>
              <a:t>class Shape {</a:t>
            </a:r>
          </a:p>
          <a:p>
            <a:pPr marL="0" indent="0">
              <a:buNone/>
            </a:pPr>
            <a:r>
              <a:rPr lang="en-US" dirty="0"/>
              <a:t>  constructor(type, ...</a:t>
            </a:r>
            <a:r>
              <a:rPr lang="en-US" dirty="0" err="1"/>
              <a:t>args</a:t>
            </a:r>
            <a:r>
              <a:rPr lang="en-US" dirty="0"/>
              <a:t>) {  //… here is the spread operator, take any parameters and make it an array</a:t>
            </a:r>
          </a:p>
          <a:p>
            <a:pPr marL="0" indent="0">
              <a:buNone/>
            </a:pPr>
            <a:r>
              <a:rPr lang="en-US" dirty="0"/>
              <a:t>  if (type === "circle") {</a:t>
            </a:r>
          </a:p>
          <a:p>
            <a:pPr marL="0" indent="0">
              <a:buNone/>
            </a:pPr>
            <a:r>
              <a:rPr lang="en-US" dirty="0"/>
              <a:t>      </a:t>
            </a:r>
            <a:r>
              <a:rPr lang="en-US" dirty="0" err="1"/>
              <a:t>this.radius</a:t>
            </a:r>
            <a:r>
              <a:rPr lang="en-US" dirty="0"/>
              <a:t> = </a:t>
            </a:r>
            <a:r>
              <a:rPr lang="en-US" dirty="0" err="1"/>
              <a:t>args</a:t>
            </a:r>
            <a:r>
              <a:rPr lang="en-US" dirty="0"/>
              <a:t>[0];</a:t>
            </a:r>
          </a:p>
          <a:p>
            <a:pPr marL="0" indent="0">
              <a:buNone/>
            </a:pPr>
            <a:r>
              <a:rPr lang="en-US" dirty="0"/>
              <a:t>    } else if (type === "rectangle") {</a:t>
            </a:r>
          </a:p>
          <a:p>
            <a:pPr marL="0" indent="0">
              <a:buNone/>
            </a:pPr>
            <a:r>
              <a:rPr lang="en-US" dirty="0"/>
              <a:t>      </a:t>
            </a:r>
            <a:r>
              <a:rPr lang="en-US" dirty="0" err="1"/>
              <a:t>this.width</a:t>
            </a:r>
            <a:r>
              <a:rPr lang="en-US" dirty="0"/>
              <a:t> = </a:t>
            </a:r>
            <a:r>
              <a:rPr lang="en-US" dirty="0" err="1"/>
              <a:t>args</a:t>
            </a:r>
            <a:r>
              <a:rPr lang="en-US" dirty="0"/>
              <a:t>[0];</a:t>
            </a:r>
          </a:p>
          <a:p>
            <a:pPr marL="0" indent="0">
              <a:buNone/>
            </a:pPr>
            <a:r>
              <a:rPr lang="en-US" dirty="0"/>
              <a:t>      </a:t>
            </a:r>
            <a:r>
              <a:rPr lang="en-US" dirty="0" err="1"/>
              <a:t>this.height</a:t>
            </a:r>
            <a:r>
              <a:rPr lang="en-US" dirty="0"/>
              <a:t> = </a:t>
            </a:r>
            <a:r>
              <a:rPr lang="en-US" dirty="0" err="1"/>
              <a:t>args</a:t>
            </a:r>
            <a:r>
              <a:rPr lang="en-US" dirty="0"/>
              <a:t>[1];</a:t>
            </a:r>
          </a:p>
          <a:p>
            <a:pPr marL="0" indent="0">
              <a:buNone/>
            </a:pPr>
            <a:r>
              <a:rPr lang="en-US" dirty="0"/>
              <a:t>    }</a:t>
            </a:r>
          </a:p>
          <a:p>
            <a:pPr marL="0" indent="0">
              <a:buNone/>
            </a:pPr>
            <a:r>
              <a:rPr lang="en-US" dirty="0"/>
              <a:t>  }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pPr marL="0" indent="0">
              <a:buNone/>
            </a:pPr>
            <a:r>
              <a:rPr lang="en-US" dirty="0"/>
              <a:t>const circle = new Shape("circle", 5);</a:t>
            </a:r>
          </a:p>
          <a:p>
            <a:pPr marL="0" indent="0">
              <a:buNone/>
            </a:pPr>
            <a:r>
              <a:rPr lang="en-US" dirty="0"/>
              <a:t>const rectangle = new Shape("rectangle", 2, 3);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D07370E-35B6-DE66-0185-BA3331E6084A}"/>
              </a:ext>
            </a:extLst>
          </p:cNvPr>
          <p:cNvSpPr txBox="1"/>
          <p:nvPr/>
        </p:nvSpPr>
        <p:spPr>
          <a:xfrm>
            <a:off x="7566411" y="3145133"/>
            <a:ext cx="4009292" cy="2862322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Side note:</a:t>
            </a:r>
          </a:p>
          <a:p>
            <a:r>
              <a:rPr lang="en-US" dirty="0"/>
              <a:t>spread operator …   </a:t>
            </a:r>
          </a:p>
          <a:p>
            <a:r>
              <a:rPr lang="en-US" dirty="0"/>
              <a:t>splits an array into elements.</a:t>
            </a:r>
          </a:p>
          <a:p>
            <a:endParaRPr lang="en-US" dirty="0"/>
          </a:p>
          <a:p>
            <a:r>
              <a:rPr lang="en-US" dirty="0"/>
              <a:t>const numbers = [1,2,3]</a:t>
            </a:r>
          </a:p>
          <a:p>
            <a:r>
              <a:rPr lang="en-US" dirty="0"/>
              <a:t>function sum(</a:t>
            </a:r>
            <a:r>
              <a:rPr lang="en-US" dirty="0" err="1"/>
              <a:t>x,y,z</a:t>
            </a:r>
            <a:r>
              <a:rPr lang="en-US" dirty="0"/>
              <a:t>) {</a:t>
            </a:r>
          </a:p>
          <a:p>
            <a:r>
              <a:rPr lang="en-US" dirty="0"/>
              <a:t>   return x + </a:t>
            </a:r>
            <a:r>
              <a:rPr lang="en-US" dirty="0" err="1"/>
              <a:t>y+z</a:t>
            </a:r>
            <a:r>
              <a:rPr lang="en-US" dirty="0"/>
              <a:t>;  //x=1, y=2,z=3</a:t>
            </a:r>
          </a:p>
          <a:p>
            <a:r>
              <a:rPr lang="en-US" dirty="0"/>
              <a:t>} </a:t>
            </a:r>
          </a:p>
          <a:p>
            <a:r>
              <a:rPr lang="en-US" dirty="0"/>
              <a:t>console.log(sum(…numbers));</a:t>
            </a:r>
          </a:p>
          <a:p>
            <a:r>
              <a:rPr lang="en-US" dirty="0"/>
              <a:t>output: 6</a:t>
            </a:r>
          </a:p>
        </p:txBody>
      </p:sp>
    </p:spTree>
    <p:extLst>
      <p:ext uri="{BB962C8B-B14F-4D97-AF65-F5344CB8AC3E}">
        <p14:creationId xmlns:p14="http://schemas.microsoft.com/office/powerpoint/2010/main" val="66076618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5940F7-EEC0-7B13-9C20-885A33B2B5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Regex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BCF799-E67C-D955-781B-F5C38F0EA5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 does exist, seems pretty robust.</a:t>
            </a:r>
          </a:p>
          <a:p>
            <a:r>
              <a:rPr lang="en-US" dirty="0"/>
              <a:t>similar to what I taught you in </a:t>
            </a:r>
            <a:r>
              <a:rPr lang="en-US" dirty="0" err="1"/>
              <a:t>cosc</a:t>
            </a:r>
            <a:r>
              <a:rPr lang="en-US" dirty="0"/>
              <a:t> 2030.</a:t>
            </a:r>
          </a:p>
          <a:p>
            <a:endParaRPr lang="en-US" dirty="0"/>
          </a:p>
          <a:p>
            <a:r>
              <a:rPr lang="en-US" dirty="0">
                <a:hlinkClick r:id="rId2"/>
              </a:rPr>
              <a:t>https://developer.mozilla.org/en-US/docs/Web/JavaScript/Guide/Regular_expressions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082913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13DF9D-9406-1A60-1762-956BE694F9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Node.js vs JavaScript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08A476-B302-1438-1B97-61C0B28945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408894"/>
          </a:xfrm>
        </p:spPr>
        <p:txBody>
          <a:bodyPr>
            <a:normAutofit lnSpcReduction="10000"/>
          </a:bodyPr>
          <a:lstStyle/>
          <a:p>
            <a:r>
              <a:rPr lang="en-US" dirty="0"/>
              <a:t>Node.js	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3297F59-173A-90FE-A305-867C175A31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090057"/>
            <a:ext cx="5157787" cy="4099606"/>
          </a:xfrm>
        </p:spPr>
        <p:txBody>
          <a:bodyPr>
            <a:normAutofit fontScale="85000"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b="1" dirty="0">
                <a:effectLst/>
              </a:rPr>
              <a:t>Purpose:</a:t>
            </a:r>
            <a:r>
              <a:rPr lang="en-US" dirty="0">
                <a:effectLst/>
              </a:rPr>
              <a:t> A runtime environment that allows JavaScript to be executed outside of a web browser.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>
                <a:effectLst/>
              </a:rPr>
              <a:t>Execution Environment:</a:t>
            </a:r>
            <a:r>
              <a:rPr lang="en-US" dirty="0">
                <a:effectLst/>
              </a:rPr>
              <a:t> Runs on a server, enabling server-side JavaScript development.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>
                <a:effectLst/>
              </a:rPr>
              <a:t>Functionality:</a:t>
            </a:r>
            <a:r>
              <a:rPr lang="en-US" dirty="0">
                <a:effectLst/>
              </a:rPr>
              <a:t> Builds web servers, handles file system operations, interacts with databases, and performs other backend tasks.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Key: Is the environment you run JavaScript in.</a:t>
            </a:r>
            <a:endParaRPr lang="en-US" b="1" dirty="0">
              <a:effectLst/>
            </a:endParaRPr>
          </a:p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F7DFCC8-5F6E-ADC7-3BD6-E276EBA8765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408894"/>
          </a:xfrm>
        </p:spPr>
        <p:txBody>
          <a:bodyPr>
            <a:normAutofit lnSpcReduction="10000"/>
          </a:bodyPr>
          <a:lstStyle/>
          <a:p>
            <a:r>
              <a:rPr lang="en-US" dirty="0"/>
              <a:t>JavaScript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12E593E-CE25-289C-1ECC-4AC6AEA2433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090057"/>
            <a:ext cx="5183188" cy="4099606"/>
          </a:xfrm>
        </p:spPr>
        <p:txBody>
          <a:bodyPr>
            <a:normAutofit fontScale="925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b="1" dirty="0">
                <a:effectLst/>
              </a:rPr>
              <a:t>Purpose:</a:t>
            </a:r>
            <a:r>
              <a:rPr lang="en-US" dirty="0">
                <a:effectLst/>
              </a:rPr>
              <a:t> A programming language primarily used for adding interactivity to web pages.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>
                <a:effectLst/>
              </a:rPr>
              <a:t>Execution Environment:</a:t>
            </a:r>
            <a:r>
              <a:rPr lang="en-US" dirty="0">
                <a:effectLst/>
              </a:rPr>
              <a:t> Runs within a web browser (e.g., Chrome, Firefox) on the client-side.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>
                <a:effectLst/>
              </a:rPr>
              <a:t>Functionality:</a:t>
            </a:r>
            <a:r>
              <a:rPr lang="en-US" dirty="0">
                <a:effectLst/>
              </a:rPr>
              <a:t> Manipulates HTML elements, handles user interactions, sends requests to servers, and more. </a:t>
            </a:r>
          </a:p>
          <a:p>
            <a:r>
              <a:rPr lang="en-US" b="1" dirty="0"/>
              <a:t>Key: Is the language</a:t>
            </a:r>
          </a:p>
        </p:txBody>
      </p:sp>
    </p:spTree>
    <p:extLst>
      <p:ext uri="{BB962C8B-B14F-4D97-AF65-F5344CB8AC3E}">
        <p14:creationId xmlns:p14="http://schemas.microsoft.com/office/powerpoint/2010/main" val="276999057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287CBE-B62A-8011-13B2-2B0326A056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Promises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BEAEAA-B484-4A6B-5DB5-2BDE34EAA0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Promises</a:t>
            </a:r>
          </a:p>
          <a:p>
            <a:pPr lvl="1"/>
            <a:r>
              <a:rPr lang="en-US" dirty="0"/>
              <a:t>A Promise is an object representing the eventual completion or failure of an asynchronous operation.  You can  also change .then to chain promises.</a:t>
            </a:r>
          </a:p>
          <a:p>
            <a:pPr lvl="1"/>
            <a:r>
              <a:rPr lang="en-US" dirty="0"/>
              <a:t>generally, with this format</a:t>
            </a:r>
          </a:p>
          <a:p>
            <a:pPr lvl="2"/>
            <a:r>
              <a:rPr lang="en-US" dirty="0" err="1"/>
              <a:t>doSomethingAsync</a:t>
            </a:r>
            <a:r>
              <a:rPr lang="en-US" dirty="0"/>
              <a:t>(parameters).then(</a:t>
            </a:r>
            <a:r>
              <a:rPr lang="en-US" dirty="0" err="1"/>
              <a:t>successCallback</a:t>
            </a:r>
            <a:r>
              <a:rPr lang="en-US" dirty="0"/>
              <a:t>, </a:t>
            </a:r>
            <a:r>
              <a:rPr lang="en-US" dirty="0" err="1"/>
              <a:t>failureCallback</a:t>
            </a:r>
            <a:r>
              <a:rPr lang="en-US" dirty="0"/>
              <a:t>);</a:t>
            </a:r>
          </a:p>
          <a:p>
            <a:pPr lvl="2"/>
            <a:r>
              <a:rPr lang="en-US" dirty="0"/>
              <a:t>where you define function </a:t>
            </a:r>
            <a:r>
              <a:rPr lang="en-US" dirty="0" err="1"/>
              <a:t>successCallback</a:t>
            </a:r>
            <a:r>
              <a:rPr lang="en-US" dirty="0"/>
              <a:t>(result) {  …} and   function </a:t>
            </a:r>
            <a:r>
              <a:rPr lang="en-US" dirty="0" err="1"/>
              <a:t>failureCallback</a:t>
            </a:r>
            <a:r>
              <a:rPr lang="en-US" dirty="0"/>
              <a:t>(error) { … }</a:t>
            </a:r>
          </a:p>
          <a:p>
            <a:r>
              <a:rPr lang="en-US" dirty="0"/>
              <a:t>async</a:t>
            </a:r>
          </a:p>
          <a:p>
            <a:pPr lvl="1"/>
            <a:r>
              <a:rPr lang="en-US" dirty="0"/>
              <a:t>a method/function will run in asynchronous call and deal with promises</a:t>
            </a:r>
          </a:p>
          <a:p>
            <a:r>
              <a:rPr lang="en-US" dirty="0"/>
              <a:t> await</a:t>
            </a:r>
          </a:p>
          <a:p>
            <a:pPr lvl="1"/>
            <a:r>
              <a:rPr lang="en-US" dirty="0"/>
              <a:t>makes JavaScript wait until the promise object is resolved.</a:t>
            </a:r>
          </a:p>
          <a:p>
            <a:pPr lvl="1"/>
            <a:r>
              <a:rPr lang="en-US" dirty="0"/>
              <a:t>example:</a:t>
            </a:r>
          </a:p>
          <a:p>
            <a:pPr marL="457200" lvl="1" indent="0">
              <a:buNone/>
            </a:pPr>
            <a:r>
              <a:rPr lang="en-US" dirty="0"/>
              <a:t>async function </a:t>
            </a:r>
            <a:r>
              <a:rPr lang="en-US" dirty="0" err="1"/>
              <a:t>runProcess</a:t>
            </a:r>
            <a:r>
              <a:rPr lang="en-US" dirty="0"/>
              <a:t>() {</a:t>
            </a:r>
          </a:p>
          <a:p>
            <a:pPr marL="457200" lvl="1" indent="0">
              <a:buNone/>
            </a:pPr>
            <a:r>
              <a:rPr lang="en-US" dirty="0"/>
              <a:t>  const response = await fetch('https://jsonplaceholder.typicode.com/</a:t>
            </a:r>
            <a:r>
              <a:rPr lang="en-US" dirty="0" err="1"/>
              <a:t>todos</a:t>
            </a:r>
            <a:r>
              <a:rPr lang="en-US" dirty="0"/>
              <a:t>/1');</a:t>
            </a:r>
          </a:p>
          <a:p>
            <a:pPr marL="457200" lvl="1" indent="0">
              <a:buNone/>
            </a:pPr>
            <a:r>
              <a:rPr lang="en-US" dirty="0"/>
              <a:t>  const </a:t>
            </a:r>
            <a:r>
              <a:rPr lang="en-US" dirty="0" err="1"/>
              <a:t>json</a:t>
            </a:r>
            <a:r>
              <a:rPr lang="en-US" dirty="0"/>
              <a:t> = await </a:t>
            </a:r>
            <a:r>
              <a:rPr lang="en-US" dirty="0" err="1"/>
              <a:t>response.json</a:t>
            </a:r>
            <a:r>
              <a:rPr lang="en-US" dirty="0"/>
              <a:t>();</a:t>
            </a:r>
          </a:p>
          <a:p>
            <a:pPr marL="457200" lvl="1" indent="0">
              <a:buNone/>
            </a:pPr>
            <a:r>
              <a:rPr lang="en-US" dirty="0"/>
              <a:t>  console.log(</a:t>
            </a:r>
            <a:r>
              <a:rPr lang="en-US" dirty="0" err="1"/>
              <a:t>json</a:t>
            </a:r>
            <a:r>
              <a:rPr lang="en-US" dirty="0"/>
              <a:t>)</a:t>
            </a:r>
          </a:p>
          <a:p>
            <a:pPr marL="457200" lvl="1" indent="0">
              <a:buNone/>
            </a:pPr>
            <a:r>
              <a:rPr lang="en-US" dirty="0"/>
              <a:t>}</a:t>
            </a:r>
          </a:p>
          <a:p>
            <a:pPr marL="457200" lvl="1" indent="0">
              <a:buNone/>
            </a:pPr>
            <a:r>
              <a:rPr lang="en-US" dirty="0" err="1"/>
              <a:t>runProcess</a:t>
            </a:r>
            <a:r>
              <a:rPr lang="en-US" dirty="0"/>
              <a:t>();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CE7BC5B-5BFA-7826-92BD-691E621504DF}"/>
              </a:ext>
            </a:extLst>
          </p:cNvPr>
          <p:cNvSpPr txBox="1"/>
          <p:nvPr/>
        </p:nvSpPr>
        <p:spPr>
          <a:xfrm>
            <a:off x="838200" y="6176963"/>
            <a:ext cx="916988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3"/>
                </a:solidFill>
              </a:rPr>
              <a:t>In the beginning we won't need this, but once we get into networking  calls, database calls,  </a:t>
            </a:r>
          </a:p>
          <a:p>
            <a:r>
              <a:rPr lang="en-US" dirty="0">
                <a:solidFill>
                  <a:schemeClr val="accent3"/>
                </a:solidFill>
              </a:rPr>
              <a:t>firebase calls, we will need to thing about it. </a:t>
            </a:r>
          </a:p>
        </p:txBody>
      </p:sp>
    </p:spTree>
    <p:extLst>
      <p:ext uri="{BB962C8B-B14F-4D97-AF65-F5344CB8AC3E}">
        <p14:creationId xmlns:p14="http://schemas.microsoft.com/office/powerpoint/2010/main" val="47688875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49753A-BC32-92CE-59AD-4FF379742B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Promises (2)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B0697B1-0174-D66C-9F60-78F3A14B7EB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Promise	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F407E04-2077-8380-7219-85E8EE0429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88420" y="2548304"/>
            <a:ext cx="5579817" cy="3684588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/>
              <a:t>fetch('https://jsonplaceholder.typicode.com/</a:t>
            </a:r>
            <a:r>
              <a:rPr lang="en-US" dirty="0" err="1"/>
              <a:t>todos</a:t>
            </a:r>
            <a:r>
              <a:rPr lang="en-US" dirty="0"/>
              <a:t>/1')</a:t>
            </a:r>
          </a:p>
          <a:p>
            <a:pPr marL="0" indent="0">
              <a:buNone/>
            </a:pPr>
            <a:r>
              <a:rPr lang="en-US" dirty="0"/>
              <a:t>  .then(response =&gt; </a:t>
            </a:r>
            <a:r>
              <a:rPr lang="en-US" dirty="0" err="1"/>
              <a:t>response.json</a:t>
            </a:r>
            <a:r>
              <a:rPr lang="en-US" dirty="0"/>
              <a:t>())</a:t>
            </a:r>
          </a:p>
          <a:p>
            <a:pPr marL="0" indent="0">
              <a:buNone/>
            </a:pPr>
            <a:r>
              <a:rPr lang="en-US" dirty="0"/>
              <a:t>  .then(</a:t>
            </a:r>
            <a:r>
              <a:rPr lang="en-US" dirty="0" err="1"/>
              <a:t>json</a:t>
            </a:r>
            <a:r>
              <a:rPr lang="en-US" dirty="0"/>
              <a:t> =&gt; console.log(</a:t>
            </a:r>
            <a:r>
              <a:rPr lang="en-US" dirty="0" err="1"/>
              <a:t>json</a:t>
            </a:r>
            <a:r>
              <a:rPr lang="en-US" dirty="0"/>
              <a:t>))</a:t>
            </a:r>
          </a:p>
          <a:p>
            <a:pPr marL="0" indent="0">
              <a:buNone/>
            </a:pPr>
            <a:r>
              <a:rPr lang="en-US" dirty="0"/>
              <a:t>  .catch(error =&gt; console.log(error));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3F20E9F0-88CD-A8C7-B1C4-0A688FA8870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async/await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096E3D56-1809-B0E9-93A6-F384D295D7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809203" y="2505075"/>
            <a:ext cx="5909181" cy="3684588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/>
              <a:t>async function </a:t>
            </a:r>
            <a:r>
              <a:rPr lang="en-US" dirty="0" err="1"/>
              <a:t>runProcess</a:t>
            </a:r>
            <a:r>
              <a:rPr lang="en-US" dirty="0"/>
              <a:t>() {</a:t>
            </a:r>
          </a:p>
          <a:p>
            <a:pPr marL="0" indent="0">
              <a:buNone/>
            </a:pPr>
            <a:r>
              <a:rPr lang="en-US" dirty="0"/>
              <a:t>  try {</a:t>
            </a:r>
          </a:p>
          <a:p>
            <a:pPr marL="0" indent="0">
              <a:buNone/>
            </a:pPr>
            <a:r>
              <a:rPr lang="en-US" dirty="0"/>
              <a:t>    const response = await fetch('https://jsonplaceholder.typicode.com/</a:t>
            </a:r>
            <a:r>
              <a:rPr lang="en-US" dirty="0" err="1"/>
              <a:t>todos</a:t>
            </a:r>
            <a:r>
              <a:rPr lang="en-US" dirty="0"/>
              <a:t>/1');</a:t>
            </a:r>
          </a:p>
          <a:p>
            <a:pPr marL="0" indent="0">
              <a:buNone/>
            </a:pPr>
            <a:r>
              <a:rPr lang="en-US" dirty="0"/>
              <a:t>    const </a:t>
            </a:r>
            <a:r>
              <a:rPr lang="en-US" dirty="0" err="1"/>
              <a:t>json</a:t>
            </a:r>
            <a:r>
              <a:rPr lang="en-US" dirty="0"/>
              <a:t> = await </a:t>
            </a:r>
            <a:r>
              <a:rPr lang="en-US" dirty="0" err="1"/>
              <a:t>response.json</a:t>
            </a:r>
            <a:r>
              <a:rPr lang="en-US" dirty="0"/>
              <a:t>();</a:t>
            </a:r>
          </a:p>
          <a:p>
            <a:pPr marL="0" indent="0">
              <a:buNone/>
            </a:pPr>
            <a:r>
              <a:rPr lang="en-US" dirty="0"/>
              <a:t>    console.log(</a:t>
            </a:r>
            <a:r>
              <a:rPr lang="en-US" dirty="0" err="1"/>
              <a:t>json</a:t>
            </a:r>
            <a:r>
              <a:rPr lang="en-US" dirty="0"/>
              <a:t>);</a:t>
            </a:r>
          </a:p>
          <a:p>
            <a:pPr marL="0" indent="0">
              <a:buNone/>
            </a:pPr>
            <a:r>
              <a:rPr lang="en-US" dirty="0"/>
              <a:t>  } catch (error) {</a:t>
            </a:r>
          </a:p>
          <a:p>
            <a:pPr marL="0" indent="0">
              <a:buNone/>
            </a:pPr>
            <a:r>
              <a:rPr lang="en-US" dirty="0"/>
              <a:t>    console.log(error);</a:t>
            </a:r>
          </a:p>
          <a:p>
            <a:pPr marL="0" indent="0">
              <a:buNone/>
            </a:pPr>
            <a:r>
              <a:rPr lang="en-US" dirty="0"/>
              <a:t>  }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runProcess</a:t>
            </a:r>
            <a:r>
              <a:rPr lang="en-US" dirty="0"/>
              <a:t>();</a:t>
            </a:r>
          </a:p>
          <a:p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60A2A17-D5E3-B4F7-7D1C-34255A4AC05E}"/>
              </a:ext>
            </a:extLst>
          </p:cNvPr>
          <p:cNvSpPr txBox="1"/>
          <p:nvPr/>
        </p:nvSpPr>
        <p:spPr>
          <a:xfrm>
            <a:off x="643095" y="6189663"/>
            <a:ext cx="47846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For node.js, to use fetch API, install node-fetch</a:t>
            </a:r>
          </a:p>
        </p:txBody>
      </p:sp>
    </p:spTree>
    <p:extLst>
      <p:ext uri="{BB962C8B-B14F-4D97-AF65-F5344CB8AC3E}">
        <p14:creationId xmlns:p14="http://schemas.microsoft.com/office/powerpoint/2010/main" val="301072205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2679BC-7719-1306-189D-7C36C86DF7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5F43DE-EC71-3700-48B7-1A55CCC516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https://developer.mozilla.org/en-US/docs/Web/JavaScript/Guide/Introduction</a:t>
            </a:r>
            <a:r>
              <a:rPr lang="en-US" dirty="0"/>
              <a:t> </a:t>
            </a:r>
          </a:p>
          <a:p>
            <a:r>
              <a:rPr lang="en-US" dirty="0">
                <a:hlinkClick r:id="rId3"/>
              </a:rPr>
              <a:t>https://www.w3schools.com/js/</a:t>
            </a:r>
            <a:r>
              <a:rPr lang="en-US" dirty="0"/>
              <a:t> </a:t>
            </a:r>
          </a:p>
          <a:p>
            <a:r>
              <a:rPr lang="en-US" dirty="0">
                <a:hlinkClick r:id="rId4"/>
              </a:rPr>
              <a:t>https://www.toptal.com/javascript/functional-programming-javascript</a:t>
            </a:r>
            <a:r>
              <a:rPr lang="en-US" dirty="0"/>
              <a:t> </a:t>
            </a:r>
          </a:p>
          <a:p>
            <a:r>
              <a:rPr lang="en-US" dirty="0">
                <a:hlinkClick r:id="rId5"/>
              </a:rPr>
              <a:t>https://www.freecodecamp.org/news/javascript-async-await/</a:t>
            </a:r>
            <a:endParaRPr lang="en-US" dirty="0"/>
          </a:p>
          <a:p>
            <a:r>
              <a:rPr lang="en-US" dirty="0">
                <a:hlinkClick r:id="rId6"/>
              </a:rPr>
              <a:t>https://oxylabs.io/blog/nodejs-fetch-api</a:t>
            </a:r>
            <a:r>
              <a:rPr lang="en-US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50588482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5D9AA38-C222-AABC-EAA7-15721971B0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functional JavaScript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15ED56A-C565-3275-593B-3566BCEA3DE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31937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AFB715-B237-203D-25F4-2EFD4483CF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F72EDB-8817-E6F4-72E5-A00A85ECDA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Functional programming is a paradigm of building computer programs using expressions and functions without mutating state and data.</a:t>
            </a:r>
          </a:p>
          <a:p>
            <a:pPr lvl="1"/>
            <a:r>
              <a:rPr lang="en-US" dirty="0"/>
              <a:t>By respecting these restrictions, functional programming aims to write code that is clearer to understand and more bug resistant. </a:t>
            </a:r>
          </a:p>
          <a:p>
            <a:pPr lvl="1"/>
            <a:r>
              <a:rPr lang="en-US" dirty="0"/>
              <a:t>This is achieved by avoiding using flow-control statements (for, while, break, continue, </a:t>
            </a:r>
            <a:r>
              <a:rPr lang="en-US" dirty="0" err="1"/>
              <a:t>goto</a:t>
            </a:r>
            <a:r>
              <a:rPr lang="en-US" dirty="0"/>
              <a:t>) which make the code harder to follow. </a:t>
            </a:r>
          </a:p>
          <a:p>
            <a:pPr lvl="1"/>
            <a:r>
              <a:rPr lang="en-US" dirty="0"/>
              <a:t>Also, functional programming requires us to write pure, deterministic functions which are less likely to be buggy.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r>
              <a:rPr lang="en-US" dirty="0">
                <a:hlinkClick r:id="rId2"/>
              </a:rPr>
              <a:t>https://www.toptal.com/javascript/functional-programming-javascript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7242297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8D99B2-5D22-741E-CE32-B10FB31D95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Pure vs Impure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E64793-7487-8C71-7731-FA4BFDC961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Pure functions take some input and give a fixed output. Also, they cause no side effects in the outside world.</a:t>
            </a:r>
          </a:p>
          <a:p>
            <a:r>
              <a:rPr lang="en-US" dirty="0"/>
              <a:t>Pure functions are also not dependent on other outside values can change.</a:t>
            </a:r>
          </a:p>
          <a:p>
            <a:pPr lvl="1"/>
            <a:r>
              <a:rPr lang="en-US" dirty="0"/>
              <a:t>pure: const add = (a, b) =&gt; a + b;</a:t>
            </a:r>
          </a:p>
          <a:p>
            <a:pPr lvl="1"/>
            <a:r>
              <a:rPr lang="en-US" dirty="0"/>
              <a:t>impure</a:t>
            </a:r>
          </a:p>
          <a:p>
            <a:pPr lvl="2"/>
            <a:r>
              <a:rPr lang="en-US" dirty="0"/>
              <a:t>const SECRET = 42;   //could be changed.</a:t>
            </a:r>
          </a:p>
          <a:p>
            <a:pPr lvl="2"/>
            <a:r>
              <a:rPr lang="en-US" dirty="0"/>
              <a:t>const </a:t>
            </a:r>
            <a:r>
              <a:rPr lang="en-US" dirty="0" err="1"/>
              <a:t>getId</a:t>
            </a:r>
            <a:r>
              <a:rPr lang="en-US" dirty="0"/>
              <a:t> = (a) =&gt; SECRET * a;</a:t>
            </a:r>
          </a:p>
          <a:p>
            <a:pPr marL="914400" lvl="2" indent="0">
              <a:buNone/>
            </a:pPr>
            <a:endParaRPr lang="en-US" dirty="0"/>
          </a:p>
          <a:p>
            <a:pPr lvl="2"/>
            <a:r>
              <a:rPr lang="en-US" dirty="0"/>
              <a:t>let </a:t>
            </a:r>
            <a:r>
              <a:rPr lang="en-US" dirty="0" err="1"/>
              <a:t>id_count</a:t>
            </a:r>
            <a:r>
              <a:rPr lang="en-US" dirty="0"/>
              <a:t> = 0;  //easily changed outside of </a:t>
            </a:r>
            <a:r>
              <a:rPr lang="en-US" dirty="0" err="1"/>
              <a:t>getId</a:t>
            </a:r>
            <a:r>
              <a:rPr lang="en-US" dirty="0"/>
              <a:t>.</a:t>
            </a:r>
          </a:p>
          <a:p>
            <a:pPr lvl="2"/>
            <a:r>
              <a:rPr lang="en-US" dirty="0"/>
              <a:t>const </a:t>
            </a:r>
            <a:r>
              <a:rPr lang="en-US" dirty="0" err="1"/>
              <a:t>getId</a:t>
            </a:r>
            <a:r>
              <a:rPr lang="en-US" dirty="0"/>
              <a:t> = () =&gt; ++</a:t>
            </a:r>
            <a:r>
              <a:rPr lang="en-US" dirty="0" err="1"/>
              <a:t>id_count</a:t>
            </a:r>
            <a:r>
              <a:rPr lang="en-US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56158403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8C5320-21C7-4652-9D42-57B662C6DD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JavaScript and functional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8E657E-7A54-4F2F-585F-25BB950372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has many functions that enable functional programming</a:t>
            </a:r>
          </a:p>
          <a:p>
            <a:pPr lvl="1"/>
            <a:r>
              <a:rPr lang="en-US" dirty="0" err="1"/>
              <a:t>ie</a:t>
            </a:r>
            <a:r>
              <a:rPr lang="en-US" dirty="0"/>
              <a:t> pure function, we will see on the next couple of slides</a:t>
            </a:r>
          </a:p>
          <a:p>
            <a:r>
              <a:rPr lang="en-US" dirty="0"/>
              <a:t>const declaration, since we won't be mutating any data.</a:t>
            </a:r>
          </a:p>
          <a:p>
            <a:endParaRPr lang="en-US" dirty="0"/>
          </a:p>
          <a:p>
            <a:r>
              <a:rPr lang="en-US" dirty="0"/>
              <a:t>functional programming is dependent on a few rules. They are as follows.</a:t>
            </a:r>
          </a:p>
          <a:p>
            <a:pPr lvl="1">
              <a:buFont typeface="+mj-lt"/>
              <a:buAutoNum type="arabicPeriod"/>
            </a:pPr>
            <a:r>
              <a:rPr lang="en-US" dirty="0"/>
              <a:t> Don’t mutate data </a:t>
            </a:r>
          </a:p>
          <a:p>
            <a:pPr lvl="1">
              <a:buFont typeface="+mj-lt"/>
              <a:buAutoNum type="arabicPeriod"/>
            </a:pPr>
            <a:r>
              <a:rPr lang="en-US" dirty="0"/>
              <a:t> Use pure functions: fixed output for fixed inputs, and no side effect  s</a:t>
            </a:r>
          </a:p>
          <a:p>
            <a:pPr lvl="1">
              <a:buFont typeface="+mj-lt"/>
              <a:buAutoNum type="arabicPeriod"/>
            </a:pPr>
            <a:r>
              <a:rPr lang="en-US" dirty="0"/>
              <a:t> Use expressions and declarations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596742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50AE87-1D47-CB1C-7011-FD5291F4AB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Pure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519806-DC53-CA35-6E72-980EECF933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array.filter</a:t>
            </a:r>
            <a:r>
              <a:rPr lang="en-US" dirty="0"/>
              <a:t>(function)   a function that gets each item of the array and if the element should be "keep" (return true) or not (return false). </a:t>
            </a:r>
          </a:p>
          <a:p>
            <a:pPr lvl="1"/>
            <a:r>
              <a:rPr lang="en-US" dirty="0"/>
              <a:t>const </a:t>
            </a:r>
            <a:r>
              <a:rPr lang="en-US" dirty="0" err="1"/>
              <a:t>filterEven</a:t>
            </a:r>
            <a:r>
              <a:rPr lang="en-US" dirty="0"/>
              <a:t> = x =&gt; x%2 ===0;   //return true if zero and same type.</a:t>
            </a:r>
          </a:p>
          <a:p>
            <a:pPr lvl="1"/>
            <a:r>
              <a:rPr lang="en-US" dirty="0"/>
              <a:t>const </a:t>
            </a:r>
            <a:r>
              <a:rPr lang="en-US" dirty="0" err="1"/>
              <a:t>arr</a:t>
            </a:r>
            <a:r>
              <a:rPr lang="en-US" dirty="0"/>
              <a:t> = [1,2,3,4].filter(</a:t>
            </a:r>
            <a:r>
              <a:rPr lang="en-US" dirty="0" err="1"/>
              <a:t>filterEven</a:t>
            </a:r>
            <a:r>
              <a:rPr lang="en-US" dirty="0"/>
              <a:t>); </a:t>
            </a:r>
          </a:p>
          <a:p>
            <a:pPr lvl="2"/>
            <a:r>
              <a:rPr lang="en-US" dirty="0" err="1"/>
              <a:t>arr</a:t>
            </a:r>
            <a:r>
              <a:rPr lang="en-US" dirty="0"/>
              <a:t> contains [2, 4]; 	</a:t>
            </a:r>
          </a:p>
          <a:p>
            <a:r>
              <a:rPr lang="en-US" dirty="0" err="1"/>
              <a:t>array.map</a:t>
            </a:r>
            <a:r>
              <a:rPr lang="en-US" dirty="0"/>
              <a:t>(function)   a function that gets each item of the array and returns the output.  does not change original array.</a:t>
            </a:r>
          </a:p>
          <a:p>
            <a:pPr lvl="1"/>
            <a:r>
              <a:rPr lang="en-US" dirty="0"/>
              <a:t>const double = x =&gt; 2*x;  //return x*2</a:t>
            </a:r>
          </a:p>
          <a:p>
            <a:pPr lvl="1"/>
            <a:r>
              <a:rPr lang="en-US" dirty="0"/>
              <a:t>[1,2, 3].map(double); //return [2,4,6]	</a:t>
            </a:r>
          </a:p>
        </p:txBody>
      </p:sp>
    </p:spTree>
    <p:extLst>
      <p:ext uri="{BB962C8B-B14F-4D97-AF65-F5344CB8AC3E}">
        <p14:creationId xmlns:p14="http://schemas.microsoft.com/office/powerpoint/2010/main" val="14434718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3CDE4C-E454-D362-1CC8-7768D659ED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Pure Functions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26A18F-AE99-04C5-D19C-8EDFD4A44F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array.reduce</a:t>
            </a:r>
            <a:r>
              <a:rPr lang="en-US" dirty="0"/>
              <a:t>(function);  //reduce the array to a single value</a:t>
            </a:r>
          </a:p>
          <a:p>
            <a:pPr lvl="1"/>
            <a:r>
              <a:rPr lang="en-US" dirty="0"/>
              <a:t>function takes an accumulated value and the next item in the array and returns a new value.</a:t>
            </a:r>
          </a:p>
          <a:p>
            <a:pPr lvl="1"/>
            <a:r>
              <a:rPr lang="en-US" dirty="0"/>
              <a:t>const sum = (sum, </a:t>
            </a:r>
            <a:r>
              <a:rPr lang="en-US" dirty="0" err="1"/>
              <a:t>arrayItem</a:t>
            </a:r>
            <a:r>
              <a:rPr lang="en-US" dirty="0"/>
              <a:t>) =&gt; sum + </a:t>
            </a:r>
            <a:r>
              <a:rPr lang="en-US" dirty="0" err="1"/>
              <a:t>arrayItem</a:t>
            </a:r>
            <a:r>
              <a:rPr lang="en-US" dirty="0"/>
              <a:t>  ;</a:t>
            </a:r>
          </a:p>
          <a:p>
            <a:pPr lvl="1"/>
            <a:r>
              <a:rPr lang="en-US" dirty="0"/>
              <a:t>[1, 2, 3].reduce(sum); //6</a:t>
            </a:r>
          </a:p>
          <a:p>
            <a:r>
              <a:rPr lang="en-US" dirty="0" err="1"/>
              <a:t>array.concat</a:t>
            </a:r>
            <a:r>
              <a:rPr lang="en-US" dirty="0"/>
              <a:t>(array)  adds new items and existing array to create a new array.  unlike push() which changes the array, </a:t>
            </a:r>
            <a:r>
              <a:rPr lang="en-US" dirty="0" err="1"/>
              <a:t>ie</a:t>
            </a:r>
            <a:r>
              <a:rPr lang="en-US" dirty="0"/>
              <a:t> mutates the data.</a:t>
            </a:r>
          </a:p>
          <a:p>
            <a:pPr lvl="1"/>
            <a:r>
              <a:rPr lang="en-US" dirty="0"/>
              <a:t>[1,2].</a:t>
            </a:r>
            <a:r>
              <a:rPr lang="en-US" dirty="0" err="1"/>
              <a:t>concat</a:t>
            </a:r>
            <a:r>
              <a:rPr lang="en-US" dirty="0"/>
              <a:t>([3,4]) // [1,2,3,4]</a:t>
            </a:r>
          </a:p>
          <a:p>
            <a:pPr lvl="1"/>
            <a:r>
              <a:rPr lang="en-US" dirty="0"/>
              <a:t>or use spread operator:   [1,2 …[3,4]];  //produces [1,2,3,4]</a:t>
            </a:r>
          </a:p>
        </p:txBody>
      </p:sp>
    </p:spTree>
    <p:extLst>
      <p:ext uri="{BB962C8B-B14F-4D97-AF65-F5344CB8AC3E}">
        <p14:creationId xmlns:p14="http://schemas.microsoft.com/office/powerpoint/2010/main" val="173175919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7E7AC0-8978-BF49-E6DA-3AB3E7C781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Pure Functions (3)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5029ED-DA26-DF2F-934B-C15E5D1313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Object.assign</a:t>
            </a:r>
            <a:r>
              <a:rPr lang="en-US" dirty="0"/>
              <a:t> copies values from the provided object to a new object.</a:t>
            </a:r>
          </a:p>
          <a:p>
            <a:pPr lvl="1"/>
            <a:r>
              <a:rPr lang="en-US" dirty="0"/>
              <a:t>since we have immutable data, we need to create new objects from older ones</a:t>
            </a:r>
          </a:p>
          <a:p>
            <a:pPr marL="457200" lvl="1" indent="0">
              <a:buNone/>
            </a:pPr>
            <a:r>
              <a:rPr lang="en-US" dirty="0"/>
              <a:t>const obj = {a : 2};  </a:t>
            </a:r>
          </a:p>
          <a:p>
            <a:pPr marL="457200" lvl="1" indent="0">
              <a:buNone/>
            </a:pPr>
            <a:r>
              <a:rPr lang="en-US" dirty="0"/>
              <a:t>const </a:t>
            </a:r>
            <a:r>
              <a:rPr lang="en-US" dirty="0" err="1"/>
              <a:t>newObj</a:t>
            </a:r>
            <a:r>
              <a:rPr lang="en-US" dirty="0"/>
              <a:t> = </a:t>
            </a:r>
            <a:r>
              <a:rPr lang="en-US" dirty="0" err="1"/>
              <a:t>Object.assign</a:t>
            </a:r>
            <a:r>
              <a:rPr lang="en-US" dirty="0"/>
              <a:t>({}, obj);  </a:t>
            </a:r>
          </a:p>
          <a:p>
            <a:pPr marL="457200" lvl="1" indent="0">
              <a:buNone/>
            </a:pPr>
            <a:r>
              <a:rPr lang="en-US" dirty="0" err="1"/>
              <a:t>newObj.a</a:t>
            </a:r>
            <a:r>
              <a:rPr lang="en-US" dirty="0"/>
              <a:t> = 3;  //3</a:t>
            </a:r>
          </a:p>
          <a:p>
            <a:pPr marL="457200" lvl="1" indent="0">
              <a:buNone/>
            </a:pPr>
            <a:r>
              <a:rPr lang="en-US" dirty="0" err="1"/>
              <a:t>obj.a</a:t>
            </a:r>
            <a:r>
              <a:rPr lang="en-US" dirty="0"/>
              <a:t>;  // 2</a:t>
            </a:r>
          </a:p>
          <a:p>
            <a:r>
              <a:rPr lang="en-US" dirty="0"/>
              <a:t>or use spread operator</a:t>
            </a:r>
          </a:p>
          <a:p>
            <a:pPr marL="0" indent="0">
              <a:buNone/>
            </a:pPr>
            <a:r>
              <a:rPr lang="en-US" dirty="0"/>
              <a:t>const </a:t>
            </a:r>
            <a:r>
              <a:rPr lang="en-US" dirty="0" err="1"/>
              <a:t>newObj</a:t>
            </a:r>
            <a:r>
              <a:rPr lang="en-US" dirty="0"/>
              <a:t>  (…obj);</a:t>
            </a:r>
          </a:p>
        </p:txBody>
      </p:sp>
    </p:spTree>
    <p:extLst>
      <p:ext uri="{BB962C8B-B14F-4D97-AF65-F5344CB8AC3E}">
        <p14:creationId xmlns:p14="http://schemas.microsoft.com/office/powerpoint/2010/main" val="5615544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15DAF3-FF97-ABB5-584E-905138154E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D07D7D-C23E-D1FB-1A7C-E5041103A5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comments are like </a:t>
            </a:r>
            <a:r>
              <a:rPr lang="en-US" dirty="0" err="1"/>
              <a:t>c++</a:t>
            </a:r>
            <a:endParaRPr lang="en-US" dirty="0"/>
          </a:p>
          <a:p>
            <a:r>
              <a:rPr lang="en-US" dirty="0"/>
              <a:t>multi line comments</a:t>
            </a:r>
          </a:p>
          <a:p>
            <a:pPr marL="0" indent="0">
              <a:buNone/>
            </a:pPr>
            <a:r>
              <a:rPr lang="en-US" dirty="0"/>
              <a:t>/*   </a:t>
            </a:r>
          </a:p>
          <a:p>
            <a:pPr marL="0" indent="0">
              <a:buNone/>
            </a:pPr>
            <a:r>
              <a:rPr lang="en-US" dirty="0"/>
              <a:t>  * comment  </a:t>
            </a:r>
          </a:p>
          <a:p>
            <a:pPr marL="0" indent="0">
              <a:buNone/>
            </a:pPr>
            <a:r>
              <a:rPr lang="en-US" dirty="0"/>
              <a:t> */ </a:t>
            </a:r>
          </a:p>
          <a:p>
            <a:pPr lvl="1"/>
            <a:r>
              <a:rPr lang="en-US" dirty="0"/>
              <a:t>Note you can't next comments  /*  /* */ */  produces an error.</a:t>
            </a:r>
          </a:p>
          <a:p>
            <a:r>
              <a:rPr lang="en-US" dirty="0"/>
              <a:t>single line</a:t>
            </a:r>
          </a:p>
          <a:p>
            <a:pPr marL="0" indent="0">
              <a:buNone/>
            </a:pPr>
            <a:r>
              <a:rPr lang="en-US" dirty="0"/>
              <a:t>// comment</a:t>
            </a:r>
          </a:p>
        </p:txBody>
      </p:sp>
    </p:spTree>
    <p:extLst>
      <p:ext uri="{BB962C8B-B14F-4D97-AF65-F5344CB8AC3E}">
        <p14:creationId xmlns:p14="http://schemas.microsoft.com/office/powerpoint/2010/main" val="321331212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C500C8-6353-6F58-92AC-83B180D3C9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Higher-order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E032DE-0A6B-2DA4-F39C-1D8D89FAFC2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Higher-order functions are functions that accept a function as an argument and return a function. Often, they are used to add to the functionality of a function.</a:t>
            </a:r>
          </a:p>
          <a:p>
            <a:pPr marL="0" indent="0">
              <a:buNone/>
            </a:pPr>
            <a:r>
              <a:rPr lang="en-US" sz="2100" dirty="0"/>
              <a:t>const </a:t>
            </a:r>
            <a:r>
              <a:rPr lang="en-US" sz="2100" dirty="0" err="1"/>
              <a:t>withLog</a:t>
            </a:r>
            <a:r>
              <a:rPr lang="en-US" sz="2100" dirty="0"/>
              <a:t> = (</a:t>
            </a:r>
            <a:r>
              <a:rPr lang="en-US" sz="2100" dirty="0" err="1"/>
              <a:t>fn</a:t>
            </a:r>
            <a:r>
              <a:rPr lang="en-US" sz="2100" dirty="0"/>
              <a:t>) =&gt; {  </a:t>
            </a:r>
          </a:p>
          <a:p>
            <a:pPr marL="0" indent="0">
              <a:buNone/>
            </a:pPr>
            <a:r>
              <a:rPr lang="en-US" sz="2100" dirty="0"/>
              <a:t>   return (...</a:t>
            </a:r>
            <a:r>
              <a:rPr lang="en-US" sz="2100" dirty="0" err="1"/>
              <a:t>args</a:t>
            </a:r>
            <a:r>
              <a:rPr lang="en-US" sz="2100" dirty="0"/>
              <a:t>) =&gt; {  </a:t>
            </a:r>
          </a:p>
          <a:p>
            <a:pPr marL="0" indent="0">
              <a:buNone/>
            </a:pPr>
            <a:r>
              <a:rPr lang="en-US" sz="2100" dirty="0"/>
              <a:t>        console.log(`calling ${fn.name}`);  </a:t>
            </a:r>
          </a:p>
          <a:p>
            <a:pPr marL="0" indent="0">
              <a:buNone/>
            </a:pPr>
            <a:r>
              <a:rPr lang="en-US" sz="2100" dirty="0"/>
              <a:t>        return </a:t>
            </a:r>
            <a:r>
              <a:rPr lang="en-US" sz="2100" dirty="0" err="1"/>
              <a:t>fn</a:t>
            </a:r>
            <a:r>
              <a:rPr lang="en-US" sz="2100" dirty="0"/>
              <a:t>(...</a:t>
            </a:r>
            <a:r>
              <a:rPr lang="en-US" sz="2100" dirty="0" err="1"/>
              <a:t>args</a:t>
            </a:r>
            <a:r>
              <a:rPr lang="en-US" sz="2100" dirty="0"/>
              <a:t>);  </a:t>
            </a:r>
          </a:p>
          <a:p>
            <a:pPr marL="0" indent="0">
              <a:buNone/>
            </a:pPr>
            <a:r>
              <a:rPr lang="en-US" sz="2100" dirty="0"/>
              <a:t>   };  </a:t>
            </a:r>
          </a:p>
          <a:p>
            <a:pPr marL="0" indent="0">
              <a:buNone/>
            </a:pPr>
            <a:r>
              <a:rPr lang="en-US" sz="2100" dirty="0"/>
              <a:t>};</a:t>
            </a:r>
          </a:p>
          <a:p>
            <a:r>
              <a:rPr lang="en-US" sz="2100" dirty="0"/>
              <a:t>takes function, logs the name and calls that function.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42CB81E-2C36-EF9A-A18D-CA4F2306954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now we add our function to it</a:t>
            </a:r>
          </a:p>
          <a:p>
            <a:pPr marL="0" indent="0">
              <a:buNone/>
            </a:pPr>
            <a:r>
              <a:rPr lang="en-US" sz="1900" dirty="0"/>
              <a:t>const add = (a, b) =&gt; a + b;  </a:t>
            </a:r>
          </a:p>
          <a:p>
            <a:pPr marL="0" indent="0">
              <a:buNone/>
            </a:pPr>
            <a:r>
              <a:rPr lang="en-US" sz="1900" dirty="0"/>
              <a:t>const </a:t>
            </a:r>
            <a:r>
              <a:rPr lang="en-US" sz="1900" dirty="0" err="1"/>
              <a:t>addWithLogging</a:t>
            </a:r>
            <a:r>
              <a:rPr lang="en-US" sz="1900" dirty="0"/>
              <a:t> = </a:t>
            </a:r>
            <a:r>
              <a:rPr lang="en-US" sz="1900" dirty="0" err="1"/>
              <a:t>withLog</a:t>
            </a:r>
            <a:r>
              <a:rPr lang="en-US" sz="1900" dirty="0"/>
              <a:t>(add);  </a:t>
            </a:r>
          </a:p>
          <a:p>
            <a:pPr marL="0" indent="0">
              <a:buNone/>
            </a:pPr>
            <a:r>
              <a:rPr lang="en-US" sz="1900" dirty="0" err="1"/>
              <a:t>addWithLogging</a:t>
            </a:r>
            <a:r>
              <a:rPr lang="en-US" sz="1900" dirty="0"/>
              <a:t>(3, 4);  </a:t>
            </a:r>
          </a:p>
          <a:p>
            <a:pPr marL="0" indent="0">
              <a:buNone/>
            </a:pPr>
            <a:r>
              <a:rPr lang="en-US" sz="1900" dirty="0"/>
              <a:t>// calling add  </a:t>
            </a:r>
          </a:p>
          <a:p>
            <a:r>
              <a:rPr lang="en-US" sz="1900" dirty="0"/>
              <a:t>returns 7</a:t>
            </a:r>
          </a:p>
          <a:p>
            <a:r>
              <a:rPr lang="en-US" sz="1900" dirty="0"/>
              <a:t>functions with functions to add more functionality.</a:t>
            </a:r>
          </a:p>
          <a:p>
            <a:pPr marL="0" indent="0">
              <a:buNone/>
            </a:pPr>
            <a:r>
              <a:rPr lang="en-US" sz="1900" dirty="0"/>
              <a:t>const hype = s =&gt; s + '!!!';  </a:t>
            </a:r>
          </a:p>
          <a:p>
            <a:pPr marL="0" indent="0">
              <a:buNone/>
            </a:pPr>
            <a:r>
              <a:rPr lang="en-US" sz="1900" dirty="0"/>
              <a:t>const </a:t>
            </a:r>
            <a:r>
              <a:rPr lang="en-US" sz="1900" dirty="0" err="1"/>
              <a:t>hypeWithLogging</a:t>
            </a:r>
            <a:r>
              <a:rPr lang="en-US" sz="1900" dirty="0"/>
              <a:t> = </a:t>
            </a:r>
            <a:r>
              <a:rPr lang="en-US" sz="1900" dirty="0" err="1"/>
              <a:t>withLog</a:t>
            </a:r>
            <a:r>
              <a:rPr lang="en-US" sz="1900" dirty="0"/>
              <a:t>(hype);  </a:t>
            </a:r>
          </a:p>
          <a:p>
            <a:pPr marL="0" indent="0">
              <a:buNone/>
            </a:pPr>
            <a:r>
              <a:rPr lang="en-US" sz="1900" dirty="0" err="1"/>
              <a:t>hypeWithLogging</a:t>
            </a:r>
            <a:r>
              <a:rPr lang="en-US" sz="1900" dirty="0"/>
              <a:t>('Sale');  </a:t>
            </a:r>
          </a:p>
          <a:p>
            <a:pPr marL="0" indent="0">
              <a:buNone/>
            </a:pPr>
            <a:r>
              <a:rPr lang="en-US" sz="1900" dirty="0"/>
              <a:t>// calling hype  </a:t>
            </a:r>
          </a:p>
          <a:p>
            <a:pPr marL="0" indent="0">
              <a:buNone/>
            </a:pPr>
            <a:r>
              <a:rPr lang="en-US" sz="1900" dirty="0"/>
              <a:t>// Sale!!!</a:t>
            </a:r>
          </a:p>
          <a:p>
            <a:pPr marL="0" indent="0">
              <a:buNone/>
            </a:pPr>
            <a:r>
              <a:rPr lang="en-US" sz="1900" dirty="0"/>
              <a:t>OR  </a:t>
            </a:r>
            <a:r>
              <a:rPr lang="en-US" sz="1900" dirty="0" err="1"/>
              <a:t>withLog</a:t>
            </a:r>
            <a:r>
              <a:rPr lang="en-US" sz="1900" dirty="0"/>
              <a:t>(hype)('Sale');  does same thing.</a:t>
            </a:r>
          </a:p>
        </p:txBody>
      </p:sp>
    </p:spTree>
    <p:extLst>
      <p:ext uri="{BB962C8B-B14F-4D97-AF65-F5344CB8AC3E}">
        <p14:creationId xmlns:p14="http://schemas.microsoft.com/office/powerpoint/2010/main" val="326314707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5271A293-9EEC-031A-B846-C7B1976A31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HOF Composition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B46A89-A40D-0361-1DF7-4D3A204A9F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4447233" cy="4351338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In mathematics, composition is defined as passing the output of one function into input of another to create a combined output. </a:t>
            </a:r>
          </a:p>
          <a:p>
            <a:r>
              <a:rPr lang="en-US" dirty="0"/>
              <a:t>The same is possible in functional programming since we are using pure functions.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15956DB-56E5-2F2C-B119-D53A1CF94A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385916" y="1832498"/>
            <a:ext cx="6209044" cy="4351338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range function</a:t>
            </a:r>
          </a:p>
          <a:p>
            <a:pPr marL="0" indent="0">
              <a:buNone/>
            </a:pPr>
            <a:r>
              <a:rPr lang="en-US" dirty="0"/>
              <a:t>const range = (a, b) =&gt; </a:t>
            </a:r>
          </a:p>
          <a:p>
            <a:pPr marL="0" indent="0">
              <a:buNone/>
            </a:pPr>
            <a:r>
              <a:rPr lang="en-US" dirty="0"/>
              <a:t>     a &gt; b ? [] : [a, ...range(a+1, b)];</a:t>
            </a:r>
          </a:p>
          <a:p>
            <a:r>
              <a:rPr lang="en-US" dirty="0"/>
              <a:t>reduce function to multiply.</a:t>
            </a:r>
          </a:p>
          <a:p>
            <a:pPr marL="0" indent="0">
              <a:buNone/>
            </a:pPr>
            <a:r>
              <a:rPr lang="en-US" dirty="0"/>
              <a:t>const multiply = </a:t>
            </a:r>
            <a:r>
              <a:rPr lang="en-US" dirty="0" err="1"/>
              <a:t>arr</a:t>
            </a:r>
            <a:r>
              <a:rPr lang="en-US" dirty="0"/>
              <a:t> =&gt; </a:t>
            </a:r>
          </a:p>
          <a:p>
            <a:pPr marL="0" indent="0">
              <a:buNone/>
            </a:pPr>
            <a:r>
              <a:rPr lang="en-US" dirty="0"/>
              <a:t>     </a:t>
            </a:r>
            <a:r>
              <a:rPr lang="en-US" dirty="0" err="1"/>
              <a:t>arr.reduce</a:t>
            </a:r>
            <a:r>
              <a:rPr lang="en-US" dirty="0"/>
              <a:t>((p, a) =&gt; p * a);</a:t>
            </a:r>
          </a:p>
          <a:p>
            <a:r>
              <a:rPr lang="en-US" dirty="0"/>
              <a:t>combine to get</a:t>
            </a:r>
          </a:p>
          <a:p>
            <a:pPr marL="0" indent="0">
              <a:buNone/>
            </a:pPr>
            <a:r>
              <a:rPr lang="en-US" dirty="0"/>
              <a:t>const factorial = n =&gt; multiply(range(1, n));  </a:t>
            </a:r>
          </a:p>
          <a:p>
            <a:pPr marL="0" indent="0">
              <a:buNone/>
            </a:pPr>
            <a:r>
              <a:rPr lang="en-US" dirty="0"/>
              <a:t>factorial(5);  // 120  </a:t>
            </a:r>
          </a:p>
          <a:p>
            <a:pPr marL="0" indent="0">
              <a:buNone/>
            </a:pPr>
            <a:r>
              <a:rPr lang="en-US" dirty="0"/>
              <a:t>factorial(6);  // 720</a:t>
            </a:r>
          </a:p>
        </p:txBody>
      </p:sp>
    </p:spTree>
    <p:extLst>
      <p:ext uri="{BB962C8B-B14F-4D97-AF65-F5344CB8AC3E}">
        <p14:creationId xmlns:p14="http://schemas.microsoft.com/office/powerpoint/2010/main" val="311850524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BE400E0-368D-8E72-440F-60F7D3E9CD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concluding.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607CEAE-F18D-F0EB-C8C2-967AAD8C97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We went through pure and impure functions, functional programming, the new JavaScript features that help with it, and a few key concepts in functional programming.</a:t>
            </a:r>
          </a:p>
          <a:p>
            <a:endParaRPr lang="en-US" dirty="0"/>
          </a:p>
          <a:p>
            <a:r>
              <a:rPr lang="en-US" dirty="0"/>
              <a:t>We hope possibly motivates you to try it in your code. </a:t>
            </a:r>
          </a:p>
          <a:p>
            <a:endParaRPr lang="en-US" dirty="0"/>
          </a:p>
          <a:p>
            <a:r>
              <a:rPr lang="en-US" dirty="0"/>
              <a:t>many languages can be used for functional programming.  Java and </a:t>
            </a:r>
            <a:r>
              <a:rPr lang="en-US" dirty="0" err="1"/>
              <a:t>perl</a:t>
            </a:r>
            <a:r>
              <a:rPr lang="en-US" dirty="0"/>
              <a:t> are 2 other I know can be used as functional programming concepts.</a:t>
            </a:r>
          </a:p>
          <a:p>
            <a:r>
              <a:rPr lang="en-US" dirty="0"/>
              <a:t>Kotlin is a functional like language.    Dart which we will see later, is derived from </a:t>
            </a:r>
            <a:r>
              <a:rPr lang="en-US" dirty="0" err="1"/>
              <a:t>c++</a:t>
            </a:r>
            <a:r>
              <a:rPr lang="en-US" dirty="0"/>
              <a:t> and </a:t>
            </a:r>
            <a:r>
              <a:rPr lang="en-US" dirty="0" err="1"/>
              <a:t>javascript</a:t>
            </a:r>
            <a:r>
              <a:rPr lang="en-US" dirty="0"/>
              <a:t>.  (yes, it is that meme!)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742738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4243389" y="1676401"/>
            <a:ext cx="1735137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hangingPunct="0">
              <a:spcBef>
                <a:spcPct val="50000"/>
              </a:spcBef>
            </a:pPr>
            <a:r>
              <a:rPr lang="en-US" altLang="en-US" sz="15000" b="1">
                <a:latin typeface="Tahoma" panose="020B0604030504040204" pitchFamily="34" charset="0"/>
              </a:rPr>
              <a:t>Q</a:t>
            </a: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6054725" y="2044701"/>
            <a:ext cx="1735138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hangingPunct="0">
              <a:spcBef>
                <a:spcPct val="50000"/>
              </a:spcBef>
            </a:pPr>
            <a:r>
              <a:rPr lang="en-US" altLang="en-US" sz="15000" b="1">
                <a:latin typeface="Tahoma" panose="020B0604030504040204" pitchFamily="34" charset="0"/>
              </a:rPr>
              <a:t>A</a:t>
            </a:r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5334000" y="2679701"/>
            <a:ext cx="1735138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hangingPunct="0">
              <a:spcBef>
                <a:spcPct val="50000"/>
              </a:spcBef>
            </a:pPr>
            <a:r>
              <a:rPr lang="en-US" altLang="en-US" sz="10000" b="1">
                <a:latin typeface="Tahoma" panose="020B0604030504040204" pitchFamily="34" charset="0"/>
              </a:rPr>
              <a:t>&amp;</a:t>
            </a:r>
            <a:endParaRPr lang="en-US" altLang="en-US" sz="15000" b="1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4562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 autoUpdateAnimBg="0"/>
      <p:bldP spid="17411" grpId="0" autoUpdateAnimBg="0"/>
      <p:bldP spid="17412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250BDC-5ADB-A347-19A3-B268B0DB1A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Variables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88B8AF-311C-1F51-EE7E-8735ACDF32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/>
              <a:t>c++</a:t>
            </a:r>
            <a:r>
              <a:rPr lang="en-US" dirty="0"/>
              <a:t> is compiler time typed, why JS is dynamically typed.  in JS type is determined at runtime.</a:t>
            </a:r>
          </a:p>
          <a:p>
            <a:pPr lvl="1"/>
            <a:r>
              <a:rPr lang="en-US" dirty="0"/>
              <a:t>except in versions of JS, like TypeScript  which is a typed language.</a:t>
            </a:r>
          </a:p>
          <a:p>
            <a:pPr lvl="1"/>
            <a:r>
              <a:rPr lang="en-US" dirty="0"/>
              <a:t>variables declarations let, const (or var but don’t use var)</a:t>
            </a:r>
          </a:p>
          <a:p>
            <a:pPr lvl="2"/>
            <a:r>
              <a:rPr lang="en-US" dirty="0"/>
              <a:t>let x =1;   initializing is optional.</a:t>
            </a:r>
          </a:p>
          <a:p>
            <a:pPr lvl="2"/>
            <a:r>
              <a:rPr lang="en-US" dirty="0"/>
              <a:t>const name = "</a:t>
            </a:r>
            <a:r>
              <a:rPr lang="en-US" dirty="0" err="1"/>
              <a:t>jim</a:t>
            </a:r>
            <a:r>
              <a:rPr lang="en-US" dirty="0"/>
              <a:t>"  //is a constant value, initialization is required.	</a:t>
            </a:r>
          </a:p>
          <a:p>
            <a:pPr lvl="2"/>
            <a:r>
              <a:rPr lang="en-US" dirty="0"/>
              <a:t>both follow standard scoping rules.   </a:t>
            </a:r>
          </a:p>
          <a:p>
            <a:pPr lvl="3"/>
            <a:r>
              <a:rPr lang="en-US" dirty="0"/>
              <a:t>var is like let, except it does not follow scoping rules and maybe global, even when declared inside {}  block.   basically, don't use it, since it can confuse your code.</a:t>
            </a:r>
          </a:p>
          <a:p>
            <a:r>
              <a:rPr lang="en-US" dirty="0"/>
              <a:t>"use strict"  directive</a:t>
            </a:r>
          </a:p>
          <a:p>
            <a:pPr lvl="1"/>
            <a:r>
              <a:rPr lang="en-US" dirty="0"/>
              <a:t>first it requires you to declare variables, which is a good thing, so a minor spelling mistake does cause chaos.  It's put at the top of the script.  Only comments can come before it.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We will always use strict in this class.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78543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10233C-B937-BB83-5F0B-F75194EAB9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Variable Types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A10541-9FB7-89D5-A603-B5F3F76625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32563" y="1497204"/>
            <a:ext cx="5487237" cy="4679759"/>
          </a:xfrm>
        </p:spPr>
        <p:txBody>
          <a:bodyPr>
            <a:normAutofit fontScale="55000" lnSpcReduction="20000"/>
          </a:bodyPr>
          <a:lstStyle/>
          <a:p>
            <a:r>
              <a:rPr lang="en-US" dirty="0"/>
              <a:t>Boolean  </a:t>
            </a:r>
          </a:p>
          <a:p>
            <a:pPr lvl="1"/>
            <a:r>
              <a:rPr lang="en-US" dirty="0"/>
              <a:t>true and false (all lower case)</a:t>
            </a:r>
          </a:p>
          <a:p>
            <a:r>
              <a:rPr lang="en-US" dirty="0"/>
              <a:t>null  </a:t>
            </a:r>
          </a:p>
          <a:p>
            <a:pPr lvl="1"/>
            <a:r>
              <a:rPr lang="en-US" dirty="0"/>
              <a:t>special keyword denoting a null value,  again case matters here null is not the same as Null.</a:t>
            </a:r>
          </a:p>
          <a:p>
            <a:r>
              <a:rPr lang="en-US" dirty="0"/>
              <a:t>undefined  </a:t>
            </a:r>
          </a:p>
          <a:p>
            <a:pPr lvl="1"/>
            <a:r>
              <a:rPr lang="en-US" dirty="0"/>
              <a:t>the value is undefined, not initialized, or the variable maybe be declared.</a:t>
            </a:r>
          </a:p>
          <a:p>
            <a:r>
              <a:rPr lang="en-US" dirty="0"/>
              <a:t>Number</a:t>
            </a:r>
          </a:p>
          <a:p>
            <a:pPr lvl="1"/>
            <a:r>
              <a:rPr lang="en-US" dirty="0"/>
              <a:t>Integer or floating point number</a:t>
            </a:r>
          </a:p>
          <a:p>
            <a:pPr lvl="1"/>
            <a:r>
              <a:rPr lang="en-US" dirty="0"/>
              <a:t> base 10, 0o base 8, 0x base 16,  0b base 2</a:t>
            </a:r>
          </a:p>
          <a:p>
            <a:r>
              <a:rPr lang="en-US" dirty="0" err="1"/>
              <a:t>BigInt</a:t>
            </a:r>
            <a:endParaRPr lang="en-US" dirty="0"/>
          </a:p>
          <a:p>
            <a:pPr lvl="1"/>
            <a:r>
              <a:rPr lang="en-US" dirty="0"/>
              <a:t>An integer with arbitrary precision  </a:t>
            </a:r>
          </a:p>
          <a:p>
            <a:r>
              <a:rPr lang="en-US" dirty="0"/>
              <a:t>String</a:t>
            </a:r>
          </a:p>
          <a:p>
            <a:pPr lvl="1"/>
            <a:r>
              <a:rPr lang="en-US" dirty="0"/>
              <a:t>A sequence of characters, using "" or ' '. </a:t>
            </a:r>
          </a:p>
          <a:p>
            <a:r>
              <a:rPr lang="en-US" dirty="0"/>
              <a:t>Symbol </a:t>
            </a:r>
          </a:p>
          <a:p>
            <a:pPr lvl="1"/>
            <a:r>
              <a:rPr lang="en-US" dirty="0"/>
              <a:t>A data type whose instances are unique and immutable</a:t>
            </a:r>
          </a:p>
          <a:p>
            <a:r>
              <a:rPr lang="en-US" dirty="0"/>
              <a:t>Object  </a:t>
            </a:r>
          </a:p>
          <a:p>
            <a:pPr lvl="1"/>
            <a:r>
              <a:rPr lang="en-US" dirty="0"/>
              <a:t>is sort of a class or data structure.  it has sub properties.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BC6E9C-2040-5B03-95EA-CEF924FB09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199" y="1497204"/>
            <a:ext cx="5487237" cy="4963886"/>
          </a:xfrm>
        </p:spPr>
        <p:txBody>
          <a:bodyPr>
            <a:normAutofit fontScale="55000" lnSpcReduction="20000"/>
          </a:bodyPr>
          <a:lstStyle/>
          <a:p>
            <a:r>
              <a:rPr lang="en-US" dirty="0"/>
              <a:t>Note, that type can change dynamically without errors</a:t>
            </a:r>
          </a:p>
          <a:p>
            <a:pPr marL="0" indent="0">
              <a:buNone/>
            </a:pPr>
            <a:r>
              <a:rPr lang="en-US" dirty="0"/>
              <a:t>let answer = 42;</a:t>
            </a:r>
          </a:p>
          <a:p>
            <a:pPr marL="0" indent="0">
              <a:buNone/>
            </a:pPr>
            <a:r>
              <a:rPr lang="en-US" dirty="0"/>
              <a:t>answer = "Hi there";</a:t>
            </a:r>
          </a:p>
          <a:p>
            <a:pPr marL="0" indent="0">
              <a:buNone/>
            </a:pPr>
            <a:r>
              <a:rPr lang="en-US" dirty="0"/>
              <a:t>//no error.</a:t>
            </a:r>
          </a:p>
          <a:p>
            <a:r>
              <a:rPr lang="en-US" dirty="0"/>
              <a:t>casting and problems in JS</a:t>
            </a:r>
          </a:p>
          <a:p>
            <a:pPr marL="0" indent="0">
              <a:buNone/>
            </a:pPr>
            <a:r>
              <a:rPr lang="en-US" dirty="0"/>
              <a:t>x = "The answer is " + 42; // "The answer is 42"</a:t>
            </a:r>
          </a:p>
          <a:p>
            <a:pPr marL="0" indent="0">
              <a:buNone/>
            </a:pPr>
            <a:r>
              <a:rPr lang="en-US" dirty="0"/>
              <a:t>y = 42 + " is the answer"; // "42 is the answer"</a:t>
            </a:r>
          </a:p>
          <a:p>
            <a:pPr marL="0" indent="0">
              <a:buNone/>
            </a:pPr>
            <a:r>
              <a:rPr lang="en-US" dirty="0"/>
              <a:t>z = "37" + 7; // "377"</a:t>
            </a:r>
          </a:p>
          <a:p>
            <a:pPr marL="0" indent="0">
              <a:buNone/>
            </a:pPr>
            <a:r>
              <a:rPr lang="en-US" dirty="0"/>
              <a:t>"37" – 7; //30</a:t>
            </a:r>
          </a:p>
          <a:p>
            <a:pPr marL="0" indent="0">
              <a:buNone/>
            </a:pPr>
            <a:r>
              <a:rPr lang="en-US" dirty="0"/>
              <a:t>"37" * 7; //259</a:t>
            </a:r>
          </a:p>
          <a:p>
            <a:r>
              <a:rPr lang="en-US" dirty="0"/>
              <a:t>best to use parse methods</a:t>
            </a:r>
          </a:p>
          <a:p>
            <a:r>
              <a:rPr lang="en-US" dirty="0" err="1"/>
              <a:t>parseInt</a:t>
            </a:r>
            <a:r>
              <a:rPr lang="en-US" dirty="0"/>
              <a:t>()  returns an integer value from a string</a:t>
            </a:r>
          </a:p>
          <a:p>
            <a:r>
              <a:rPr lang="en-US" dirty="0" err="1"/>
              <a:t>parseFloat</a:t>
            </a:r>
            <a:r>
              <a:rPr lang="en-US" dirty="0"/>
              <a:t>()  returns a floating point value</a:t>
            </a:r>
          </a:p>
          <a:p>
            <a:r>
              <a:rPr lang="en-US" dirty="0"/>
              <a:t>Note you can also tell it the base value</a:t>
            </a:r>
          </a:p>
          <a:p>
            <a:pPr marL="0" indent="0">
              <a:buNone/>
            </a:pPr>
            <a:r>
              <a:rPr lang="en-US" dirty="0"/>
              <a:t>let x = </a:t>
            </a:r>
            <a:r>
              <a:rPr lang="en-US" dirty="0" err="1"/>
              <a:t>parseInt</a:t>
            </a:r>
            <a:r>
              <a:rPr lang="en-US" dirty="0"/>
              <a:t>("101", 2); //5, since we said base 2.</a:t>
            </a:r>
          </a:p>
        </p:txBody>
      </p:sp>
    </p:spTree>
    <p:extLst>
      <p:ext uri="{BB962C8B-B14F-4D97-AF65-F5344CB8AC3E}">
        <p14:creationId xmlns:p14="http://schemas.microsoft.com/office/powerpoint/2010/main" val="7672331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22E6A5-2312-4AD1-787E-AF42F7909F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operators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672E2F-8A96-A70D-C51B-D670F4143A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like c/</a:t>
            </a:r>
            <a:r>
              <a:rPr lang="en-US" dirty="0" err="1"/>
              <a:t>c++</a:t>
            </a:r>
            <a:endParaRPr lang="en-US" dirty="0"/>
          </a:p>
          <a:p>
            <a:pPr lvl="1"/>
            <a:r>
              <a:rPr lang="en-US" dirty="0"/>
              <a:t>% (remainder), ++, --, -, +, *, /</a:t>
            </a:r>
          </a:p>
          <a:p>
            <a:pPr lvl="2"/>
            <a:r>
              <a:rPr lang="en-US" dirty="0"/>
              <a:t>Note ++ and -- have properties as </a:t>
            </a:r>
            <a:r>
              <a:rPr lang="en-US" dirty="0" err="1"/>
              <a:t>c++</a:t>
            </a:r>
            <a:r>
              <a:rPr lang="en-US" dirty="0"/>
              <a:t>   ++x vs x++</a:t>
            </a:r>
          </a:p>
          <a:p>
            <a:r>
              <a:rPr lang="en-US" dirty="0"/>
              <a:t>&lt;&lt; (left shift), &gt;&gt; (right shift), &gt;&gt;&gt; (unsigned right), &amp; (bitwise and), | (bitwise or), ^ (bitwise </a:t>
            </a:r>
            <a:r>
              <a:rPr lang="en-US" dirty="0" err="1"/>
              <a:t>xor</a:t>
            </a:r>
            <a:r>
              <a:rPr lang="en-US" dirty="0"/>
              <a:t>), </a:t>
            </a:r>
          </a:p>
          <a:p>
            <a:r>
              <a:rPr lang="en-US" dirty="0"/>
              <a:t>&amp;&amp; (logical and), || (logical or), ==, !=, === (strict equal), !== (strict not equal) , &gt;, &gt;=, &lt; , &lt;=, !</a:t>
            </a:r>
          </a:p>
          <a:p>
            <a:pPr lvl="1"/>
            <a:r>
              <a:rPr lang="en-US" dirty="0"/>
              <a:t>strict equal  operands must be the same and same type.</a:t>
            </a:r>
          </a:p>
          <a:p>
            <a:r>
              <a:rPr lang="en-US" dirty="0"/>
              <a:t>** exponentiation  (</a:t>
            </a:r>
            <a:r>
              <a:rPr lang="en-US" dirty="0" err="1"/>
              <a:t>ie</a:t>
            </a:r>
            <a:r>
              <a:rPr lang="en-US" dirty="0"/>
              <a:t> power) not in c/</a:t>
            </a:r>
            <a:r>
              <a:rPr lang="en-US" dirty="0" err="1"/>
              <a:t>c++</a:t>
            </a:r>
            <a:endParaRPr lang="en-US" dirty="0"/>
          </a:p>
          <a:p>
            <a:r>
              <a:rPr lang="en-US" dirty="0"/>
              <a:t>??  "</a:t>
            </a:r>
            <a:r>
              <a:rPr lang="en-US" dirty="0" err="1"/>
              <a:t>nullist</a:t>
            </a:r>
            <a:r>
              <a:rPr lang="en-US" dirty="0"/>
              <a:t> coalescing", if the first one is null or undefined return second value</a:t>
            </a:r>
          </a:p>
          <a:p>
            <a:pPr lvl="1"/>
            <a:r>
              <a:rPr lang="en-US" dirty="0"/>
              <a:t>n1 = null ?? 1// returns 1    </a:t>
            </a:r>
          </a:p>
          <a:p>
            <a:pPr lvl="1"/>
            <a:r>
              <a:rPr lang="en-US" dirty="0"/>
              <a:t>n2 = undefined ?? 2 //return true</a:t>
            </a:r>
          </a:p>
          <a:p>
            <a:pPr lvl="1"/>
            <a:r>
              <a:rPr lang="en-US" dirty="0"/>
              <a:t>n3 = false ?? 3 // returns false.</a:t>
            </a:r>
          </a:p>
          <a:p>
            <a:r>
              <a:rPr lang="en-US" dirty="0"/>
              <a:t>ternary operator as well</a:t>
            </a:r>
          </a:p>
          <a:p>
            <a:pPr marL="0" indent="0">
              <a:buNone/>
            </a:pPr>
            <a:r>
              <a:rPr lang="en-US" dirty="0"/>
              <a:t>condition ? val1 : val2;</a:t>
            </a:r>
          </a:p>
        </p:txBody>
      </p:sp>
    </p:spTree>
    <p:extLst>
      <p:ext uri="{BB962C8B-B14F-4D97-AF65-F5344CB8AC3E}">
        <p14:creationId xmlns:p14="http://schemas.microsoft.com/office/powerpoint/2010/main" val="22607386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CC5CEE-BB62-C3E1-AC24-5A8B2EBA11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Flow Control: If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68FF47-3F4F-FD1E-A539-E8B1DE68A91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block, like </a:t>
            </a:r>
            <a:r>
              <a:rPr lang="en-US" dirty="0" err="1"/>
              <a:t>c++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{  statements }</a:t>
            </a:r>
          </a:p>
          <a:p>
            <a:r>
              <a:rPr lang="en-US" dirty="0"/>
              <a:t>if are pretty much the same</a:t>
            </a:r>
          </a:p>
          <a:p>
            <a:pPr marL="0" indent="0">
              <a:buNone/>
            </a:pPr>
            <a:r>
              <a:rPr lang="en-US" dirty="0"/>
              <a:t>if (condition) { </a:t>
            </a:r>
          </a:p>
          <a:p>
            <a:pPr marL="0" indent="0">
              <a:buNone/>
            </a:pPr>
            <a:r>
              <a:rPr lang="en-US" dirty="0"/>
              <a:t>statements</a:t>
            </a:r>
          </a:p>
          <a:p>
            <a:pPr marL="0" indent="0">
              <a:buNone/>
            </a:pPr>
            <a:r>
              <a:rPr lang="en-US" dirty="0"/>
              <a:t>} else {</a:t>
            </a:r>
          </a:p>
          <a:p>
            <a:pPr marL="0" indent="0">
              <a:buNone/>
            </a:pPr>
            <a:r>
              <a:rPr lang="en-US" dirty="0"/>
              <a:t>statements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r>
              <a:rPr lang="en-US" dirty="0"/>
              <a:t>} else if ( …) {  like most languages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A247FD-E54F-2B77-8889-7738E0F7552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True and false  ( like </a:t>
            </a:r>
            <a:r>
              <a:rPr lang="en-US" dirty="0" err="1"/>
              <a:t>c++</a:t>
            </a:r>
            <a:r>
              <a:rPr lang="en-US" dirty="0"/>
              <a:t>)</a:t>
            </a:r>
          </a:p>
          <a:p>
            <a:r>
              <a:rPr lang="en-US" dirty="0"/>
              <a:t>false:  (</a:t>
            </a:r>
            <a:r>
              <a:rPr lang="en-US" dirty="0" err="1"/>
              <a:t>ao</a:t>
            </a:r>
            <a:r>
              <a:rPr lang="en-US" dirty="0"/>
              <a:t> know as </a:t>
            </a:r>
            <a:r>
              <a:rPr lang="en-US" dirty="0" err="1"/>
              <a:t>falsy</a:t>
            </a:r>
            <a:r>
              <a:rPr lang="en-US" dirty="0"/>
              <a:t> values)</a:t>
            </a:r>
          </a:p>
          <a:p>
            <a:pPr marL="0" indent="0">
              <a:buNone/>
            </a:pPr>
            <a:r>
              <a:rPr lang="en-US" dirty="0"/>
              <a:t>false</a:t>
            </a:r>
          </a:p>
          <a:p>
            <a:pPr marL="0" indent="0">
              <a:buNone/>
            </a:pPr>
            <a:r>
              <a:rPr lang="en-US" dirty="0"/>
              <a:t>undefined</a:t>
            </a:r>
          </a:p>
          <a:p>
            <a:pPr marL="0" indent="0">
              <a:buNone/>
            </a:pPr>
            <a:r>
              <a:rPr lang="en-US" dirty="0"/>
              <a:t>null</a:t>
            </a:r>
          </a:p>
          <a:p>
            <a:pPr marL="0" indent="0">
              <a:buNone/>
            </a:pPr>
            <a:r>
              <a:rPr lang="en-US" dirty="0"/>
              <a:t>0</a:t>
            </a:r>
          </a:p>
          <a:p>
            <a:pPr marL="0" indent="0">
              <a:buNone/>
            </a:pPr>
            <a:r>
              <a:rPr lang="en-US" dirty="0" err="1"/>
              <a:t>NaN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empty string ("")</a:t>
            </a:r>
          </a:p>
          <a:p>
            <a:r>
              <a:rPr lang="en-US" dirty="0"/>
              <a:t>true: true and everything else.  </a:t>
            </a:r>
          </a:p>
        </p:txBody>
      </p:sp>
    </p:spTree>
    <p:extLst>
      <p:ext uri="{BB962C8B-B14F-4D97-AF65-F5344CB8AC3E}">
        <p14:creationId xmlns:p14="http://schemas.microsoft.com/office/powerpoint/2010/main" val="34682249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BE9905-B15F-3140-F914-228564AF95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Flow Control: case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77F7B0-2FC9-7B4E-4073-B6EF206AB9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3743848" cy="435133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switch (expression) {</a:t>
            </a:r>
          </a:p>
          <a:p>
            <a:pPr marL="0" indent="0">
              <a:buNone/>
            </a:pPr>
            <a:r>
              <a:rPr lang="en-US" dirty="0"/>
              <a:t>  case label1:</a:t>
            </a:r>
          </a:p>
          <a:p>
            <a:pPr marL="0" indent="0">
              <a:buNone/>
            </a:pPr>
            <a:r>
              <a:rPr lang="en-US" dirty="0"/>
              <a:t>    statement; </a:t>
            </a:r>
          </a:p>
          <a:p>
            <a:pPr marL="0" indent="0">
              <a:buNone/>
            </a:pPr>
            <a:r>
              <a:rPr lang="en-US" dirty="0"/>
              <a:t>    break;</a:t>
            </a:r>
          </a:p>
          <a:p>
            <a:pPr marL="0" indent="0">
              <a:buNone/>
            </a:pPr>
            <a:r>
              <a:rPr lang="en-US" dirty="0"/>
              <a:t>  case label2:</a:t>
            </a:r>
          </a:p>
          <a:p>
            <a:pPr marL="0" indent="0">
              <a:buNone/>
            </a:pPr>
            <a:r>
              <a:rPr lang="en-US" dirty="0"/>
              <a:t>    statement;</a:t>
            </a:r>
          </a:p>
          <a:p>
            <a:pPr marL="0" indent="0">
              <a:buNone/>
            </a:pPr>
            <a:r>
              <a:rPr lang="en-US" dirty="0"/>
              <a:t>    break</a:t>
            </a:r>
          </a:p>
          <a:p>
            <a:pPr marL="0" indent="0">
              <a:buNone/>
            </a:pPr>
            <a:r>
              <a:rPr lang="en-US" dirty="0"/>
              <a:t>//…</a:t>
            </a:r>
          </a:p>
          <a:p>
            <a:pPr marL="0" indent="0">
              <a:buNone/>
            </a:pPr>
            <a:r>
              <a:rPr lang="en-US" dirty="0"/>
              <a:t>   default:</a:t>
            </a:r>
          </a:p>
          <a:p>
            <a:pPr marL="0" indent="0">
              <a:buNone/>
            </a:pPr>
            <a:r>
              <a:rPr lang="en-US" dirty="0"/>
              <a:t>      statements;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B70B95C-F9A9-8615-9E1D-C025C8CBB3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64369" y="1825625"/>
            <a:ext cx="6289431" cy="4351338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like c/</a:t>
            </a:r>
            <a:r>
              <a:rPr lang="en-US" dirty="0" err="1"/>
              <a:t>c++</a:t>
            </a:r>
            <a:endParaRPr lang="en-US" dirty="0"/>
          </a:p>
          <a:p>
            <a:r>
              <a:rPr lang="en-US" dirty="0"/>
              <a:t>if you omit the break, it will continue into the next case</a:t>
            </a:r>
          </a:p>
          <a:p>
            <a:r>
              <a:rPr lang="en-US" dirty="0"/>
              <a:t>labels can be numbers, strings, etc.</a:t>
            </a:r>
          </a:p>
          <a:p>
            <a:endParaRPr lang="en-US" dirty="0"/>
          </a:p>
          <a:p>
            <a:r>
              <a:rPr lang="en-US" dirty="0"/>
              <a:t>a note, that case can have an expression, so you could almost use it as if statement</a:t>
            </a:r>
          </a:p>
          <a:p>
            <a:pPr marL="0" indent="0">
              <a:buNone/>
            </a:pPr>
            <a:r>
              <a:rPr lang="en-US" dirty="0"/>
              <a:t>switch (true) {</a:t>
            </a:r>
          </a:p>
          <a:p>
            <a:pPr marL="0" indent="0">
              <a:buNone/>
            </a:pPr>
            <a:r>
              <a:rPr lang="en-US" dirty="0"/>
              <a:t>   case x &lt;0:   statements; break;</a:t>
            </a:r>
          </a:p>
          <a:p>
            <a:pPr marL="0" indent="0">
              <a:buNone/>
            </a:pPr>
            <a:r>
              <a:rPr lang="en-US" dirty="0"/>
              <a:t>   case x &lt;7:  statements; break; </a:t>
            </a:r>
          </a:p>
          <a:p>
            <a:pPr marL="0" indent="0">
              <a:buNone/>
            </a:pPr>
            <a:r>
              <a:rPr lang="en-US" dirty="0"/>
              <a:t>   …</a:t>
            </a:r>
          </a:p>
          <a:p>
            <a:pPr marL="0" indent="0">
              <a:buNone/>
            </a:pPr>
            <a:r>
              <a:rPr lang="en-US" dirty="0"/>
              <a:t>}   //it's odd.  But omitting break, might be useful in a small number of cases.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89948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3370</TotalTime>
  <Words>4518</Words>
  <Application>Microsoft Office PowerPoint</Application>
  <PresentationFormat>Widescreen</PresentationFormat>
  <Paragraphs>536</Paragraphs>
  <Slides>43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8" baseType="lpstr">
      <vt:lpstr>Aptos</vt:lpstr>
      <vt:lpstr>Aptos Display</vt:lpstr>
      <vt:lpstr>Arial</vt:lpstr>
      <vt:lpstr>Tahoma</vt:lpstr>
      <vt:lpstr>Office Theme</vt:lpstr>
      <vt:lpstr>Cosc 4735</vt:lpstr>
      <vt:lpstr>JS, a primer</vt:lpstr>
      <vt:lpstr>Node.js vs JavaScript</vt:lpstr>
      <vt:lpstr>comments</vt:lpstr>
      <vt:lpstr>Variables</vt:lpstr>
      <vt:lpstr>Variable Types</vt:lpstr>
      <vt:lpstr>operators</vt:lpstr>
      <vt:lpstr>Flow Control: If</vt:lpstr>
      <vt:lpstr>Flow Control: case</vt:lpstr>
      <vt:lpstr>flow control: while</vt:lpstr>
      <vt:lpstr>flow control: for</vt:lpstr>
      <vt:lpstr>Arrays</vt:lpstr>
      <vt:lpstr>array properties</vt:lpstr>
      <vt:lpstr>array sorts</vt:lpstr>
      <vt:lpstr>Arrays and objects</vt:lpstr>
      <vt:lpstr>iteration of arrays</vt:lpstr>
      <vt:lpstr>sparse arrays</vt:lpstr>
      <vt:lpstr>functions</vt:lpstr>
      <vt:lpstr>functions (2)</vt:lpstr>
      <vt:lpstr>functions as Lamba</vt:lpstr>
      <vt:lpstr>Keyed Collections.</vt:lpstr>
      <vt:lpstr>Objects</vt:lpstr>
      <vt:lpstr>object (2)</vt:lpstr>
      <vt:lpstr>object (3)</vt:lpstr>
      <vt:lpstr>classes</vt:lpstr>
      <vt:lpstr>classes (2)</vt:lpstr>
      <vt:lpstr>classes (3)</vt:lpstr>
      <vt:lpstr>classes (4)</vt:lpstr>
      <vt:lpstr>Regex</vt:lpstr>
      <vt:lpstr>Promises</vt:lpstr>
      <vt:lpstr>Promises (2)</vt:lpstr>
      <vt:lpstr>References</vt:lpstr>
      <vt:lpstr>functional JavaScript</vt:lpstr>
      <vt:lpstr>Introduction</vt:lpstr>
      <vt:lpstr>Pure vs Impure functions</vt:lpstr>
      <vt:lpstr>JavaScript and functional</vt:lpstr>
      <vt:lpstr>Pure Functions</vt:lpstr>
      <vt:lpstr>Pure Functions (2)</vt:lpstr>
      <vt:lpstr>Pure Functions (3)</vt:lpstr>
      <vt:lpstr>Higher-order Functions</vt:lpstr>
      <vt:lpstr>HOF Composition</vt:lpstr>
      <vt:lpstr>concluding.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Jim Ward</dc:creator>
  <cp:lastModifiedBy>Jim Ward</cp:lastModifiedBy>
  <cp:revision>13</cp:revision>
  <dcterms:created xsi:type="dcterms:W3CDTF">2024-12-12T15:11:46Z</dcterms:created>
  <dcterms:modified xsi:type="dcterms:W3CDTF">2026-01-21T17:39:31Z</dcterms:modified>
</cp:coreProperties>
</file>