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256" r:id="rId2"/>
    <p:sldId id="294" r:id="rId3"/>
    <p:sldId id="296" r:id="rId4"/>
    <p:sldId id="261" r:id="rId5"/>
    <p:sldId id="263" r:id="rId6"/>
    <p:sldId id="297" r:id="rId7"/>
    <p:sldId id="268" r:id="rId8"/>
    <p:sldId id="269" r:id="rId9"/>
    <p:sldId id="280" r:id="rId10"/>
    <p:sldId id="270" r:id="rId11"/>
    <p:sldId id="275" r:id="rId12"/>
    <p:sldId id="278" r:id="rId13"/>
    <p:sldId id="279" r:id="rId14"/>
    <p:sldId id="299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90" r:id="rId23"/>
    <p:sldId id="337" r:id="rId24"/>
    <p:sldId id="272" r:id="rId25"/>
    <p:sldId id="305" r:id="rId26"/>
    <p:sldId id="306" r:id="rId27"/>
    <p:sldId id="260" r:id="rId28"/>
    <p:sldId id="262" r:id="rId29"/>
    <p:sldId id="307" r:id="rId30"/>
    <p:sldId id="308" r:id="rId31"/>
    <p:sldId id="309" r:id="rId32"/>
    <p:sldId id="310" r:id="rId33"/>
    <p:sldId id="311" r:id="rId34"/>
    <p:sldId id="312" r:id="rId35"/>
    <p:sldId id="314" r:id="rId36"/>
    <p:sldId id="273" r:id="rId37"/>
    <p:sldId id="316" r:id="rId38"/>
    <p:sldId id="317" r:id="rId39"/>
    <p:sldId id="318" r:id="rId40"/>
    <p:sldId id="319" r:id="rId41"/>
    <p:sldId id="320" r:id="rId42"/>
    <p:sldId id="321" r:id="rId43"/>
    <p:sldId id="322" r:id="rId44"/>
    <p:sldId id="323" r:id="rId45"/>
    <p:sldId id="324" r:id="rId46"/>
    <p:sldId id="325" r:id="rId47"/>
    <p:sldId id="336" r:id="rId48"/>
    <p:sldId id="315" r:id="rId49"/>
    <p:sldId id="259" r:id="rId5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2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988D2-33A5-4515-AEDB-AD16E2B6E9C8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E0083-DC46-4497-832B-277434539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810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440c359bdf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440c359bdf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Protocol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protocol determines how the request will be transmitted. We will be dealing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exclusively with http and https. Other common protocols include file and p.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Host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host identifies the server. Servers on your computer (localhost) or a local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network may be identified simply be one word or by a numeric IP address. 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internet, the host will end in a top-level domain (TLD) like .com or .net.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Additionally, there may be subdomains, which prefix the hostname. www is 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common subdomain, though it can be anything. Subdomains are optional.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Port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Each server has a collection of numbered ports. Some port numbers are special,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like 80 and 443. If you omit the port, port 80 is assumed for HTTP and 443 for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HTTPS. In general, if you aren’t using port 80 or 443, you should use a port num‐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ber greater than 1023.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It’s common to use easy-to-remember port numbers like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3000, 8080, and 8088. Only one server can be associated with a given port, and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even though there are plenty of numbers to choose from, you may have to change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port number if you’re using a commonly used port number.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Path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path is generally the first part of the URL that your app cares about (it is pos‐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sible to make decisions based on protocol, host, and port, but it’s not good prac‐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tice). The path should be used to uniquely identify pages or other resources in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app.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Querystring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querystring is an optional collection of name/value pairs. The querystring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starts with a question mark (?), and name/value pairs are separated by amper‐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sands (&amp;). Both names and values should be URL encoded. JavaScript provides 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built-in function to do that: encodeURIComponent. For example, spaces will be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replaced with plus signs (+). Other special characters will be replaced with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numeric character references. Sometimes the querystring will be referred to as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search string or simply the search.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Fragment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fragment (or hash) is not passed to the server at all; it is strictly for use by the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browser. Some single-page applications use the fragment to control application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navigation. Originally, the fragment’s sole purpose was to cause the browser to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display a specific part of the document, marked by an anchor tag (for example: &lt;a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id="chapter06"&gt;).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2440c359bdf_0_1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2440c359bdf_0_1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2440c359bdf_0_1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2440c359bdf_0_1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2440c359bdf_0_2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2440c359bdf_0_2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2440c359bdf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2440c359bdf_0_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2440c359bdf_0_2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2440c359bdf_0_2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2440c359bdf_0_2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2440c359bdf_0_2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2440c359bdf_0_2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2440c359bdf_0_2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(with each, if there are no elements in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array, the else block will execute).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Accessing the current context with a lone period has another use: it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can distinguish helpers (which we’ll learn about soon) from prop‐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erties of the current context. For example, if you have a helper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called foo and a property in the current context called foo, {{foo}}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refers to the helper, and {{./foo}} refers to the property.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2440c359bdf_0_2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2440c359bdf_0_2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440c359bdf_0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2440c359bdf_0_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Show basic-form.js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2089767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8064c59de8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8064c59de8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440c359bdf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440c359bdf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Post - (form processing, for exam‐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ple).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Also known as HTTP verbs</a:t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8064c59de8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8064c59de8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8064c59de8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8064c59de8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8064c59de8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28064c59de8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440c359bdf_0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440c359bdf_0_1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30102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28064c59de8_0_1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28064c59de8_0_1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28064c59de8_0_1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28064c59de8_0_1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28064c59de8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28064c59de8_0_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28064c59de8_0_2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28064c59de8_0_2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Cookies are not secret from the user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All cookies that the server sends to the client are available for the client to look at.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There’s no reason you can’t send something encrypted to protect its contents, but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there’s seldom any need for this (at least if you’re not doing anything nefarious!).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Signed cookies, which we’ll discuss in a bit, can obfuscate the contents of the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cookie, but this is in no way cryptographically secure from prying eyes.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 user can delete or disallow cookies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Users have full control over cookies, and browsers make it possible to delete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cookies in bulk or individually. Unless you’re up to no good, there’s no real rea‐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son for users to do this, but it is useful during testing. Users can also disallow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cookies, which is more problematic because only the simplest web applications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can make do without cookies.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Regular cookies can be tampered with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Whenever a browser makes a request of your server that has an associated cookie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and you blindly trust the contents of that cookie, you are opening yourself up for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attack. The height of foolishness, for example, would be to execute code con‐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tained in a cookie. To ensure cookies aren’t tampered with, use signed cookies.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Cookies can be used for attacks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 category of attacks called cross-site scripting (XSS) attacks has sprung up in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recent years. One technique of XSS attacks involves malicious JavaScript modify‐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ing the contents of cookies. This is an additional reason not to trust the contents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of cookies that come back to your server. Using signed cookies helps (tampering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will be evident in a signed cookie whether the user or malicious JavaScript modi‐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fied it), and there’s also a setting that specifies that cookies are to be modified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only by the server. These cookies can be limited in usefulness, but they are cer‐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tainly safer.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Users will notice if you abuse cookies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If you set a lot of cookies on your users’ computers or store a lot of data, it will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irritate your users, which is something you should avoid. Try to keep your use of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cookies to a minimum.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Prefer sessions over cookies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For the most part, you can use sessions to maintain state, and it’s generally wise to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 so. It’s easier, you don’t have to worry about abusing your users’ storage, and it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can be more secure. Sessions rely on cookies, of course, but with sessions,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Express will be doing the heavy lifting for you.</a:t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28064c59de8_0_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28064c59de8_0_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28064c59de8_0_2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Google Shape;241;g28064c59de8_0_2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440c359bdf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2440c359bdf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We’ll talk more about bodies in a coming lecture </a:t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28064c59de8_0_2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28064c59de8_0_2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Signed cookies take precedence over unsigned cookies. If you name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your signed cookie signed_monster, you cannot have an unsigned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cookie with the same name (it will come back as undefined).</a:t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28064c59de8_0_2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28064c59de8_0_2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domain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Controls the domains the cookie is associated with; this allows you to assign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cookies to specific subdomains. Note that you cannot set a cookie for a different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domain than the server is running on; it will simply do nothing.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path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Controls the path this cookie applies to. Note that paths have an implicit wildcard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after them; if you use a path of / (the default), it will apply to all pages on your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site. If you use a path of /foo, it will apply to the paths /foo, /foo/bar, etc.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maxAge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Specifies how long the client should keep the cookie before deleting it, in milli‐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seconds. If you omit this, the cookie will be deleted when you close your browser.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(You can also specify a date for expiration with the expires option, but the syn‐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tax is frustrating. I recommend using maxAge.)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secure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Specifies that this cookie will be sent only over a secure (HTTPS) connection.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httpOnly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Setting this to true specifies the cookie will be modified only by the server. That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is, client-side JavaScript cannot modify it. This helps prevent XSS attacks.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signed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Setting this to true signs this cookie, making it available in res.signedCookies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instead of res.cookies. Signed cookies that have been tampered with will be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rejected by the server, and the cookie value will be reset to its original value.</a:t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28064c59de8_0_2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28064c59de8_0_2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28064c59de8_0_2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28064c59de8_0_2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28064c59de8_0_3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4" name="Google Shape;344;g28064c59de8_0_3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basicauth-middleware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basic access authorization. Keep in mind that basic auth offers only the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most basic security, and you should use basic auth only over HTTPS (otherwise,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usernames and passwords are transmitted in the clear). You should use basic auth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only when you need something quick and easy and you’re using HTTPS.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body-parser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parsing for HTTP request bodies. Provides middleware for parsing both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URL-encoded and JSON-encoded bodies, as well as others.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busboy, multiparty, formidable, multer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All of these middleware options parse request bodies encoded with multipart/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form-data.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compression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Compresses response data with gzip or deflate. This is a good thing, and your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users will thank you, especially those on slow or mobile connections. It should be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linked in early, before any middleware that might send a response. The only thing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that I recommend linking in before compress is debugging or logging middle‐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ware (which do not send responses). Note that in most production environ‐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ments, compression is handled by a proxy like NGINX, making this middleware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unnecessary.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cookie-parser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cookie support. See Chapter 9.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cookie-session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cookie-storage session support. I do not generally recommend this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approach to sessions. It must be linked in after cookie-parser. See Chapter 9.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express-session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session ID (stored in a cookie) session support. Defaults to a memory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store, which is not suitable for production and can be configured to use a data‐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base store. See Chapter 9 and Chapter 13.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csurf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protection against cross-site request forgery (CSRF) attacks. This uses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sessions, so it must be linked in after express-session middleware. Unfortu‐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nately, simply linking in this middleware does not magically protect against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CSRF attacks; see Chapter 18 for more information.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serve-index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directory listing support for static files. There is no need to include this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middleware unless you specifically need directory listing.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errorhandler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stack traces and error messages to the client. I do not recommend link‐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ing this in on a production server, as it exposes implementation details, which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can have security or privacy consequences. See Chapter 20 for more information.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serve-favicon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Serves the favicon (the icon that appears in the title bar of your browser). This is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not strictly necessary; you can simply put a favicon.ico in the root of your static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directory, but this middleware can improve performance. If you use it, it should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be linked in high in the middleware stack. It also allows you to designate a file‐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name other than favicon.ico.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morgan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automated logging support; all requests will be logged. See Chapter 20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for more information.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method-override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support for the x-http-method-override request header, which allows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browsers to “fake” using HTTP methods other than GET and POST. This can be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useful for debugging. This is needed only if you’re writing APIs.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response-time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Adds the X-Response-Time header to the response, providing the response time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 milliseconds. You usually don’t need this middleware unless you are doing per‐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formance tuning.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static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support for serving static (public) files. You can link in this middleware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multiple times, specifying different directories. See Chapter 17 for more details.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vhost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Virtual hosts (vhosts), a term borrowed from Apache, makes subdomains easier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 manage in Express. See Chapter 14 for more information.i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440c359bdf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440c359bdf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request object (which is passed as the first parameter of a request handler, mean‐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ing you can name it whatever you want; it is common to name it req or request)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req.params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An array containing the named route parameters. We’ll learn more about this in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Chapter 14.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req.query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An object containing querystring parameters (sometimes called GET parameters)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as name/value pairs.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req.body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An object containing POST parameters. It is so named because POST parameters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are passed in the body of the request, not in the URL as querystring parameters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are. To make req.body available, you’ll need middleware that can parse the body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content type, which we will learn about in Chapter 10.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req.route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Information about the currently matched route. This is primarily useful for route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Debugging.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req.cookies/req.signedCookies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Objects containing cookie values passed from the client. See Chapter 9.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req.headers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request headers received from the client. This is an object whose keys are the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header names and whose values are the header values. Note that this comes from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underlying http.IncomingMessage object, so you won’t find it listed in the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Express documentation.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req.accepts(types)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 convenience method to determine whether the client accepts a given type or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types (optional types can be a single MIME type, such as application/json, 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comma-delimited list, or an array). This method is of primary interest to those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writing public APIs; it is assumed that browsers will always accept HTML by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default.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req.ip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IP address of the client.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req.path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request path (without protocol, host, port, or querystring).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req.hostname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 convenience method that returns the hostname reported by the client. This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information can be spoofed and should not be used for security purposes.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req.xhr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 convenience property that returns true if the request originated from an Ajax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call.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req.protocol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protocol used in making this request (for our purposes, it will be either http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or https).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req.secure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 convenience property that returns true if the connection is secure. This is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equivalent to req.protocol === 'https'.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req.url/req.originalUrl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 bit of a misnomer, these properties return the path and querystring (they do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not include protocol, host, or port). req.url can be rewritten for internal routing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purposes, but req.originalUrl is designed to remain the original request and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querystring.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2440c359bdf_0_1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2440c359bdf_0_1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Performance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Clearly, you want your templating engine to be as fast as possible. It’s not some‐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thing you want slowing down your website.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Client, server, or both?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Most, but not all, templating engines are available on both the server and client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sides. If you need to use templates in both realms (and you will), I recommend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 pick something that is equally capable in either capacity.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Abstraction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 you want something familiar (like normal HTML with curly brackets thrown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in, for example), or do you secretly hate HTML and would love something that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saves you from all those angle brackets? Templating (especially server-side tem‐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plating) gives you some choices here.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440c359bdf_0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2440c359bdf_0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response object (which is passed as the second parameter of a request handler,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meaning you can name it whatever you want; it is common to name it res, resp, or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response)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res.status(code)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Sets the HTTP status code. Express defaults to 200 (OK), so you will have to use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this method to return a status of 404 (Not Found) or 500 (Server Error), or any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other status code you want to use. For redirects (status codes 301, 302, 303, and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307), there is a method redirect, which is preferable. Note that res.status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returns the response object, meaning you can chain calls: res.sta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tus(404).send('Not found').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res.set(name, value)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Sets a response header. This is not something you will normally be doing man‐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ually. You can also set multiple headers at once by passing a single object argu‐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ment whose keys are the header names and whose values are the header values.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res.cookie(name, value, [options]), res.clearCookie(name, [options])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Sets or clears cookies that will be stored on the client. This requires some middle‐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ware support; see Chapter 9.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res.redirect([status], url)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Redirects the browser. The default redirect code is 302 (Found). In general, you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should minimize redirection unless you are permanently moving a page, in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which case you should use the code 301 (Moved Permanently).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res.send(body)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Sends a response to the client. Express defaults to a content type of text/html, so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if you want to change it to text/plain (for example), you’ll have to call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res.type('text/plain’) before calling res.send. If body is an object or an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array, the response is sent as JSON (with the content type being set appropri‐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ately), though if you want to send JSON, I recommend doing so explicitly by call‐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ing res.json instead.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res.json(json)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Sends JSON to the client.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res.jsonp(json)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Sends JSONP to the client.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res.end()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Ends the connection without sending a response. To learn more about the differ‐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ences between res.send, res.json, and res.end, see this article by Tamas Piros.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res.type(type)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 convenience method to set the Content-Type header. This is essentially equiva‐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lent to res.set(\'Content-Type ', type), except that it will also attempt to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map file extensions to an internet media type if you provide a string without 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slash in it. For example, res.type(\'txt ') will result in a Content-Type of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text/plain. There are areas where this functionality could be useful (for exam‐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ple, automatically serving disparate multimedia files), but in general, you should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avoid it in favor of explicitly setting the correct internet media type.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res.format(object)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This method allows you to send different content depending on the Accept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request header. This is of primary use in APIs, and we will discuss this more in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Chapter 15. Here’s a simple example: res.format({'text/plain': 'hi there',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'text/html': '&lt;b&gt;hi there&lt;/b&gt;'}).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res.attachment([filename]), res.download(path, [filename], [callback])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Both of these methods set a response header called Content-Disposition to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attachment; this will prompt the browser to download the content instead of dis‐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playing it in a browser. You may specify filename as a hint to the browser. With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res.download, you can specify the file to download, whereas res.attachment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just sets the header; you still have to send content to the client.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res.sendFile(path, [options], [callback])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This method will read a file specified by path and send its contents to the client.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There should be little need for this method; it’s easier to use the static middle‐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ware and put files you want available to the client in the public directory. How‐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ever, if you want to have a different resource served from the same URL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depending on some condition, this method could come in handy.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res.links(links)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Sets the Links response header. This is a specialized header that has little use in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most applications.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res.locals, res.render(view, [locals], callback)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res.locals is an object containing default context for rendering views. res.ren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der will render a view using the configured templating engine (the locals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parameter to res.render shouldn’t be confused with res.locals: it will override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context in res.locals, but context not overridden will still be available).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 that res.render will default to a response code of 200; use res.status to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specify a different response code.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440c359bdf_0_1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2440c359bdf_0_1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53174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2440c359bdf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2440c359bdf_0_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83776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440c359bdf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2440c359bdf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0293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5FA30-DEE1-AEE0-8387-3A87742BC5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9D2BBE-EBE3-002A-AE2D-4A86B8677A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0376A4-4227-537E-25D5-96924F71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8878F-7BFA-718B-DEE2-B31F75651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32593-FBC5-DCE0-3B06-90ED47F81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02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3BBA3-D531-7F99-DA28-ACDF2C19D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583D93-FD64-58FD-1EB2-9FA73B546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72CAB-9D1E-EC47-D9CD-436319B07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EAE3CD-D5E1-8EDB-87F5-BCA39FC1D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2977F-A291-9885-9B11-6F6B2D6F1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71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B20D72-6F03-109F-194A-0B17C9FB91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C7181-A483-053C-1C31-E8EAAB9E5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AE982-D634-9B5B-A7B0-FCBAFE252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AF177-FD28-12CF-72AE-CF190E3D0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A49E5F-DFF2-A484-D3BB-E70D60F4B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92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16155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33899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13135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E935A-49C2-CBC7-0FD3-9424316F5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3CEEA-58FF-9D76-CD4F-A3EE763E9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4013C-6833-10E9-8E82-BFFF31944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855F2-F7E8-FC81-CCF1-95A8F7EAA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368CF-908D-BA75-6BE2-59692A9E9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986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49DC6-16DD-E316-C2B6-6358C1D86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DF0B3-30F8-DDDC-B117-8E0BB8E58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1B123-6515-7F89-EC85-D7FEF8FD5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71BFA-FDB6-F308-37D8-069B2E157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B17B5-8429-BE4C-D0B6-3F3EDC8B4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064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8BC63-359F-A982-1476-187741CE6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06272-87D4-F861-EEA2-42D2D85B4A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44127-B7D8-0F38-7AD0-F55D23D1F9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D4A4A-33C6-E12E-4DF1-BB707F37C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3B129C-CEDD-8252-4997-765B4D264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7AFCF-1AC9-FBA7-4633-5FDFF045E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972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9366A-3D8D-057D-3485-F7BF4703C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842E6-8990-4A6C-DF8F-4960CAA46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49CEF8-0D0A-8DD1-7096-A29ED6685B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AEEAD9-D735-E284-0C4D-F911F6BB3E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C2B03F-D20F-689A-F34F-C47148BC1D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619323-E3E3-139C-F8B6-2937DF3B0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6D0F8A-EC64-4D05-7732-550E572F8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EF8239-D791-A587-7461-EB8085259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81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98FA8-70E5-4291-11B2-6A12E3EBC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6D1BD6-65C1-E5D5-1066-265EADCD5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FB3B61-1024-FC03-B553-2A492772E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1D4EAC-9812-2059-B576-F0C308BD3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15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37397E-89AA-3D75-B226-02B429897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86A0E4-D884-1A87-B1A8-8CFD492F4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A7FBEF-A858-2703-8DD6-BB0601848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55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183D8-870B-D337-AB3D-CBFCECDEB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492BE-7C78-6A16-9BDE-E98DFC4DC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83DFEE-7646-6243-CD7B-4FF0C884EC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2FA533-B0CE-6EA8-3FE1-4CB485097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7518ED-1BA6-198E-3ACA-98D3E9845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19A54B-25D4-B2A0-B83A-638598040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70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99004-8231-A06F-9E6B-CD1802B9B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5E986-C5C0-8D2E-1999-EC7F9C2026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B485B-481C-CACC-8D9F-7846B2AD0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C645A0-CD91-3227-F807-96F66C1EB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9621E6-CD40-2BED-1774-8E058DEFA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20CD6C-357E-A96A-1096-23968BB08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575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7831A4-6D9F-0F34-EA2C-D0A55B5E9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3C0029-A751-F206-5716-C8F7EE773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85ABE-0A51-8CAE-8E7B-49265EE9B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FDB73E-C09B-45A2-85E5-12165DD75EAF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9A5E2-5615-880B-D3AD-C9ED0047E8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F99DA-12CC-314B-056A-97C8C5F37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777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pmjs.com/package/express-handlebars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2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Web/API/Window/localStorage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JimSeker/nodejs/tree/main/lecture3" TargetMode="External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6ECD9-507C-4D09-7473-097964B8C7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COSC 5/4735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3C9183-9591-0DF0-22BF-EF94660199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" dirty="0"/>
              <a:t>More Expres</a:t>
            </a:r>
            <a:r>
              <a:rPr lang="en-US" dirty="0"/>
              <a:t>s</a:t>
            </a:r>
          </a:p>
          <a:p>
            <a:r>
              <a:rPr lang="en-US" dirty="0"/>
              <a:t>handlebars, forms, cookies, and sessions.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880879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The Response Object</a:t>
            </a:r>
            <a:endParaRPr/>
          </a:p>
        </p:txBody>
      </p:sp>
      <p:sp>
        <p:nvSpPr>
          <p:cNvPr id="142" name="Google Shape;142;p2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342900" indent="-342900"/>
            <a:r>
              <a:rPr lang="en" sz="3200" dirty="0"/>
              <a:t>The response object starts life as an instance of http.ServerResponse another core node object</a:t>
            </a:r>
            <a:endParaRPr sz="3200" dirty="0"/>
          </a:p>
          <a:p>
            <a:pPr marL="342900" indent="-342900">
              <a:spcBef>
                <a:spcPts val="1600"/>
              </a:spcBef>
            </a:pPr>
            <a:r>
              <a:rPr lang="en" sz="3200" dirty="0"/>
              <a:t>Express again adds additional functionality </a:t>
            </a:r>
            <a:endParaRPr sz="3200" dirty="0"/>
          </a:p>
          <a:p>
            <a:pPr marL="342900" indent="-342900">
              <a:spcBef>
                <a:spcPts val="1600"/>
              </a:spcBef>
              <a:spcAft>
                <a:spcPts val="1600"/>
              </a:spcAft>
            </a:pPr>
            <a:r>
              <a:rPr lang="en" sz="3200" dirty="0"/>
              <a:t>And again there is a collection of useful; properties and methods </a:t>
            </a:r>
            <a:endParaRPr sz="3200" dirty="0"/>
          </a:p>
        </p:txBody>
      </p:sp>
      <p:sp>
        <p:nvSpPr>
          <p:cNvPr id="143" name="Google Shape;143;p27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indent="-414432">
              <a:buSzPct val="100000"/>
            </a:pPr>
            <a:r>
              <a:rPr lang="en"/>
              <a:t>res.status(code)</a:t>
            </a:r>
            <a:endParaRPr/>
          </a:p>
          <a:p>
            <a:pPr indent="-414432">
              <a:buSzPct val="100000"/>
            </a:pPr>
            <a:r>
              <a:rPr lang="en"/>
              <a:t>res.set(name, value)</a:t>
            </a:r>
            <a:endParaRPr/>
          </a:p>
          <a:p>
            <a:pPr indent="-414432">
              <a:buSzPct val="100000"/>
            </a:pPr>
            <a:r>
              <a:rPr lang="en"/>
              <a:t>res.cookie(name, value, [options]),res.clearCookie(name, [options])</a:t>
            </a:r>
            <a:endParaRPr/>
          </a:p>
          <a:p>
            <a:pPr indent="-414432">
              <a:buSzPct val="100000"/>
            </a:pPr>
            <a:r>
              <a:rPr lang="en"/>
              <a:t>res.redirect([status],url)</a:t>
            </a:r>
            <a:endParaRPr/>
          </a:p>
          <a:p>
            <a:pPr indent="-414432">
              <a:buSzPct val="100000"/>
            </a:pPr>
            <a:r>
              <a:rPr lang="en"/>
              <a:t>res.send(body)</a:t>
            </a:r>
            <a:endParaRPr/>
          </a:p>
          <a:p>
            <a:pPr indent="-414432">
              <a:buSzPct val="100000"/>
            </a:pPr>
            <a:r>
              <a:rPr lang="en"/>
              <a:t>res.json(json)</a:t>
            </a:r>
            <a:endParaRPr/>
          </a:p>
          <a:p>
            <a:pPr indent="-414432">
              <a:buSzPct val="100000"/>
            </a:pPr>
            <a:r>
              <a:rPr lang="en"/>
              <a:t>res.jsonp(json)</a:t>
            </a:r>
            <a:endParaRPr/>
          </a:p>
          <a:p>
            <a:pPr indent="-414432">
              <a:buSzPct val="100000"/>
            </a:pPr>
            <a:r>
              <a:rPr lang="en"/>
              <a:t>res.end()</a:t>
            </a:r>
            <a:endParaRPr/>
          </a:p>
          <a:p>
            <a:pPr indent="-414432">
              <a:buSzPct val="100000"/>
            </a:pPr>
            <a:r>
              <a:rPr lang="en"/>
              <a:t>res.type(type)</a:t>
            </a:r>
            <a:endParaRPr/>
          </a:p>
          <a:p>
            <a:pPr indent="-414432">
              <a:buSzPct val="100000"/>
            </a:pPr>
            <a:r>
              <a:rPr lang="en"/>
              <a:t>res.format(object)</a:t>
            </a:r>
            <a:endParaRPr/>
          </a:p>
          <a:p>
            <a:pPr indent="-414432">
              <a:buSzPct val="100000"/>
            </a:pPr>
            <a:r>
              <a:rPr lang="en"/>
              <a:t>res.attachment(...)</a:t>
            </a:r>
            <a:endParaRPr/>
          </a:p>
          <a:p>
            <a:pPr indent="-414432">
              <a:buSzPct val="100000"/>
            </a:pPr>
            <a:r>
              <a:rPr lang="en"/>
              <a:t>res.sendFile(path, [options],[callback])</a:t>
            </a:r>
            <a:endParaRPr/>
          </a:p>
          <a:p>
            <a:pPr indent="-414432">
              <a:buSzPct val="100000"/>
            </a:pPr>
            <a:r>
              <a:rPr lang="en"/>
              <a:t>res.links(links)</a:t>
            </a:r>
            <a:endParaRPr/>
          </a:p>
          <a:p>
            <a:pPr indent="-414432">
              <a:buSzPct val="100000"/>
            </a:pPr>
            <a:r>
              <a:rPr lang="en"/>
              <a:t>res.locals, res.render(view, [locals], callback)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Templating with Handlebars </a:t>
            </a:r>
            <a:endParaRPr/>
          </a:p>
        </p:txBody>
      </p:sp>
      <p:sp>
        <p:nvSpPr>
          <p:cNvPr id="174" name="Google Shape;174;p3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457200" indent="-457200"/>
            <a:r>
              <a:rPr lang="en-US" dirty="0"/>
              <a:t>Templating can be best described for form letters.  There are spots that get filled with the data, while the rest is the same.</a:t>
            </a:r>
            <a:endParaRPr dirty="0"/>
          </a:p>
          <a:p>
            <a:pPr marL="457200" indent="-457200">
              <a:spcBef>
                <a:spcPts val="1600"/>
              </a:spcBef>
            </a:pPr>
            <a:r>
              <a:rPr lang="en" dirty="0"/>
              <a:t>While server-side templating is quickly being supplemented by frontend frameworks like React it still has applications</a:t>
            </a:r>
          </a:p>
          <a:p>
            <a:pPr marL="1066785" lvl="1" indent="-457200">
              <a:spcBef>
                <a:spcPts val="1600"/>
              </a:spcBef>
            </a:pPr>
            <a:r>
              <a:rPr lang="en" dirty="0"/>
              <a:t>it also prevents the users from being able to see all the information, since server side, just gives them a page.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6328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Templating with Handlebars </a:t>
            </a:r>
            <a:endParaRPr/>
          </a:p>
          <a:p>
            <a:endParaRPr/>
          </a:p>
        </p:txBody>
      </p:sp>
      <p:sp>
        <p:nvSpPr>
          <p:cNvPr id="193" name="Google Shape;193;p3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 dirty="0"/>
              <a:t>The problem boils down to this: switch context is problematic 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If you’re writing JS it can be annoying to mix in HTML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Having JS emit HTML has problems:</a:t>
            </a:r>
            <a:endParaRPr dirty="0"/>
          </a:p>
          <a:p>
            <a:pPr>
              <a:spcBef>
                <a:spcPts val="1600"/>
              </a:spcBef>
            </a:pPr>
            <a:r>
              <a:rPr lang="en" dirty="0"/>
              <a:t>Constantly worry about characters to be escaped</a:t>
            </a:r>
            <a:endParaRPr dirty="0"/>
          </a:p>
          <a:p>
            <a:r>
              <a:rPr lang="en" dirty="0"/>
              <a:t>Using JS to generate HTML including JS is… silly</a:t>
            </a:r>
            <a:endParaRPr dirty="0"/>
          </a:p>
          <a:p>
            <a:r>
              <a:rPr lang="en" dirty="0"/>
              <a:t>Usually this results in a loss of syntax highlighting </a:t>
            </a:r>
            <a:endParaRPr dirty="0"/>
          </a:p>
          <a:p>
            <a:r>
              <a:rPr lang="en" dirty="0"/>
              <a:t>Harder to spot malformed HTML</a:t>
            </a:r>
            <a:endParaRPr dirty="0"/>
          </a:p>
          <a:p>
            <a:r>
              <a:rPr lang="en" dirty="0"/>
              <a:t>Code is visually hard to parse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9744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Templating with Handlebars </a:t>
            </a:r>
            <a:endParaRPr/>
          </a:p>
          <a:p>
            <a:endParaRPr/>
          </a:p>
        </p:txBody>
      </p:sp>
      <p:sp>
        <p:nvSpPr>
          <p:cNvPr id="199" name="Google Shape;199;p3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457200" indent="-457200"/>
            <a:r>
              <a:rPr lang="en" dirty="0"/>
              <a:t>Templating solves those problems by allowing you to write in the target language </a:t>
            </a:r>
            <a:endParaRPr dirty="0"/>
          </a:p>
          <a:p>
            <a:pPr marL="457200" indent="-457200">
              <a:spcBef>
                <a:spcPts val="1600"/>
              </a:spcBef>
            </a:pPr>
            <a:r>
              <a:rPr lang="en" dirty="0"/>
              <a:t>While at the same time providing the ability to insert dynamic data, as we saw last time. </a:t>
            </a:r>
            <a:endParaRPr dirty="0"/>
          </a:p>
        </p:txBody>
      </p:sp>
      <p:pic>
        <p:nvPicPr>
          <p:cNvPr id="200" name="Google Shape;200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23214" y="3542928"/>
            <a:ext cx="6129133" cy="2839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63BC7A5-CBFE-A710-A1AC-4258BC67BB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374" y="3522672"/>
            <a:ext cx="3323796" cy="27488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547701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1BCBABF-408E-3C1F-B4E3-E554210F8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Rendering Content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D9FF8DE-8617-5E59-A015-1AB523D934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rendering </a:t>
            </a:r>
            <a:r>
              <a:rPr lang="en-US" dirty="0" err="1"/>
              <a:t>res.render</a:t>
            </a:r>
            <a:r>
              <a:rPr lang="en-US" dirty="0"/>
              <a:t> is most often used as we have already seen</a:t>
            </a:r>
          </a:p>
          <a:p>
            <a:endParaRPr lang="en-US" dirty="0"/>
          </a:p>
          <a:p>
            <a:r>
              <a:rPr lang="en-US" dirty="0"/>
              <a:t>greetings.js code snippet to right</a:t>
            </a:r>
          </a:p>
          <a:p>
            <a:endParaRPr lang="en-US" dirty="0"/>
          </a:p>
          <a:p>
            <a:r>
              <a:rPr lang="en-US" dirty="0"/>
              <a:t>This renders with handlebars, plus add extra content we get to later, like cookies and sessions</a:t>
            </a:r>
          </a:p>
          <a:p>
            <a:endParaRPr lang="en-US" dirty="0"/>
          </a:p>
          <a:p>
            <a:r>
              <a:rPr lang="en-US" dirty="0"/>
              <a:t>it can also process a </a:t>
            </a:r>
            <a:r>
              <a:rPr lang="en-US" dirty="0" err="1"/>
              <a:t>querystring</a:t>
            </a:r>
            <a:r>
              <a:rPr lang="en-US" dirty="0"/>
              <a:t> variable called style.</a:t>
            </a:r>
          </a:p>
          <a:p>
            <a:r>
              <a:rPr lang="en-US" dirty="0"/>
              <a:t>We can do things like passing context to a view </a:t>
            </a:r>
          </a:p>
          <a:p>
            <a:pPr lvl="1"/>
            <a:r>
              <a:rPr lang="en-US" dirty="0"/>
              <a:t>best to look at this in code, then in </a:t>
            </a:r>
            <a:r>
              <a:rPr lang="en-US" dirty="0" err="1"/>
              <a:t>powerpoint</a:t>
            </a:r>
            <a:r>
              <a:rPr lang="en-US" dirty="0"/>
              <a:t>.  to many different files.</a:t>
            </a:r>
          </a:p>
          <a:p>
            <a:pPr lvl="1"/>
            <a:r>
              <a:rPr lang="en-US" dirty="0"/>
              <a:t>greeting.js, views/</a:t>
            </a:r>
            <a:r>
              <a:rPr lang="en-US" dirty="0" err="1"/>
              <a:t>greeting.handlebars</a:t>
            </a:r>
            <a:r>
              <a:rPr lang="en-US" dirty="0"/>
              <a:t>, and views/layout/</a:t>
            </a:r>
            <a:r>
              <a:rPr lang="en-US" dirty="0" err="1"/>
              <a:t>main.handlebars</a:t>
            </a:r>
            <a:endParaRPr lang="en-US" dirty="0"/>
          </a:p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34317BD-780E-A50E-031C-5C24240C15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7167" y="3836421"/>
            <a:ext cx="3323796" cy="27488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7A5D580-07C6-829D-EFD2-94892100A2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3202" y="1647165"/>
            <a:ext cx="5099246" cy="1980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364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Handlebars Basics</a:t>
            </a:r>
            <a:endParaRPr/>
          </a:p>
        </p:txBody>
      </p:sp>
      <p:sp>
        <p:nvSpPr>
          <p:cNvPr id="212" name="Google Shape;212;p3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 dirty="0"/>
              <a:t>Handlebars is an extension of Mustache 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Handlebars has easy JS integration, on both the front and backend 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They key to understanding templating is the concept of context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When you render a template, you pass the templating engine an object called the context object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/>
              <a:t>This context object allows replacements to work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Handlebars Basics</a:t>
            </a:r>
            <a:endParaRPr/>
          </a:p>
          <a:p>
            <a:endParaRPr/>
          </a:p>
        </p:txBody>
      </p:sp>
      <p:sp>
        <p:nvSpPr>
          <p:cNvPr id="218" name="Google Shape;218;p3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For example you can have this context object: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With a corresponding template: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Then {{message}} will be replaced with ‘hi class!”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But what if you want to pass HTML instead?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To do so you would need to change the template to be: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Then, HTML can be supplied in the context object   </a:t>
            </a:r>
            <a:endParaRPr/>
          </a:p>
        </p:txBody>
      </p:sp>
      <p:pic>
        <p:nvPicPr>
          <p:cNvPr id="219" name="Google Shape;219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47096" y="1740483"/>
            <a:ext cx="222250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0" name="Google Shape;220;p3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39601" y="2323625"/>
            <a:ext cx="2667000" cy="25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Google Shape;221;p3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955988" y="4033726"/>
            <a:ext cx="3022600" cy="33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Comments</a:t>
            </a:r>
            <a:endParaRPr/>
          </a:p>
        </p:txBody>
      </p:sp>
      <p:sp>
        <p:nvSpPr>
          <p:cNvPr id="227" name="Google Shape;227;p4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There is a difference between HTML and handlebars comments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You can still use &lt;!-- html comment --&gt;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Or you can use {{! Handlebars comments}}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IF this is a server side template the Handlebars comment won’t be sent to the client, but the HTML comment will still be sent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Default to Handlebars comments for things you don’t want shared out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Blocks</a:t>
            </a:r>
            <a:endParaRPr/>
          </a:p>
        </p:txBody>
      </p:sp>
      <p:sp>
        <p:nvSpPr>
          <p:cNvPr id="233" name="Google Shape;233;p4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6804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Blocks are the next level of complication 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Blocks provide flow control, conditional execution, and extensibility </a:t>
            </a:r>
            <a:endParaRPr/>
          </a:p>
        </p:txBody>
      </p:sp>
      <p:pic>
        <p:nvPicPr>
          <p:cNvPr id="234" name="Google Shape;234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8000" y="2003934"/>
            <a:ext cx="4995899" cy="445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p4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43578" y="3858567"/>
            <a:ext cx="5198256" cy="23712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Blocks</a:t>
            </a:r>
            <a:endParaRPr/>
          </a:p>
        </p:txBody>
      </p:sp>
      <p:sp>
        <p:nvSpPr>
          <p:cNvPr id="241" name="Google Shape;241;p4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6804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2500" lnSpcReduction="10000"/>
          </a:bodyPr>
          <a:lstStyle/>
          <a:p>
            <a:pPr marL="0" indent="0">
              <a:buNone/>
            </a:pPr>
            <a:r>
              <a:rPr lang="en"/>
              <a:t>There is a lot happening in this template, so we can break it down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It starts with the each helper, that iterates over an array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Between `{{#each tours}}` and `{{/each tours}}` the context changes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On first pass it is `{ name: ‘Hood River’, price: ‘$99.95’}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Then it changes to `{ name: ‘Oregon Coast’, price: ‘$159.95’} </a:t>
            </a:r>
            <a:endParaRPr/>
          </a:p>
        </p:txBody>
      </p:sp>
      <p:pic>
        <p:nvPicPr>
          <p:cNvPr id="242" name="Google Shape;242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8000" y="2003934"/>
            <a:ext cx="4995899" cy="4455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88AA5-E9B2-C835-C7B2-22BDE264E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The Request and Response Objects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B9278-A6A7-41CF-B4CD-9CB1887D5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are the beginning and the end of everything in Express</a:t>
            </a:r>
          </a:p>
          <a:p>
            <a:r>
              <a:rPr lang="en-US" dirty="0"/>
              <a:t>When building a web server with express, most of what you’ll be doing comes down to these two things</a:t>
            </a:r>
          </a:p>
          <a:p>
            <a:r>
              <a:rPr lang="en-US" dirty="0"/>
              <a:t>These objects originate in node and are extended by Express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make a survey of how express works with handlebars, forms, and cookies.  But not a lot of depth.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4225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4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Blocks</a:t>
            </a:r>
            <a:endParaRPr/>
          </a:p>
        </p:txBody>
      </p:sp>
      <p:sp>
        <p:nvSpPr>
          <p:cNvPr id="248" name="Google Shape;248;p4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6804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If we want to access the currency object `../` is needed to access the parent context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If the property of the context is itself an object, we can access its properties as normal with a period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249" name="Google Shape;249;p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8000" y="2003934"/>
            <a:ext cx="4995899" cy="4455300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43"/>
          <p:cNvSpPr/>
          <p:nvPr/>
        </p:nvSpPr>
        <p:spPr>
          <a:xfrm>
            <a:off x="7437067" y="2940767"/>
            <a:ext cx="1896000" cy="227200"/>
          </a:xfrm>
          <a:prstGeom prst="rect">
            <a:avLst/>
          </a:prstGeom>
          <a:solidFill>
            <a:srgbClr val="FFE600">
              <a:alpha val="35000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Blocks</a:t>
            </a:r>
            <a:endParaRPr/>
          </a:p>
        </p:txBody>
      </p:sp>
      <p:sp>
        <p:nvSpPr>
          <p:cNvPr id="256" name="Google Shape;256;p4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6804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lnSpcReduction="10000"/>
          </a:bodyPr>
          <a:lstStyle/>
          <a:p>
            <a:pPr marL="0" indent="0">
              <a:buNone/>
            </a:pPr>
            <a:r>
              <a:rPr lang="en"/>
              <a:t>Both `if` and `each` have an option `else` block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There is also an `unless` helper function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This is akin to a negated if statement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This template uses `{{.}}` in the `{{#each currencies}}` block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`{{.}}` refers to the current context</a:t>
            </a:r>
            <a:endParaRPr/>
          </a:p>
        </p:txBody>
      </p:sp>
      <p:pic>
        <p:nvPicPr>
          <p:cNvPr id="257" name="Google Shape;257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8000" y="2003934"/>
            <a:ext cx="4995899" cy="4455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4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Views and Layouts</a:t>
            </a:r>
            <a:endParaRPr/>
          </a:p>
        </p:txBody>
      </p:sp>
      <p:sp>
        <p:nvSpPr>
          <p:cNvPr id="275" name="Google Shape;275;p4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2500" lnSpcReduction="20000"/>
          </a:bodyPr>
          <a:lstStyle/>
          <a:p>
            <a:pPr marL="0" indent="0">
              <a:buNone/>
            </a:pPr>
            <a:r>
              <a:rPr lang="en" dirty="0"/>
              <a:t>A view usually represents an individual page on a website</a:t>
            </a:r>
            <a:endParaRPr dirty="0"/>
          </a:p>
          <a:p>
            <a:pPr>
              <a:spcBef>
                <a:spcPts val="1600"/>
              </a:spcBef>
            </a:pPr>
            <a:r>
              <a:rPr lang="en" dirty="0"/>
              <a:t>It can also represent an AJAX-loaded portion of a page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Express looks for views in a  views directory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A layout is a special kind of view, essentially a template for templates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Layouts are essential because mosty pages will have a consistent layout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/>
              <a:t>Layouts include a space for the views to be put</a:t>
            </a: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/>
              <a:t>	you can include sections and even partials.  We don't have the time for the depth needed here.  But if you are interested: </a:t>
            </a:r>
            <a:r>
              <a:rPr lang="en-US" dirty="0">
                <a:hlinkClick r:id="rId3"/>
              </a:rPr>
              <a:t>https://www.npmjs.com/package/express-handlebars</a:t>
            </a:r>
            <a:r>
              <a:rPr lang="en-US" dirty="0"/>
              <a:t> </a:t>
            </a:r>
            <a:r>
              <a:rPr lang="en" dirty="0"/>
              <a:t> </a:t>
            </a:r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6EFBC0-6701-E39E-FC65-8006CBD96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FF8B1B-64E1-71F4-8CEC-E5701A007A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271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Processing Forms</a:t>
            </a:r>
          </a:p>
        </p:txBody>
      </p:sp>
      <p:sp>
        <p:nvSpPr>
          <p:cNvPr id="156" name="Google Shape;156;p29"/>
          <p:cNvSpPr txBox="1">
            <a:spLocks noGrp="1"/>
          </p:cNvSpPr>
          <p:nvPr>
            <p:ph type="body" idx="1"/>
          </p:nvPr>
        </p:nvSpPr>
        <p:spPr>
          <a:xfrm>
            <a:off x="415926" y="1536700"/>
            <a:ext cx="5100620" cy="4554538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When processing a form, the information is typically in req.body </a:t>
            </a:r>
          </a:p>
          <a:p>
            <a:r>
              <a:rPr lang="en-US" dirty="0"/>
              <a:t>To best parse the body, we need some middleware called </a:t>
            </a:r>
            <a:r>
              <a:rPr lang="en-US" dirty="0" err="1"/>
              <a:t>bodyparser</a:t>
            </a:r>
            <a:endParaRPr lang="en-US" dirty="0"/>
          </a:p>
          <a:p>
            <a:pPr lvl="1"/>
            <a:r>
              <a:rPr lang="en-US" dirty="0" err="1"/>
              <a:t>req.xhr</a:t>
            </a:r>
            <a:r>
              <a:rPr lang="en-US" dirty="0"/>
              <a:t> can be used to determine if it was an AJAX request or a browser request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E4D6D0-F88F-0110-E70B-F7E3E8D2A0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5076" y="939057"/>
            <a:ext cx="6287377" cy="53252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4B0C112-037F-EB31-3AB9-9F989FD6E6F0}"/>
              </a:ext>
            </a:extLst>
          </p:cNvPr>
          <p:cNvSpPr txBox="1"/>
          <p:nvPr/>
        </p:nvSpPr>
        <p:spPr>
          <a:xfrm>
            <a:off x="1818752" y="6410848"/>
            <a:ext cx="7991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basic-form-processing.js, plus views/</a:t>
            </a:r>
            <a:r>
              <a:rPr lang="en-US" dirty="0" err="1"/>
              <a:t>home.handlebars</a:t>
            </a:r>
            <a:r>
              <a:rPr lang="en-US" dirty="0"/>
              <a:t> and </a:t>
            </a:r>
            <a:r>
              <a:rPr lang="en-US" dirty="0" err="1"/>
              <a:t>thanks.handlebars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988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72C05-D628-3FB3-B1E4-B93D2B0DA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Handling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5CAA7-867F-EEA5-09CA-588956C64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Forms are the usual way to collect information from users in HTML </a:t>
            </a:r>
          </a:p>
          <a:p>
            <a:r>
              <a:rPr lang="en-US" dirty="0"/>
              <a:t>Forms can be submitted normally through the browser, done via AJAX, or other "fancy front end control" (</a:t>
            </a:r>
            <a:r>
              <a:rPr lang="en-US" dirty="0" err="1"/>
              <a:t>ie</a:t>
            </a:r>
            <a:r>
              <a:rPr lang="en-US" dirty="0"/>
              <a:t> react.js web app or a flutter app.).</a:t>
            </a:r>
          </a:p>
          <a:p>
            <a:r>
              <a:rPr lang="en-US" dirty="0"/>
              <a:t>Regardless of the choice the underlying technology is still an html form</a:t>
            </a:r>
          </a:p>
          <a:p>
            <a:r>
              <a:rPr lang="en-US" dirty="0"/>
              <a:t>We’ll talk about:</a:t>
            </a:r>
          </a:p>
          <a:p>
            <a:pPr lvl="1"/>
            <a:r>
              <a:rPr lang="en-US" dirty="0"/>
              <a:t>Creating forms</a:t>
            </a:r>
          </a:p>
          <a:p>
            <a:pPr lvl="1"/>
            <a:r>
              <a:rPr lang="en-US" dirty="0"/>
              <a:t>Handling forms</a:t>
            </a:r>
          </a:p>
          <a:p>
            <a:pPr lvl="1"/>
            <a:r>
              <a:rPr lang="en-US" dirty="0"/>
              <a:t>Form validation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2317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Sending Data From Client to Server </a:t>
            </a:r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Speaking in general terms there are two options for sending client data to a server</a:t>
            </a:r>
          </a:p>
          <a:p>
            <a:pPr lvl="1"/>
            <a:r>
              <a:rPr lang="en-US" dirty="0" err="1"/>
              <a:t>Querystring</a:t>
            </a:r>
            <a:r>
              <a:rPr lang="en-US" dirty="0"/>
              <a:t>  Using a GET request  </a:t>
            </a:r>
          </a:p>
          <a:p>
            <a:pPr lvl="1"/>
            <a:r>
              <a:rPr lang="en-US" dirty="0"/>
              <a:t>Request Body  Using a POST request.</a:t>
            </a:r>
          </a:p>
          <a:p>
            <a:r>
              <a:rPr lang="en-US" dirty="0"/>
              <a:t>There is a misconception that POST is secure whereas GET isn’t</a:t>
            </a:r>
          </a:p>
          <a:p>
            <a:r>
              <a:rPr lang="en-US" dirty="0"/>
              <a:t>In general, if HTTPS is used then both are secure</a:t>
            </a:r>
          </a:p>
          <a:p>
            <a:pPr lvl="1"/>
            <a:r>
              <a:rPr lang="en-US" dirty="0"/>
              <a:t>If not, an intruder can look at the body data from POST just as easily as their </a:t>
            </a:r>
            <a:r>
              <a:rPr lang="en-US" dirty="0" err="1"/>
              <a:t>querystring</a:t>
            </a:r>
            <a:endParaRPr lang="en-US" dirty="0"/>
          </a:p>
          <a:p>
            <a:pPr lvl="1"/>
            <a:r>
              <a:rPr lang="en-US" dirty="0"/>
              <a:t>If using GET users will see all their input in the </a:t>
            </a:r>
            <a:r>
              <a:rPr lang="en-US" dirty="0" err="1"/>
              <a:t>querystring</a:t>
            </a:r>
            <a:r>
              <a:rPr lang="en-US" dirty="0"/>
              <a:t> and on many systems, the entire </a:t>
            </a:r>
            <a:r>
              <a:rPr lang="en-US" dirty="0" err="1"/>
              <a:t>querystring</a:t>
            </a:r>
            <a:r>
              <a:rPr lang="en-US" dirty="0"/>
              <a:t> will be logged on the server as well. </a:t>
            </a:r>
          </a:p>
          <a:p>
            <a:pPr lvl="2"/>
            <a:r>
              <a:rPr lang="en-US" dirty="0"/>
              <a:t>Which does make for security questions.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 dirty="0"/>
              <a:t>HTML Forms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AD0DD0-EF86-D410-1F02-419B039E3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925" y="1523933"/>
            <a:ext cx="11360800" cy="4555200"/>
          </a:xfrm>
        </p:spPr>
        <p:txBody>
          <a:bodyPr/>
          <a:lstStyle/>
          <a:p>
            <a:r>
              <a:rPr lang="en-US" dirty="0"/>
              <a:t>Forms have been around for a very long time and are nothing new.   Most just look prettier then used too.  CSS and div tags have helped a lot.  But the basic function is unchanged.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7A5DD42-7C5E-0B5B-AD44-BB0F8E4957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345" y="3143000"/>
            <a:ext cx="6023291" cy="283869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3319B1B-C657-1A7F-A0FD-6EA54EB65C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3824" y="5196446"/>
            <a:ext cx="7258121" cy="73445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 dirty="0"/>
              <a:t>HTML Forms (2) </a:t>
            </a:r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415925" y="1536700"/>
            <a:ext cx="5680075" cy="4554538"/>
          </a:xfrm>
        </p:spPr>
        <p:txBody>
          <a:bodyPr spcFirstLastPara="1" vert="horz" wrap="square" lIns="121900" tIns="121900" rIns="121900" bIns="121900" rtlCol="0" anchor="t" anchorCtr="0">
            <a:normAutofit lnSpcReduction="10000"/>
          </a:bodyPr>
          <a:lstStyle/>
          <a:p>
            <a:r>
              <a:rPr lang="en-US" dirty="0"/>
              <a:t>the important attributes in the &lt;input&gt; fields are the name how the server identifies the field</a:t>
            </a:r>
          </a:p>
          <a:p>
            <a:r>
              <a:rPr lang="en-US" dirty="0"/>
              <a:t>The name attribute is distinct from the id attribute</a:t>
            </a:r>
          </a:p>
          <a:p>
            <a:pPr lvl="1"/>
            <a:r>
              <a:rPr lang="en-US" dirty="0"/>
              <a:t>The id attribute is for styling and frontend </a:t>
            </a:r>
          </a:p>
          <a:p>
            <a:r>
              <a:rPr lang="en-US" dirty="0"/>
              <a:t>the hidden field, this won’t be displayed but it shouldn’t be used for sensitive information</a:t>
            </a:r>
          </a:p>
          <a:p>
            <a:pPr lvl="1"/>
            <a:r>
              <a:rPr lang="en-US" dirty="0"/>
              <a:t>It's easy seen with page source.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9DEEDD2-BE9E-C179-4412-DEA4D2040E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766167"/>
            <a:ext cx="5896798" cy="31532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70A668E-59F9-E40F-09B7-E6B45A0CBA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4508" y="4667125"/>
            <a:ext cx="3105583" cy="676369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7F977-ADCE-FCAD-6699-7EEEE2CDB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HTML Forms (3)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FDA8B8-58F3-FBBD-7044-888FB2742C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forms should be kept logically consistent </a:t>
            </a:r>
          </a:p>
          <a:p>
            <a:r>
              <a:rPr lang="en-US" dirty="0"/>
              <a:t>A form should contain all the fields you want submitted at once (including optional) </a:t>
            </a:r>
          </a:p>
          <a:p>
            <a:r>
              <a:rPr lang="en-US" dirty="0"/>
              <a:t>Don’t include any fields you don’t want submitted </a:t>
            </a:r>
          </a:p>
          <a:p>
            <a:r>
              <a:rPr lang="en-US" dirty="0"/>
              <a:t>When a  form is submitted it must be encoded in some fashion 	</a:t>
            </a:r>
          </a:p>
          <a:p>
            <a:pPr lvl="1"/>
            <a:r>
              <a:rPr lang="en-US" dirty="0"/>
              <a:t>If you don’t specify an encoding it defaults to application/x-www-form-</a:t>
            </a:r>
            <a:r>
              <a:rPr lang="en-US" dirty="0" err="1"/>
              <a:t>urlencoded</a:t>
            </a:r>
            <a:endParaRPr lang="en-US" dirty="0"/>
          </a:p>
          <a:p>
            <a:pPr lvl="1"/>
            <a:r>
              <a:rPr lang="en-US" dirty="0"/>
              <a:t>This is a basic coding, that Express can handle by default </a:t>
            </a:r>
          </a:p>
          <a:p>
            <a:r>
              <a:rPr lang="en-US" dirty="0"/>
              <a:t>If you have two different actions on a page, use two different forms </a:t>
            </a:r>
          </a:p>
        </p:txBody>
      </p:sp>
    </p:spTree>
    <p:extLst>
      <p:ext uri="{BB962C8B-B14F-4D97-AF65-F5344CB8AC3E}">
        <p14:creationId xmlns:p14="http://schemas.microsoft.com/office/powerpoint/2010/main" val="1992646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/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The Parts of a URL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56A8B1B-39F7-35A4-235F-5A9A88044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798655"/>
            <a:ext cx="11360800" cy="4561034"/>
          </a:xfrm>
        </p:spPr>
        <p:txBody>
          <a:bodyPr>
            <a:normAutofit/>
          </a:bodyPr>
          <a:lstStyle/>
          <a:p>
            <a:r>
              <a:rPr lang="en-US" dirty="0"/>
              <a:t>protocol, hostname</a:t>
            </a:r>
          </a:p>
          <a:p>
            <a:pPr marL="152396" indent="0">
              <a:buNone/>
            </a:pPr>
            <a:r>
              <a:rPr lang="en-US" dirty="0"/>
              <a:t>and port are about the</a:t>
            </a:r>
          </a:p>
          <a:p>
            <a:pPr marL="152396" indent="0">
              <a:buNone/>
            </a:pPr>
            <a:r>
              <a:rPr lang="en-US" dirty="0"/>
              <a:t>host itself. how to connect the server and not about the app.</a:t>
            </a:r>
          </a:p>
          <a:p>
            <a:r>
              <a:rPr lang="en-US" dirty="0"/>
              <a:t>path is part where your app makes decisions, mostly we have using static or routing.</a:t>
            </a:r>
          </a:p>
          <a:p>
            <a:r>
              <a:rPr lang="en-US" dirty="0" err="1"/>
              <a:t>querystring</a:t>
            </a:r>
            <a:r>
              <a:rPr lang="en-US" dirty="0"/>
              <a:t> is optional collection of name/value pairs.  It starts with a ? and each pair is separated by ampersands (&amp;)</a:t>
            </a:r>
          </a:p>
          <a:p>
            <a:pPr lvl="1"/>
            <a:r>
              <a:rPr lang="en-US" dirty="0"/>
              <a:t>URL encoded, means spaces are replaced with plus signs (+) and other replaced with numeric character references</a:t>
            </a:r>
          </a:p>
          <a:p>
            <a:r>
              <a:rPr lang="en-US" dirty="0"/>
              <a:t>fragment are not passed to the server, the are used browser to determine which section to display.</a:t>
            </a:r>
          </a:p>
        </p:txBody>
      </p:sp>
      <p:pic>
        <p:nvPicPr>
          <p:cNvPr id="72" name="Google Shape;7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68586" y="498311"/>
            <a:ext cx="7188200" cy="215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141FC4C-C859-0A67-14F4-8E040D0A6C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4523" y="5707812"/>
            <a:ext cx="3827480" cy="1093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93F2B-532A-4E40-0799-16867D880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HTML Forms (4)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8DBE92-C5E3-3523-5D7B-47A7C500A4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2F20E49-8838-4FB2-8BD1-E77A6472D9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303" y="1389199"/>
            <a:ext cx="9788817" cy="470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7803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9DDAC-9E00-FD93-9CFD-89139C71E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" dirty="0"/>
              <a:t>Different Approaches to Form Handling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2C5F2F-74CA-CAAC-6805-D82295C042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Once the "user" hits submit, now how your program handles it</a:t>
            </a:r>
          </a:p>
          <a:p>
            <a:r>
              <a:rPr lang="en-US" dirty="0"/>
              <a:t>There are couple of ways the data maybe submitted as well.</a:t>
            </a:r>
          </a:p>
          <a:p>
            <a:pPr lvl="1"/>
            <a:r>
              <a:rPr lang="en-US" dirty="0"/>
              <a:t>Traditional web browser, you selected GET or POST in the form</a:t>
            </a:r>
          </a:p>
          <a:p>
            <a:pPr lvl="1"/>
            <a:r>
              <a:rPr lang="en-US" dirty="0"/>
              <a:t>AJAX submission, which can use more VERBS.</a:t>
            </a:r>
          </a:p>
          <a:p>
            <a:pPr lvl="1"/>
            <a:r>
              <a:rPr lang="en-US" dirty="0"/>
              <a:t>Other, such applications using your server as REST API service.</a:t>
            </a:r>
          </a:p>
          <a:p>
            <a:pPr lvl="2"/>
            <a:r>
              <a:rPr lang="en-US" dirty="0"/>
              <a:t>most of the time with either GET or POST.</a:t>
            </a:r>
          </a:p>
          <a:p>
            <a:r>
              <a:rPr lang="en-US" dirty="0"/>
              <a:t>There are two things to consider when processing forms:</a:t>
            </a:r>
          </a:p>
          <a:p>
            <a:pPr lvl="1"/>
            <a:r>
              <a:rPr lang="en-US" dirty="0"/>
              <a:t>What path handles the form</a:t>
            </a:r>
          </a:p>
          <a:p>
            <a:pPr lvl="1"/>
            <a:r>
              <a:rPr lang="en-US" dirty="0"/>
              <a:t>What response is sent to the browser</a:t>
            </a:r>
          </a:p>
          <a:p>
            <a:pPr lvl="2"/>
            <a:r>
              <a:rPr lang="en-US" dirty="0"/>
              <a:t>HTML response</a:t>
            </a:r>
          </a:p>
          <a:p>
            <a:pPr lvl="2"/>
            <a:r>
              <a:rPr lang="en-US" dirty="0"/>
              <a:t>302 or 303 redirect.  303 is recommended</a:t>
            </a:r>
          </a:p>
          <a:p>
            <a:pPr lvl="2"/>
            <a:r>
              <a:rPr lang="en-US" dirty="0"/>
              <a:t>success/failure pages (may or may not) be HTML response</a:t>
            </a:r>
          </a:p>
          <a:p>
            <a:pPr lvl="2"/>
            <a:r>
              <a:rPr lang="en-US" dirty="0"/>
              <a:t>original location with a message</a:t>
            </a:r>
          </a:p>
          <a:p>
            <a:pPr lvl="2"/>
            <a:r>
              <a:rPr lang="en-US" dirty="0"/>
              <a:t>new location with a message.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021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Form Handling with Express</a:t>
            </a:r>
          </a:p>
        </p:txBody>
      </p:sp>
      <p:sp>
        <p:nvSpPr>
          <p:cNvPr id="142" name="Google Shape;142;p2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If using GET for form handling, fields will be available on the </a:t>
            </a:r>
            <a:r>
              <a:rPr lang="en-US" dirty="0" err="1"/>
              <a:t>req.query</a:t>
            </a:r>
            <a:r>
              <a:rPr lang="en-US" dirty="0"/>
              <a:t> object</a:t>
            </a:r>
          </a:p>
          <a:p>
            <a:pPr lvl="1"/>
            <a:r>
              <a:rPr lang="en-US" dirty="0"/>
              <a:t>If you have an HTML input field with a name attribute </a:t>
            </a:r>
            <a:r>
              <a:rPr lang="en-US" dirty="0">
                <a:solidFill>
                  <a:srgbClr val="FF0000"/>
                </a:solidFill>
              </a:rPr>
              <a:t>email</a:t>
            </a:r>
            <a:r>
              <a:rPr lang="en-US" dirty="0"/>
              <a:t>, its value will be passed to a handler in </a:t>
            </a:r>
            <a:r>
              <a:rPr lang="en-US" dirty="0" err="1"/>
              <a:t>req.query.</a:t>
            </a:r>
            <a:r>
              <a:rPr lang="en-US" dirty="0" err="1">
                <a:solidFill>
                  <a:srgbClr val="FF0000"/>
                </a:solidFill>
              </a:rPr>
              <a:t>email</a:t>
            </a:r>
            <a:r>
              <a:rPr lang="en-US" dirty="0"/>
              <a:t> </a:t>
            </a:r>
          </a:p>
          <a:p>
            <a:r>
              <a:rPr lang="en-US" dirty="0"/>
              <a:t>If using POST, you will need to install a middleware to parse the URL-encoded body</a:t>
            </a:r>
          </a:p>
          <a:p>
            <a:pPr lvl="1"/>
            <a:r>
              <a:rPr lang="en-US" dirty="0"/>
              <a:t>The recommended one is body-parser , once installed it can be used in your project , then </a:t>
            </a:r>
            <a:r>
              <a:rPr lang="en-US" dirty="0" err="1"/>
              <a:t>req.query</a:t>
            </a:r>
            <a:r>
              <a:rPr lang="en-US" dirty="0"/>
              <a:t> will be available from POST</a:t>
            </a:r>
          </a:p>
        </p:txBody>
      </p:sp>
      <p:pic>
        <p:nvPicPr>
          <p:cNvPr id="143" name="Google Shape;143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72021" y="4664738"/>
            <a:ext cx="4848392" cy="77142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8A6AF-33DD-BF87-02AD-DAD24C7FD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Form processing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60392-52C7-5B75-6A61-E6535E4ED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5834475" cy="4555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From the book, we have this signup form via POST.</a:t>
            </a:r>
          </a:p>
          <a:p>
            <a:pPr lvl="1"/>
            <a:r>
              <a:rPr lang="en-US" dirty="0"/>
              <a:t>name field</a:t>
            </a:r>
          </a:p>
          <a:p>
            <a:pPr lvl="1"/>
            <a:r>
              <a:rPr lang="en-US" dirty="0"/>
              <a:t>_</a:t>
            </a:r>
            <a:r>
              <a:rPr lang="en-US" dirty="0" err="1"/>
              <a:t>csrf</a:t>
            </a:r>
            <a:r>
              <a:rPr lang="en-US" dirty="0"/>
              <a:t> which is hidden field.</a:t>
            </a:r>
          </a:p>
          <a:p>
            <a:pPr lvl="1"/>
            <a:r>
              <a:rPr lang="en-US" dirty="0"/>
              <a:t>email field, that is required.  The browser will help us here.</a:t>
            </a:r>
          </a:p>
          <a:p>
            <a:pPr lvl="2"/>
            <a:r>
              <a:rPr lang="en-US" dirty="0"/>
              <a:t>Note, don't count it on, as a browser may ignore  or user could submit another way.</a:t>
            </a:r>
          </a:p>
          <a:p>
            <a:pPr lvl="1"/>
            <a:r>
              <a:rPr lang="en-US" dirty="0"/>
              <a:t>submit button.</a:t>
            </a:r>
          </a:p>
          <a:p>
            <a:r>
              <a:rPr lang="en-US" dirty="0" err="1"/>
              <a:t>req.query.email</a:t>
            </a:r>
            <a:r>
              <a:rPr lang="en-US" dirty="0"/>
              <a:t> and req.query.name should be available in the processing.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10E731-D5E8-0149-52D6-94964F598A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3580" y="1536633"/>
            <a:ext cx="5553850" cy="468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5764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346A7-02E8-658B-D62F-E5603A42F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Form processing (2)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6D319D-5C05-4BA3-2919-FFAB68255C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5183816" cy="4555200"/>
          </a:xfrm>
        </p:spPr>
        <p:txBody>
          <a:bodyPr>
            <a:normAutofit/>
          </a:bodyPr>
          <a:lstStyle/>
          <a:p>
            <a:r>
              <a:rPr lang="en-US" dirty="0"/>
              <a:t>The code here is very simple</a:t>
            </a:r>
          </a:p>
          <a:p>
            <a:r>
              <a:rPr lang="en-US" dirty="0"/>
              <a:t>it's print to the console the 3 fields.</a:t>
            </a:r>
          </a:p>
          <a:p>
            <a:endParaRPr lang="en-US" dirty="0"/>
          </a:p>
          <a:p>
            <a:r>
              <a:rPr lang="en-US" dirty="0"/>
              <a:t>And redirects to a new page</a:t>
            </a:r>
          </a:p>
          <a:p>
            <a:pPr lvl="1"/>
            <a:endParaRPr lang="en-US" dirty="0"/>
          </a:p>
          <a:p>
            <a:r>
              <a:rPr lang="en-US" dirty="0"/>
              <a:t>Note, a redirect is not required, you could just put html here, but that breaks the idea of handlebars and page reuse.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B94DA3-872A-317A-679E-2300242639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4689" y="1435454"/>
            <a:ext cx="6507311" cy="257412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8813FBA-7A49-50E2-7C98-8DB4C371A4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9147" y="4436372"/>
            <a:ext cx="4439270" cy="119079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F351FBF-DBE8-59EB-1B06-7E230E25B2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84689" y="827509"/>
            <a:ext cx="4077269" cy="2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6384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DC309-4B1A-49CD-509F-3EEC14E67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Now what?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1E091E-5498-EF72-0BA6-823E29B217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have the form data, Now what?</a:t>
            </a:r>
          </a:p>
          <a:p>
            <a:pPr lvl="1"/>
            <a:r>
              <a:rPr lang="en-US" dirty="0"/>
              <a:t>only in this example would you print it to the console and do nothing else with it.</a:t>
            </a:r>
          </a:p>
          <a:p>
            <a:r>
              <a:rPr lang="en-US" dirty="0"/>
              <a:t>options</a:t>
            </a:r>
          </a:p>
          <a:p>
            <a:pPr lvl="1"/>
            <a:r>
              <a:rPr lang="en-US" dirty="0"/>
              <a:t>enter/update the data into persistence storage, </a:t>
            </a:r>
            <a:r>
              <a:rPr lang="en-US" dirty="0" err="1"/>
              <a:t>ie</a:t>
            </a:r>
            <a:r>
              <a:rPr lang="en-US" dirty="0"/>
              <a:t> databases or files</a:t>
            </a:r>
          </a:p>
          <a:p>
            <a:pPr lvl="1"/>
            <a:r>
              <a:rPr lang="en-US" dirty="0"/>
              <a:t>The pages become very dynamic as the user is using your site to search for information, based on what they entered.</a:t>
            </a:r>
          </a:p>
          <a:p>
            <a:pPr lvl="1"/>
            <a:r>
              <a:rPr lang="en-US" dirty="0"/>
              <a:t>We customize the user experience immediately, with session or cookies.</a:t>
            </a:r>
          </a:p>
          <a:p>
            <a:pPr lvl="2"/>
            <a:r>
              <a:rPr lang="en-US" dirty="0"/>
              <a:t>Some pages offer light or dark modes for example. </a:t>
            </a:r>
          </a:p>
          <a:p>
            <a:pPr lvl="2"/>
            <a:r>
              <a:rPr lang="en-US" dirty="0"/>
              <a:t>Use the clients name or login information</a:t>
            </a:r>
          </a:p>
          <a:p>
            <a:r>
              <a:rPr lang="en-US" dirty="0"/>
              <a:t>it's up to you.   </a:t>
            </a:r>
          </a:p>
          <a:p>
            <a:r>
              <a:rPr lang="en-US" dirty="0"/>
              <a:t>We have only the essentials of building a website, so you can get the idea of how API services work.</a:t>
            </a:r>
          </a:p>
          <a:p>
            <a:pPr marL="1523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8994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Providing an API</a:t>
            </a:r>
          </a:p>
        </p:txBody>
      </p:sp>
      <p:sp>
        <p:nvSpPr>
          <p:cNvPr id="163" name="Google Shape;163;p3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When providing an API the parameters will often be in req.query but req.body can be used too</a:t>
            </a:r>
          </a:p>
          <a:p>
            <a:r>
              <a:rPr lang="en-US" dirty="0"/>
              <a:t>APIs are different, in that they will often be returning JSON, XML, or plain text rather than HTML</a:t>
            </a:r>
          </a:p>
          <a:p>
            <a:r>
              <a:rPr lang="en-US" dirty="0"/>
              <a:t>In addition, they may use less common HTTP methods</a:t>
            </a:r>
          </a:p>
          <a:p>
            <a:r>
              <a:rPr lang="en-US" dirty="0"/>
              <a:t>We delve in APIs and developing them more in the API lecture.</a:t>
            </a:r>
          </a:p>
        </p:txBody>
      </p:sp>
    </p:spTree>
    <p:extLst>
      <p:ext uri="{BB962C8B-B14F-4D97-AF65-F5344CB8AC3E}">
        <p14:creationId xmlns:p14="http://schemas.microsoft.com/office/powerpoint/2010/main" val="9344185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7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rmAutofit/>
          </a:bodyPr>
          <a:lstStyle/>
          <a:p>
            <a:r>
              <a:rPr lang="en" dirty="0"/>
              <a:t>Cookies and Sessions</a:t>
            </a:r>
            <a:endParaRPr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Cookies and Sessions </a:t>
            </a:r>
          </a:p>
        </p:txBody>
      </p:sp>
      <p:sp>
        <p:nvSpPr>
          <p:cNvPr id="214" name="Google Shape;214;p3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Now, we can learn how to use cookies and sessions to provide a better experience for users</a:t>
            </a:r>
          </a:p>
          <a:p>
            <a:r>
              <a:rPr lang="en-US" dirty="0"/>
              <a:t>This is done by remembering their preferences from page to page, and even between browser sessions </a:t>
            </a:r>
          </a:p>
          <a:p>
            <a:pPr lvl="1"/>
            <a:r>
              <a:rPr lang="en-US" dirty="0"/>
              <a:t>HTTP is a stateless protocol</a:t>
            </a:r>
          </a:p>
          <a:p>
            <a:pPr lvl="1"/>
            <a:r>
              <a:rPr lang="en-US" dirty="0"/>
              <a:t>When you load a page in the browser and navigate to a different page within the website neither the server nor the browser have any intrinsic way to understand its the same session </a:t>
            </a:r>
          </a:p>
          <a:p>
            <a:pPr lvl="1"/>
            <a:r>
              <a:rPr lang="en-US" dirty="0"/>
              <a:t>Every HTTP request contains all the information necessary for the server to satisfy the request </a:t>
            </a:r>
          </a:p>
          <a:p>
            <a:pPr lvl="1"/>
            <a:r>
              <a:rPr lang="en-US" dirty="0"/>
              <a:t>This is a problem, if the story ended here users could never login to anything and websites wouldn’t remember settings between sessions 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4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Cookies and Sessions </a:t>
            </a:r>
            <a:endParaRPr/>
          </a:p>
          <a:p>
            <a:endParaRPr/>
          </a:p>
        </p:txBody>
      </p:sp>
      <p:sp>
        <p:nvSpPr>
          <p:cNvPr id="226" name="Google Shape;226;p4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The idea of a cookie is simple: </a:t>
            </a:r>
            <a:endParaRPr/>
          </a:p>
          <a:p>
            <a:pPr>
              <a:spcBef>
                <a:spcPts val="1600"/>
              </a:spcBef>
            </a:pPr>
            <a:r>
              <a:rPr lang="en"/>
              <a:t>The server sends a bit of information </a:t>
            </a:r>
            <a:endParaRPr/>
          </a:p>
          <a:p>
            <a:r>
              <a:rPr lang="en"/>
              <a:t>The browser stores it for some period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It is up to the server what the particular bit of information is 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Often it is a unique ID number that identifies a specific browser it create an illusion of state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HTTP Request Methods</a:t>
            </a:r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 lnSpcReduction="10000"/>
          </a:bodyPr>
          <a:lstStyle/>
          <a:p>
            <a:r>
              <a:rPr lang="en-US" dirty="0"/>
              <a:t>For a website most pages will respond to GET requests</a:t>
            </a:r>
          </a:p>
          <a:p>
            <a:r>
              <a:rPr lang="en-US" dirty="0"/>
              <a:t>POST requests are usually reserved for sending information back to the server</a:t>
            </a:r>
          </a:p>
          <a:p>
            <a:pPr lvl="1"/>
            <a:r>
              <a:rPr lang="en-US" dirty="0"/>
              <a:t>It is common for POST requests to respond with the same HTML as the corresponding GET request</a:t>
            </a:r>
          </a:p>
          <a:p>
            <a:r>
              <a:rPr lang="en-US" dirty="0"/>
              <a:t>Browsers primarily use the GET and POST method when communicating with a server </a:t>
            </a:r>
          </a:p>
          <a:p>
            <a:r>
              <a:rPr lang="en-US" dirty="0"/>
              <a:t>The AJAX requests an application makes can use any of the HTTP verbs</a:t>
            </a:r>
          </a:p>
          <a:p>
            <a:r>
              <a:rPr lang="en-US" dirty="0"/>
              <a:t>With Node and Express you are fully in charge of what verbs can be used </a:t>
            </a:r>
          </a:p>
          <a:p>
            <a:r>
              <a:rPr lang="en-US" dirty="0"/>
              <a:t>Their verbs are:</a:t>
            </a:r>
          </a:p>
          <a:p>
            <a:pPr lvl="1"/>
            <a:r>
              <a:rPr lang="en-US" dirty="0"/>
              <a:t>GET, HEAD, POST, PUT, DELETE, CORRECT, OPTIONS, TRACE, PATCH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Google Shape;91;p19">
            <a:extLst>
              <a:ext uri="{FF2B5EF4-FFF2-40B4-BE49-F238E27FC236}">
                <a16:creationId xmlns:a16="http://schemas.microsoft.com/office/drawing/2014/main" id="{8CB7974C-12FE-2109-2872-918FB8C87D8B}"/>
              </a:ext>
            </a:extLst>
          </p:cNvPr>
          <p:cNvSpPr txBox="1"/>
          <p:nvPr/>
        </p:nvSpPr>
        <p:spPr>
          <a:xfrm>
            <a:off x="2783394" y="6026425"/>
            <a:ext cx="9063345" cy="48840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https://developer.mozilla.org/en-US/docs/Web/HTTP/Methods</a:t>
            </a:r>
            <a:endParaRPr sz="24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4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Cookies and Sessions </a:t>
            </a:r>
            <a:endParaRPr/>
          </a:p>
          <a:p>
            <a:endParaRPr/>
          </a:p>
        </p:txBody>
      </p:sp>
      <p:sp>
        <p:nvSpPr>
          <p:cNvPr id="232" name="Google Shape;232;p4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There are some important notes on cookies:</a:t>
            </a:r>
            <a:endParaRPr/>
          </a:p>
          <a:p>
            <a:pPr>
              <a:spcBef>
                <a:spcPts val="1600"/>
              </a:spcBef>
            </a:pPr>
            <a:r>
              <a:rPr lang="en"/>
              <a:t>Cookies are not secret from the user</a:t>
            </a:r>
            <a:endParaRPr/>
          </a:p>
          <a:p>
            <a:r>
              <a:rPr lang="en"/>
              <a:t>The user can delete or disallow cookies </a:t>
            </a:r>
            <a:endParaRPr/>
          </a:p>
          <a:p>
            <a:r>
              <a:rPr lang="en"/>
              <a:t>Regular cookies can be tampered with </a:t>
            </a:r>
            <a:endParaRPr/>
          </a:p>
          <a:p>
            <a:r>
              <a:rPr lang="en"/>
              <a:t>Cookies can be used for attacks</a:t>
            </a:r>
            <a:endParaRPr/>
          </a:p>
          <a:p>
            <a:r>
              <a:rPr lang="en"/>
              <a:t>Users will notice if you abuse cookies</a:t>
            </a:r>
            <a:endParaRPr/>
          </a:p>
          <a:p>
            <a:r>
              <a:rPr lang="en"/>
              <a:t>Prefer sessions over cookies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Externalizing Credentials</a:t>
            </a:r>
          </a:p>
        </p:txBody>
      </p:sp>
      <p:sp>
        <p:nvSpPr>
          <p:cNvPr id="238" name="Google Shape;238;p4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To make cookies secure a cookie secret is necessary </a:t>
            </a:r>
          </a:p>
          <a:p>
            <a:r>
              <a:rPr lang="en-US" dirty="0"/>
              <a:t>The cookie secret is a string that’s known to the suer and used to encrypt secure cookies</a:t>
            </a:r>
          </a:p>
          <a:p>
            <a:r>
              <a:rPr lang="en-US" dirty="0"/>
              <a:t>It’s not the password that needs to be remembered, so it can be a random string</a:t>
            </a:r>
          </a:p>
          <a:p>
            <a:r>
              <a:rPr lang="en-US" dirty="0"/>
              <a:t>It is a common practice to externalize third-party credentials, such as the cookie secret, database passwords, and API tokens</a:t>
            </a:r>
          </a:p>
          <a:p>
            <a:r>
              <a:rPr lang="en-US" dirty="0"/>
              <a:t>Put these all in the .env file, which is already omitted in .</a:t>
            </a:r>
            <a:r>
              <a:rPr lang="en-US" dirty="0" err="1"/>
              <a:t>gitignore</a:t>
            </a:r>
            <a:r>
              <a:rPr lang="en-US" dirty="0"/>
              <a:t> file, so you won't accidentally make them public.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4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Externalizing Credentials</a:t>
            </a:r>
            <a:endParaRPr/>
          </a:p>
          <a:p>
            <a:endParaRPr/>
          </a:p>
        </p:txBody>
      </p:sp>
      <p:sp>
        <p:nvSpPr>
          <p:cNvPr id="244" name="Google Shape;244;p43"/>
          <p:cNvSpPr txBox="1">
            <a:spLocks noGrp="1"/>
          </p:cNvSpPr>
          <p:nvPr>
            <p:ph type="body" idx="1"/>
          </p:nvPr>
        </p:nvSpPr>
        <p:spPr>
          <a:xfrm>
            <a:off x="521833" y="1524800"/>
            <a:ext cx="56280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457200" indent="-457200"/>
            <a:r>
              <a:rPr lang="en-US" dirty="0"/>
              <a:t>Using .env file shown here and then </a:t>
            </a:r>
            <a:r>
              <a:rPr lang="en-US" dirty="0" err="1"/>
              <a:t>dotenv</a:t>
            </a:r>
            <a:r>
              <a:rPr lang="en-US" dirty="0"/>
              <a:t> module.</a:t>
            </a:r>
          </a:p>
          <a:p>
            <a:pPr marL="0" indent="0">
              <a:buNone/>
            </a:pPr>
            <a:endParaRPr lang="en-US" dirty="0"/>
          </a:p>
          <a:p>
            <a:pPr marL="457200" indent="-457200"/>
            <a:r>
              <a:rPr lang="en-US" dirty="0"/>
              <a:t>all those variable are now available in </a:t>
            </a:r>
            <a:r>
              <a:rPr lang="en-US" dirty="0" err="1"/>
              <a:t>process.env</a:t>
            </a:r>
            <a:r>
              <a:rPr lang="en-US" dirty="0"/>
              <a:t>. name</a:t>
            </a:r>
          </a:p>
          <a:p>
            <a:pPr marL="457200" indent="-457200"/>
            <a:endParaRPr lang="en-US" dirty="0"/>
          </a:p>
          <a:p>
            <a:pPr marL="457200" indent="-457200"/>
            <a:r>
              <a:rPr lang="en-US" dirty="0"/>
              <a:t>so </a:t>
            </a:r>
            <a:r>
              <a:rPr lang="en-US" dirty="0" err="1"/>
              <a:t>process.env.cookieSecret</a:t>
            </a:r>
            <a:r>
              <a:rPr lang="en-US" dirty="0"/>
              <a:t> holds string to encrypt our cookies.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1F11DD-9998-8D7A-1E8E-7E4F4D0C0F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2794" y="652622"/>
            <a:ext cx="3772426" cy="16099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90A568F-D471-9E63-9F79-4D7231294D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2794" y="2731277"/>
            <a:ext cx="3553321" cy="5048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90CD2FF-F09B-0FDE-22E3-0B0491E29F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1869" y="4180626"/>
            <a:ext cx="5566223" cy="1690848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Cookies in Express</a:t>
            </a:r>
          </a:p>
        </p:txBody>
      </p:sp>
      <p:sp>
        <p:nvSpPr>
          <p:cNvPr id="252" name="Google Shape;252;p4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Before you start setting and accessing cookies in an app, the cookie-parser middleware is needed</a:t>
            </a:r>
          </a:p>
          <a:p>
            <a:r>
              <a:rPr lang="en-US" dirty="0"/>
              <a:t>It needs to be installed with </a:t>
            </a:r>
            <a:r>
              <a:rPr lang="en-US" dirty="0" err="1"/>
              <a:t>npm</a:t>
            </a:r>
            <a:r>
              <a:rPr lang="en-US" dirty="0"/>
              <a:t>, included in the code, and the app needs to be told to use it</a:t>
            </a:r>
          </a:p>
          <a:p>
            <a:r>
              <a:rPr lang="en-US" dirty="0"/>
              <a:t>After that has been done a cookie can be set or signed wherever you have access to the res object </a:t>
            </a:r>
          </a:p>
          <a:p>
            <a:endParaRPr lang="en-US" dirty="0"/>
          </a:p>
          <a:p>
            <a:r>
              <a:rPr lang="en-US" dirty="0"/>
              <a:t>And the value can be retrieved through the `req` object</a:t>
            </a:r>
          </a:p>
          <a:p>
            <a:pPr marL="152396" indent="0">
              <a:buNone/>
            </a:pPr>
            <a:endParaRPr lang="en-US" dirty="0"/>
          </a:p>
          <a:p>
            <a:r>
              <a:rPr lang="en-US" dirty="0"/>
              <a:t>Finally, they can also be deleted </a:t>
            </a:r>
          </a:p>
        </p:txBody>
      </p:sp>
      <p:pic>
        <p:nvPicPr>
          <p:cNvPr id="253" name="Google Shape;253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62613" y="3771962"/>
            <a:ext cx="3002668" cy="359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Google Shape;254;p4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18732" y="4831365"/>
            <a:ext cx="3501144" cy="359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5" name="Google Shape;255;p4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142296" y="5709234"/>
            <a:ext cx="2518367" cy="3597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4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Cookies in Express</a:t>
            </a:r>
            <a:endParaRPr/>
          </a:p>
        </p:txBody>
      </p:sp>
      <p:sp>
        <p:nvSpPr>
          <p:cNvPr id="261" name="Google Shape;261;p4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When you set a cookie you can specify the following options:</a:t>
            </a:r>
            <a:endParaRPr/>
          </a:p>
          <a:p>
            <a:pPr>
              <a:spcBef>
                <a:spcPts val="1600"/>
              </a:spcBef>
            </a:pPr>
            <a:r>
              <a:rPr lang="en"/>
              <a:t>domain</a:t>
            </a:r>
            <a:endParaRPr/>
          </a:p>
          <a:p>
            <a:r>
              <a:rPr lang="en"/>
              <a:t>path</a:t>
            </a:r>
            <a:endParaRPr/>
          </a:p>
          <a:p>
            <a:r>
              <a:rPr lang="en"/>
              <a:t>maxAge</a:t>
            </a:r>
            <a:endParaRPr/>
          </a:p>
          <a:p>
            <a:r>
              <a:rPr lang="en"/>
              <a:t>secure</a:t>
            </a:r>
            <a:endParaRPr/>
          </a:p>
          <a:p>
            <a:r>
              <a:rPr lang="en"/>
              <a:t>httpOnly</a:t>
            </a:r>
            <a:endParaRPr/>
          </a:p>
          <a:p>
            <a:r>
              <a:rPr lang="en"/>
              <a:t>signed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4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Sessions</a:t>
            </a:r>
          </a:p>
        </p:txBody>
      </p:sp>
      <p:sp>
        <p:nvSpPr>
          <p:cNvPr id="273" name="Google Shape;273;p4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 lnSpcReduction="10000"/>
          </a:bodyPr>
          <a:lstStyle/>
          <a:p>
            <a:r>
              <a:rPr lang="en-US" dirty="0"/>
              <a:t>Sessions are a more convenient way to maintain state</a:t>
            </a:r>
          </a:p>
          <a:p>
            <a:r>
              <a:rPr lang="en-US" dirty="0"/>
              <a:t>To Implement sessions something has to be stored on the client </a:t>
            </a:r>
          </a:p>
          <a:p>
            <a:r>
              <a:rPr lang="en-US" dirty="0"/>
              <a:t>Otherwise, the server wouldn’t be able to identify the client from one request to the next </a:t>
            </a:r>
          </a:p>
          <a:p>
            <a:r>
              <a:rPr lang="en-US" dirty="0"/>
              <a:t>The usual method is a cookie that contains a unique identifier </a:t>
            </a:r>
          </a:p>
          <a:p>
            <a:r>
              <a:rPr lang="en-US" dirty="0"/>
              <a:t>The server then uses that identifier to retrieve appropriate session information </a:t>
            </a:r>
          </a:p>
          <a:p>
            <a:r>
              <a:rPr lang="en-US" dirty="0"/>
              <a:t>Cookies aren’t the only way to accomplish this </a:t>
            </a:r>
          </a:p>
          <a:p>
            <a:r>
              <a:rPr lang="en-US" dirty="0"/>
              <a:t>HTML5 provides another option for sessions,  called local storage</a:t>
            </a:r>
          </a:p>
          <a:p>
            <a:r>
              <a:rPr lang="en-US" dirty="0"/>
              <a:t>This offers an advantage over cookies if you need to store a lot of data</a:t>
            </a:r>
          </a:p>
          <a:p>
            <a:pPr lvl="1"/>
            <a:r>
              <a:rPr lang="en-US" dirty="0">
                <a:hlinkClick r:id="rId3"/>
              </a:rPr>
              <a:t>https://developer.mozilla.org/en-US/docs/Web/API/Window/localStorage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4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Sessions</a:t>
            </a:r>
            <a:endParaRPr/>
          </a:p>
        </p:txBody>
      </p:sp>
      <p:sp>
        <p:nvSpPr>
          <p:cNvPr id="285" name="Google Shape;285;p4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There are two ways to implement sessions:</a:t>
            </a:r>
            <a:endParaRPr/>
          </a:p>
          <a:p>
            <a:pPr>
              <a:spcBef>
                <a:spcPts val="1600"/>
              </a:spcBef>
            </a:pPr>
            <a:r>
              <a:rPr lang="en"/>
              <a:t>Store everything in the cookie</a:t>
            </a:r>
            <a:endParaRPr/>
          </a:p>
          <a:p>
            <a:r>
              <a:rPr lang="en"/>
              <a:t>Store only the unique identifier and everything else on the server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The former are called cookie-based sessions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However it still means that everything you add to a session will be stored in a  client’s browser, which isn’t great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5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Common Middleware</a:t>
            </a:r>
            <a:endParaRPr/>
          </a:p>
          <a:p>
            <a:endParaRPr/>
          </a:p>
        </p:txBody>
      </p:sp>
      <p:sp>
        <p:nvSpPr>
          <p:cNvPr id="347" name="Google Shape;347;p5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 dirty="0"/>
              <a:t>Here is a list of common examples:</a:t>
            </a:r>
            <a:endParaRPr dirty="0"/>
          </a:p>
          <a:p>
            <a:pPr>
              <a:spcBef>
                <a:spcPts val="1600"/>
              </a:spcBef>
            </a:pPr>
            <a:r>
              <a:rPr lang="en" dirty="0"/>
              <a:t>basicauth-middleware</a:t>
            </a:r>
            <a:endParaRPr dirty="0"/>
          </a:p>
          <a:p>
            <a:r>
              <a:rPr lang="en" dirty="0"/>
              <a:t>body-parser</a:t>
            </a:r>
            <a:endParaRPr dirty="0"/>
          </a:p>
          <a:p>
            <a:r>
              <a:rPr lang="en" dirty="0"/>
              <a:t>busboy, multiparty, formidable, multer</a:t>
            </a:r>
            <a:endParaRPr dirty="0"/>
          </a:p>
          <a:p>
            <a:r>
              <a:rPr lang="en" dirty="0"/>
              <a:t>compression </a:t>
            </a:r>
            <a:endParaRPr dirty="0"/>
          </a:p>
          <a:p>
            <a:r>
              <a:rPr lang="en" dirty="0"/>
              <a:t>cookie-parser</a:t>
            </a:r>
            <a:endParaRPr dirty="0"/>
          </a:p>
          <a:p>
            <a:r>
              <a:rPr lang="en" dirty="0"/>
              <a:t>cookie-session </a:t>
            </a:r>
            <a:endParaRPr dirty="0"/>
          </a:p>
          <a:p>
            <a:r>
              <a:rPr lang="en" dirty="0"/>
              <a:t>Express-session</a:t>
            </a:r>
            <a:endParaRPr dirty="0"/>
          </a:p>
          <a:p>
            <a:r>
              <a:rPr lang="en" dirty="0"/>
              <a:t>csurf</a:t>
            </a:r>
            <a:endParaRPr dirty="0"/>
          </a:p>
        </p:txBody>
      </p:sp>
      <p:sp>
        <p:nvSpPr>
          <p:cNvPr id="348" name="Google Shape;348;p59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"/>
              <a:t>serve-index </a:t>
            </a:r>
            <a:endParaRPr/>
          </a:p>
          <a:p>
            <a:r>
              <a:rPr lang="en"/>
              <a:t>errorHandling</a:t>
            </a:r>
            <a:endParaRPr/>
          </a:p>
          <a:p>
            <a:r>
              <a:rPr lang="en"/>
              <a:t>server-favicon </a:t>
            </a:r>
            <a:endParaRPr/>
          </a:p>
          <a:p>
            <a:r>
              <a:rPr lang="en"/>
              <a:t>morgan</a:t>
            </a:r>
            <a:endParaRPr/>
          </a:p>
          <a:p>
            <a:r>
              <a:rPr lang="en"/>
              <a:t>method-override</a:t>
            </a:r>
            <a:endParaRPr/>
          </a:p>
          <a:p>
            <a:r>
              <a:rPr lang="en"/>
              <a:t>response-time</a:t>
            </a:r>
            <a:endParaRPr/>
          </a:p>
          <a:p>
            <a:r>
              <a:rPr lang="en"/>
              <a:t>static</a:t>
            </a:r>
            <a:endParaRPr/>
          </a:p>
          <a:p>
            <a:r>
              <a:rPr lang="en"/>
              <a:t>vhost</a:t>
            </a: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2F5A6C-C894-E31E-E088-AF74B65BB89E}"/>
              </a:ext>
            </a:extLst>
          </p:cNvPr>
          <p:cNvSpPr txBox="1"/>
          <p:nvPr/>
        </p:nvSpPr>
        <p:spPr>
          <a:xfrm>
            <a:off x="1178560" y="4876800"/>
            <a:ext cx="6461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Middleware gets many modules to a lot of work for us, instead having to write on our won.  the body-parser, cookie-parser and  session are very coming.  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C38D-BD8A-FF5D-93A7-18F17DC24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en-US" dirty="0"/>
              <a:t>References and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AF734-5AF5-F9D4-DA71-502A7BAC0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/>
          <a:lstStyle/>
          <a:p>
            <a:r>
              <a:rPr lang="en-US" dirty="0"/>
              <a:t>this lecture heavily references the Web Development with Node and Express, Chapter 4-8, </a:t>
            </a:r>
          </a:p>
          <a:p>
            <a:r>
              <a:rPr lang="en-US" dirty="0"/>
              <a:t>all example code can be found in the class </a:t>
            </a:r>
            <a:r>
              <a:rPr lang="en-US" dirty="0" err="1"/>
              <a:t>github</a:t>
            </a:r>
            <a:r>
              <a:rPr lang="en-US" dirty="0"/>
              <a:t> repo</a:t>
            </a:r>
          </a:p>
          <a:p>
            <a:pPr lvl="1"/>
            <a:r>
              <a:rPr lang="en-US" dirty="0">
                <a:hlinkClick r:id="rId2"/>
              </a:rPr>
              <a:t>https://github.com/JimSeker/nodejs/tree/main/lecture3</a:t>
            </a:r>
            <a:r>
              <a:rPr lang="en-US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06280655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2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Request Message Example</a:t>
            </a:r>
          </a:p>
        </p:txBody>
      </p:sp>
      <p:pic>
        <p:nvPicPr>
          <p:cNvPr id="1433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483981"/>
            <a:ext cx="10515600" cy="4351338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1CC16D8-3D78-7C92-EA5D-140284B0538B}"/>
              </a:ext>
            </a:extLst>
          </p:cNvPr>
          <p:cNvSpPr txBox="1"/>
          <p:nvPr/>
        </p:nvSpPr>
        <p:spPr>
          <a:xfrm>
            <a:off x="311499" y="3697167"/>
            <a:ext cx="52116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browser sends information to the web site</a:t>
            </a:r>
          </a:p>
          <a:p>
            <a:r>
              <a:rPr lang="en-US" dirty="0"/>
              <a:t>things, like your current browser, OS, and hardware</a:t>
            </a:r>
          </a:p>
          <a:p>
            <a:r>
              <a:rPr lang="en-US" dirty="0"/>
              <a:t>what your browser can handle and process.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9B62B1-933B-148E-1190-1D723CFA1DBE}"/>
              </a:ext>
            </a:extLst>
          </p:cNvPr>
          <p:cNvSpPr txBox="1"/>
          <p:nvPr/>
        </p:nvSpPr>
        <p:spPr>
          <a:xfrm>
            <a:off x="2431702" y="5004687"/>
            <a:ext cx="4862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With a Post, the message body has data as well</a:t>
            </a:r>
          </a:p>
        </p:txBody>
      </p:sp>
    </p:spTree>
    <p:extLst>
      <p:ext uri="{BB962C8B-B14F-4D97-AF65-F5344CB8AC3E}">
        <p14:creationId xmlns:p14="http://schemas.microsoft.com/office/powerpoint/2010/main" val="1845674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6D482-CCD5-45B8-926B-DB2A69464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 Headers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A135E-510E-66D2-AFFD-1C13024AF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Severs also sends back information that may not be displayed in the form of headers and metadata</a:t>
            </a:r>
          </a:p>
          <a:p>
            <a:pPr lvl="1"/>
            <a:r>
              <a:rPr lang="en-US" dirty="0"/>
              <a:t>We’ve seen a content type header, which tells the browser what kind of media is being sent </a:t>
            </a:r>
          </a:p>
          <a:p>
            <a:pPr lvl="1"/>
            <a:r>
              <a:rPr lang="en-US" dirty="0"/>
              <a:t>All browsers expect a Content-Type header</a:t>
            </a:r>
          </a:p>
          <a:p>
            <a:r>
              <a:rPr lang="en-US" dirty="0"/>
              <a:t>Headers may also include if the response is compressed or encoding</a:t>
            </a:r>
          </a:p>
          <a:p>
            <a:r>
              <a:rPr lang="en-US" dirty="0"/>
              <a:t>Headers may also include something regarding how long the browser should cache the files</a:t>
            </a:r>
          </a:p>
          <a:p>
            <a:r>
              <a:rPr lang="en-US" dirty="0"/>
              <a:t>Response headers also typically contain some information about the server, like what kind it is</a:t>
            </a:r>
          </a:p>
          <a:p>
            <a:pPr lvl="1"/>
            <a:r>
              <a:rPr lang="en-US" dirty="0"/>
              <a:t>This can also be a security risk to your server.</a:t>
            </a:r>
          </a:p>
          <a:p>
            <a:pPr lvl="1"/>
            <a:r>
              <a:rPr lang="en-US" dirty="0"/>
              <a:t>It can be disabled by adding </a:t>
            </a:r>
            <a:r>
              <a:rPr lang="en-US" dirty="0" err="1"/>
              <a:t>app.disable</a:t>
            </a:r>
            <a:r>
              <a:rPr lang="en-US" dirty="0"/>
              <a:t>('x-powered-by') to your code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238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Request Body</a:t>
            </a:r>
          </a:p>
        </p:txBody>
      </p:sp>
      <p:sp>
        <p:nvSpPr>
          <p:cNvPr id="129" name="Google Shape;129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In addition to the request headers, a request can have a body</a:t>
            </a:r>
          </a:p>
          <a:p>
            <a:pPr lvl="1"/>
            <a:r>
              <a:rPr lang="en-US" dirty="0"/>
              <a:t>Normal GET requests don’t have bodies, but POST requests do</a:t>
            </a:r>
          </a:p>
          <a:p>
            <a:pPr lvl="1"/>
            <a:r>
              <a:rPr lang="en-US" dirty="0"/>
              <a:t>The most common media type for POST bodies is application/x-www-form-</a:t>
            </a:r>
            <a:r>
              <a:rPr lang="en-US" dirty="0" err="1"/>
              <a:t>urlencoded</a:t>
            </a:r>
            <a:endParaRPr lang="en-US" dirty="0"/>
          </a:p>
          <a:p>
            <a:pPr lvl="1"/>
            <a:r>
              <a:rPr lang="en-US" dirty="0"/>
              <a:t>This is simply encoded name/value pairs separated by ampersands </a:t>
            </a:r>
          </a:p>
          <a:p>
            <a:pPr lvl="1"/>
            <a:r>
              <a:rPr lang="en-US" dirty="0"/>
              <a:t>Essentially, these are of the same format as a query string </a:t>
            </a:r>
          </a:p>
          <a:p>
            <a:r>
              <a:rPr lang="en-US" dirty="0"/>
              <a:t>If the POST needs to support file uploads, the media type is multipart/form-data</a:t>
            </a:r>
          </a:p>
          <a:p>
            <a:r>
              <a:rPr lang="en-US" dirty="0"/>
              <a:t>AJAX requests can use application/</a:t>
            </a:r>
            <a:r>
              <a:rPr lang="en-US" dirty="0" err="1"/>
              <a:t>json</a:t>
            </a:r>
            <a:endParaRPr lang="en-US" dirty="0"/>
          </a:p>
          <a:p>
            <a:pPr lvl="1"/>
            <a:r>
              <a:rPr lang="en-US" dirty="0"/>
              <a:t>but not they don't have to, it's just common, the X in AJAX stands are XML.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The Request Object</a:t>
            </a:r>
          </a:p>
        </p:txBody>
      </p:sp>
      <p:sp>
        <p:nvSpPr>
          <p:cNvPr id="135" name="Google Shape;135;p2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sz="2800" dirty="0"/>
              <a:t>The request object starts its life as an instance of </a:t>
            </a:r>
            <a:r>
              <a:rPr lang="en-US" sz="2800" dirty="0" err="1"/>
              <a:t>http.IncomingMessage</a:t>
            </a:r>
            <a:endParaRPr lang="en-US" sz="2800" dirty="0"/>
          </a:p>
          <a:p>
            <a:pPr lvl="1"/>
            <a:r>
              <a:rPr lang="en-US" sz="2533" dirty="0"/>
              <a:t>That is a core node object</a:t>
            </a:r>
          </a:p>
          <a:p>
            <a:r>
              <a:rPr lang="en-US" sz="2800" dirty="0"/>
              <a:t>Express adds further functionality </a:t>
            </a:r>
          </a:p>
          <a:p>
            <a:r>
              <a:rPr lang="en-US" sz="2800" dirty="0"/>
              <a:t>There are several useful properties and methods for the request object </a:t>
            </a:r>
          </a:p>
        </p:txBody>
      </p:sp>
      <p:sp>
        <p:nvSpPr>
          <p:cNvPr id="136" name="Google Shape;136;p26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 err="1"/>
              <a:t>req.params</a:t>
            </a:r>
            <a:endParaRPr lang="en-US" dirty="0"/>
          </a:p>
          <a:p>
            <a:r>
              <a:rPr lang="en-US" dirty="0" err="1"/>
              <a:t>req.body</a:t>
            </a:r>
            <a:endParaRPr lang="en-US" dirty="0"/>
          </a:p>
          <a:p>
            <a:r>
              <a:rPr lang="en-US" dirty="0" err="1"/>
              <a:t>req.route</a:t>
            </a:r>
            <a:endParaRPr lang="en-US" dirty="0"/>
          </a:p>
          <a:p>
            <a:r>
              <a:rPr lang="en-US" dirty="0" err="1"/>
              <a:t>req.cookies</a:t>
            </a:r>
            <a:r>
              <a:rPr lang="en-US" dirty="0"/>
              <a:t>/</a:t>
            </a:r>
            <a:r>
              <a:rPr lang="en-US" dirty="0" err="1"/>
              <a:t>req.signedcookies</a:t>
            </a:r>
            <a:endParaRPr lang="en-US" dirty="0"/>
          </a:p>
          <a:p>
            <a:r>
              <a:rPr lang="en-US" dirty="0" err="1"/>
              <a:t>req.headers</a:t>
            </a:r>
            <a:endParaRPr lang="en-US" dirty="0"/>
          </a:p>
          <a:p>
            <a:r>
              <a:rPr lang="en-US" dirty="0" err="1"/>
              <a:t>req.accepts</a:t>
            </a:r>
            <a:r>
              <a:rPr lang="en-US" dirty="0"/>
              <a:t>(types)</a:t>
            </a:r>
          </a:p>
          <a:p>
            <a:r>
              <a:rPr lang="en-US" dirty="0" err="1"/>
              <a:t>req.ip</a:t>
            </a:r>
            <a:endParaRPr lang="en-US" dirty="0"/>
          </a:p>
          <a:p>
            <a:r>
              <a:rPr lang="en-US" dirty="0" err="1"/>
              <a:t>req.path</a:t>
            </a:r>
            <a:endParaRPr lang="en-US" dirty="0"/>
          </a:p>
          <a:p>
            <a:r>
              <a:rPr lang="en-US" dirty="0" err="1"/>
              <a:t>req.hostname</a:t>
            </a:r>
            <a:endParaRPr lang="en-US" dirty="0"/>
          </a:p>
          <a:p>
            <a:r>
              <a:rPr lang="en-US" dirty="0" err="1"/>
              <a:t>req.xhr</a:t>
            </a:r>
            <a:endParaRPr lang="en-US" dirty="0"/>
          </a:p>
          <a:p>
            <a:r>
              <a:rPr lang="en-US" dirty="0" err="1"/>
              <a:t>req.protocol</a:t>
            </a:r>
            <a:endParaRPr lang="en-US" dirty="0"/>
          </a:p>
          <a:p>
            <a:r>
              <a:rPr lang="en-US" dirty="0" err="1"/>
              <a:t>req.secure</a:t>
            </a:r>
            <a:endParaRPr lang="en-US" dirty="0"/>
          </a:p>
          <a:p>
            <a:r>
              <a:rPr lang="en-US" dirty="0"/>
              <a:t>req.url/</a:t>
            </a:r>
            <a:r>
              <a:rPr lang="en-US" dirty="0" err="1"/>
              <a:t>req.originalurl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Choosing a Template engine </a:t>
            </a:r>
            <a:endParaRPr/>
          </a:p>
        </p:txBody>
      </p:sp>
      <p:sp>
        <p:nvSpPr>
          <p:cNvPr id="206" name="Google Shape;206;p3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lnSpcReduction="10000"/>
          </a:bodyPr>
          <a:lstStyle/>
          <a:p>
            <a:pPr marL="0" indent="0">
              <a:buNone/>
            </a:pPr>
            <a:r>
              <a:rPr lang="en"/>
              <a:t>In node there are near limitless choices when selecting a templating engine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There are some primary criteria to be considered when doing so:</a:t>
            </a:r>
            <a:endParaRPr/>
          </a:p>
          <a:p>
            <a:pPr>
              <a:spcBef>
                <a:spcPts val="1600"/>
              </a:spcBef>
            </a:pPr>
            <a:r>
              <a:rPr lang="en"/>
              <a:t>Performance</a:t>
            </a:r>
            <a:endParaRPr/>
          </a:p>
          <a:p>
            <a:r>
              <a:rPr lang="en"/>
              <a:t>Client, server, both</a:t>
            </a:r>
            <a:endParaRPr/>
          </a:p>
          <a:p>
            <a:r>
              <a:rPr lang="en"/>
              <a:t>Abstraction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These are some prominent, many templating engines are mature at this stage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Express allows you to use any templating engine you wish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1301</TotalTime>
  <Words>6802</Words>
  <Application>Microsoft Office PowerPoint</Application>
  <PresentationFormat>Widescreen</PresentationFormat>
  <Paragraphs>673</Paragraphs>
  <Slides>49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4" baseType="lpstr">
      <vt:lpstr>Aptos</vt:lpstr>
      <vt:lpstr>Aptos Display</vt:lpstr>
      <vt:lpstr>Arial</vt:lpstr>
      <vt:lpstr>Tahoma</vt:lpstr>
      <vt:lpstr>Office Theme</vt:lpstr>
      <vt:lpstr>COSC 5/4735</vt:lpstr>
      <vt:lpstr>The Request and Response Objects</vt:lpstr>
      <vt:lpstr>The Parts of a URL</vt:lpstr>
      <vt:lpstr>HTTP Request Methods</vt:lpstr>
      <vt:lpstr>Request Message Example</vt:lpstr>
      <vt:lpstr>Response Headers</vt:lpstr>
      <vt:lpstr>Request Body</vt:lpstr>
      <vt:lpstr>The Request Object</vt:lpstr>
      <vt:lpstr>Choosing a Template engine </vt:lpstr>
      <vt:lpstr>The Response Object</vt:lpstr>
      <vt:lpstr>Templating with Handlebars </vt:lpstr>
      <vt:lpstr>Templating with Handlebars  </vt:lpstr>
      <vt:lpstr>Templating with Handlebars  </vt:lpstr>
      <vt:lpstr>Rendering Content</vt:lpstr>
      <vt:lpstr>Handlebars Basics</vt:lpstr>
      <vt:lpstr>Handlebars Basics </vt:lpstr>
      <vt:lpstr>Comments</vt:lpstr>
      <vt:lpstr>Blocks</vt:lpstr>
      <vt:lpstr>Blocks</vt:lpstr>
      <vt:lpstr>Blocks</vt:lpstr>
      <vt:lpstr>Blocks</vt:lpstr>
      <vt:lpstr>Views and Layouts</vt:lpstr>
      <vt:lpstr>Forms</vt:lpstr>
      <vt:lpstr>Processing Forms</vt:lpstr>
      <vt:lpstr>Form Handling</vt:lpstr>
      <vt:lpstr>Sending Data From Client to Server </vt:lpstr>
      <vt:lpstr>HTML Forms </vt:lpstr>
      <vt:lpstr>HTML Forms (2) </vt:lpstr>
      <vt:lpstr>HTML Forms (3)</vt:lpstr>
      <vt:lpstr>HTML Forms (4)</vt:lpstr>
      <vt:lpstr>Different Approaches to Form Handling </vt:lpstr>
      <vt:lpstr>Form Handling with Express</vt:lpstr>
      <vt:lpstr>Form processing</vt:lpstr>
      <vt:lpstr>Form processing (2)</vt:lpstr>
      <vt:lpstr>Now what?</vt:lpstr>
      <vt:lpstr>Providing an API</vt:lpstr>
      <vt:lpstr>Cookies and Sessions</vt:lpstr>
      <vt:lpstr>Cookies and Sessions </vt:lpstr>
      <vt:lpstr>Cookies and Sessions  </vt:lpstr>
      <vt:lpstr>Cookies and Sessions  </vt:lpstr>
      <vt:lpstr>Externalizing Credentials</vt:lpstr>
      <vt:lpstr>Externalizing Credentials </vt:lpstr>
      <vt:lpstr>Cookies in Express</vt:lpstr>
      <vt:lpstr>Cookies in Express</vt:lpstr>
      <vt:lpstr>Sessions</vt:lpstr>
      <vt:lpstr>Sessions</vt:lpstr>
      <vt:lpstr>Common Middleware </vt:lpstr>
      <vt:lpstr>References and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13</cp:revision>
  <dcterms:created xsi:type="dcterms:W3CDTF">2025-01-08T15:55:29Z</dcterms:created>
  <dcterms:modified xsi:type="dcterms:W3CDTF">2026-02-04T20:13:01Z</dcterms:modified>
</cp:coreProperties>
</file>