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60" r:id="rId3"/>
    <p:sldId id="261" r:id="rId4"/>
    <p:sldId id="268" r:id="rId5"/>
    <p:sldId id="266" r:id="rId6"/>
    <p:sldId id="267" r:id="rId7"/>
    <p:sldId id="269" r:id="rId8"/>
    <p:sldId id="270" r:id="rId9"/>
    <p:sldId id="271" r:id="rId10"/>
    <p:sldId id="262" r:id="rId11"/>
    <p:sldId id="278" r:id="rId12"/>
    <p:sldId id="280" r:id="rId13"/>
    <p:sldId id="279" r:id="rId14"/>
    <p:sldId id="264" r:id="rId15"/>
    <p:sldId id="281" r:id="rId16"/>
    <p:sldId id="272" r:id="rId17"/>
    <p:sldId id="273" r:id="rId18"/>
    <p:sldId id="274" r:id="rId19"/>
    <p:sldId id="263" r:id="rId20"/>
    <p:sldId id="265" r:id="rId21"/>
    <p:sldId id="275" r:id="rId22"/>
    <p:sldId id="276" r:id="rId23"/>
    <p:sldId id="277" r:id="rId24"/>
    <p:sldId id="257" r:id="rId25"/>
    <p:sldId id="258" r:id="rId26"/>
    <p:sldId id="259"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3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3-24T14:28:21.047"/>
    </inkml:context>
    <inkml:brush xml:id="br0">
      <inkml:brushProperty name="width" value="0.035" units="cm"/>
      <inkml:brushProperty name="height" value="0.035" units="cm"/>
      <inkml:brushProperty name="color" value="#E71224"/>
    </inkml:brush>
  </inkml:definitions>
  <inkml:trace contextRef="#ctx0" brushRef="#br0">1413 1512 24575,'80'2'0,"91"-5"0,-166 3 0,0-1 0,0 0 0,0 0 0,0 0 0,-1 0 0,1-1 0,-1 0 0,1 0 0,-1 0 0,1-1 0,-1 0 0,0 1 0,0-1 0,-1-1 0,1 1 0,4-5 0,-3 2 0,-1-1 0,0 1 0,0-1 0,0 0 0,-1 0 0,0 0 0,-1-1 0,1 1 0,1-13 0,-1 3 0,-2 0 0,1 0 0,-2 1 0,-1-1 0,0 0 0,-1 0 0,0 0 0,-2 1 0,-5-19 0,4 24 0,0-1 0,-1 0 0,-1 1 0,0 0 0,-9-11 0,9 14 0,1 0 0,0-1 0,0 1 0,1-1 0,1 0 0,-1-1 0,2 1 0,-6-21 0,-1-59 0,8 57 0,-9-43 0,7 52 0,2 0 0,0-45 0,3 54 0,-1 0 0,0 1 0,0-1 0,-2 0 0,0 0 0,0 1 0,-1-1 0,-1 1 0,0 0 0,-11-22 0,-86-159 0,71 132 0,24 46 0,0 2 0,-1-1 0,-1 1 0,0 0 0,-1 1 0,-1 0 0,0 0 0,-17-16 0,-19-14 0,29 26 0,-1 0 0,-26-18 0,37 31 0,0-1 0,-1 1 0,1 0 0,-1 1 0,0 0 0,0 0 0,-1 1 0,1 0 0,0 0 0,-13 0 0,-271 2 0,121 4 0,-495-4-1365,635 0-5461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3-24T14:28:23.159"/>
    </inkml:context>
    <inkml:brush xml:id="br0">
      <inkml:brushProperty name="width" value="0.035" units="cm"/>
      <inkml:brushProperty name="height" value="0.035" units="cm"/>
      <inkml:brushProperty name="color" value="#E71224"/>
    </inkml:brush>
  </inkml:definitions>
  <inkml:trace contextRef="#ctx0" brushRef="#br0">0 1 24575,'1091'0'0,"-1087"0"0,0 0 0,0 0 0,0 0 0,-1 1 0,1-1 0,0 1 0,0 0 0,0 0 0,-1 0 0,1 0 0,0 1 0,-1-1 0,1 1 0,-1 0 0,0 0 0,4 3 0,-5-2 0,1 0 0,-1 1 0,0-1 0,0 1 0,0 0 0,-1-1 0,1 1 0,-1 0 0,0 0 0,0 0 0,0 0 0,-1 0 0,1 0 0,-1 0 0,0 6 0,-4 149 0,0-93 0,7 73 0,1-119 0,0 0 0,2-1 0,0 0 0,2 0 0,0-1 0,1 0 0,13 20 0,9 20 0,-2-1 0,-19-40 0,0 1 0,-1 0 0,-1 1 0,-1 0 0,0 0 0,-2 0 0,0 1 0,-1 0 0,2 28 0,-5 3 0,-7 232 0,6-281-72,0 0 1,0 0-1,0 0 0,0 0 0,-1 0 0,1-1 0,-1 1 0,1 0 1,-1 0-1,0 0 0,0-1 0,0 1 0,0 0 0,0-1 0,0 1 1,0-1-1,-1 1 0,-1 1 0,-9 2-6754</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3-24T14:28:24.155"/>
    </inkml:context>
    <inkml:brush xml:id="br0">
      <inkml:brushProperty name="width" value="0.035" units="cm"/>
      <inkml:brushProperty name="height" value="0.035" units="cm"/>
      <inkml:brushProperty name="color" value="#E71224"/>
    </inkml:brush>
  </inkml:definitions>
  <inkml:trace contextRef="#ctx0" brushRef="#br0">16 1 24575,'-1'0'0,"0"0"0,1 1 0,-1-1 0,0 1 0,0-1 0,0 1 0,0-1 0,1 1 0,-1-1 0,0 1 0,1 0 0,-1-1 0,0 1 0,1 0 0,-1 0 0,1 0 0,-1-1 0,1 1 0,-1 0 0,1 0 0,0 0 0,0 0 0,-1 0 0,1 0 0,0 0 0,0 0 0,0 0 0,0 0 0,0 1 0,0 30 0,2-22 0,0 0 0,1-1 0,0 1 0,0 0 0,1-1 0,1 0 0,0 0 0,11 15 0,7 7 0,29 28 0,13 18 0,-43-42 0,-17-26 0,1 0 0,0-1 0,0 1 0,1-1 0,0 0 0,13 11 0,-17-17 0,0 0 0,1 0 0,-1-1 0,1 1 0,0-1 0,-1 0 0,1 0 0,0 0 0,0 0 0,0 0 0,0-1 0,0 0 0,0 0 0,0 0 0,-1 0 0,1-1 0,0 1 0,0-1 0,0 0 0,0 0 0,-1-1 0,5-1 0,14-8 0,1-1 0,-2-2 0,0 0 0,-1-1 0,35-32 0,-32 26 0,-18 16-17,0-1 0,-1 0-1,1 0 1,-2 0 0,1-1 0,-1 1-1,1-1 1,-2 0 0,1 0 0,-1 0-1,0 0 1,-1 0 0,2-12 0,2-8-1107,1 3-5702</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2051B5-90D7-481C-85D1-668E9548B2C6}" type="datetimeFigureOut">
              <a:rPr lang="en-US" smtClean="0"/>
              <a:t>4/9/2026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D1204-410C-462E-9531-411C78BC711D}" type="slidenum">
              <a:rPr lang="en-US" smtClean="0"/>
              <a:t>‹#›</a:t>
            </a:fld>
            <a:endParaRPr lang="en-US"/>
          </a:p>
        </p:txBody>
      </p:sp>
    </p:spTree>
    <p:extLst>
      <p:ext uri="{BB962C8B-B14F-4D97-AF65-F5344CB8AC3E}">
        <p14:creationId xmlns:p14="http://schemas.microsoft.com/office/powerpoint/2010/main" val="4179009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CD1204-410C-462E-9531-411C78BC711D}" type="slidenum">
              <a:rPr lang="en-US" smtClean="0"/>
              <a:t>14</a:t>
            </a:fld>
            <a:endParaRPr lang="en-US"/>
          </a:p>
        </p:txBody>
      </p:sp>
    </p:spTree>
    <p:extLst>
      <p:ext uri="{BB962C8B-B14F-4D97-AF65-F5344CB8AC3E}">
        <p14:creationId xmlns:p14="http://schemas.microsoft.com/office/powerpoint/2010/main" val="2707781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1E54AAD-1A66-48DC-9223-92A9700B07D9}"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2067336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E54AAD-1A66-48DC-9223-92A9700B07D9}"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3687954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E54AAD-1A66-48DC-9223-92A9700B07D9}"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937169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E54AAD-1A66-48DC-9223-92A9700B07D9}"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2765068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1E54AAD-1A66-48DC-9223-92A9700B07D9}"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1280829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1E54AAD-1A66-48DC-9223-92A9700B07D9}"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1122935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1E54AAD-1A66-48DC-9223-92A9700B07D9}" type="datetimeFigureOut">
              <a:rPr lang="en-US" smtClean="0"/>
              <a:t>4/9/2026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1809136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1E54AAD-1A66-48DC-9223-92A9700B07D9}" type="datetimeFigureOut">
              <a:rPr lang="en-US" smtClean="0"/>
              <a:t>4/9/2026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1212615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E54AAD-1A66-48DC-9223-92A9700B07D9}" type="datetimeFigureOut">
              <a:rPr lang="en-US" smtClean="0"/>
              <a:t>4/9/2026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3881591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1E54AAD-1A66-48DC-9223-92A9700B07D9}"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1125548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1E54AAD-1A66-48DC-9223-92A9700B07D9}"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99B962-BC5F-4EBC-ABE7-DF5D4CBB5866}" type="slidenum">
              <a:rPr lang="en-US" smtClean="0"/>
              <a:t>‹#›</a:t>
            </a:fld>
            <a:endParaRPr lang="en-US"/>
          </a:p>
        </p:txBody>
      </p:sp>
    </p:spTree>
    <p:extLst>
      <p:ext uri="{BB962C8B-B14F-4D97-AF65-F5344CB8AC3E}">
        <p14:creationId xmlns:p14="http://schemas.microsoft.com/office/powerpoint/2010/main" val="4052455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E54AAD-1A66-48DC-9223-92A9700B07D9}" type="datetimeFigureOut">
              <a:rPr lang="en-US" smtClean="0"/>
              <a:t>4/9/2026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99B962-BC5F-4EBC-ABE7-DF5D4CBB5866}" type="slidenum">
              <a:rPr lang="en-US" smtClean="0"/>
              <a:t>‹#›</a:t>
            </a:fld>
            <a:endParaRPr lang="en-US"/>
          </a:p>
        </p:txBody>
      </p:sp>
    </p:spTree>
    <p:extLst>
      <p:ext uri="{BB962C8B-B14F-4D97-AF65-F5344CB8AC3E}">
        <p14:creationId xmlns:p14="http://schemas.microsoft.com/office/powerpoint/2010/main" val="2821318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https://docs.flutter.dev/cookbook/plugins/picture-using-camera"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youtu.be/7oIAs-0G4mw"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pub.dev/packages/flutter_tts" TargetMode="External"/><Relationship Id="rId3" Type="http://schemas.openxmlformats.org/officeDocument/2006/relationships/hyperlink" Target="https://medium.flutterdevs.com/using-firebase-ml-kit-in-flutter-9e72b8e45e96" TargetMode="External"/><Relationship Id="rId7" Type="http://schemas.openxmlformats.org/officeDocument/2006/relationships/hyperlink" Target="https://pub.dev/packages/speech_to_text" TargetMode="External"/><Relationship Id="rId2" Type="http://schemas.openxmlformats.org/officeDocument/2006/relationships/hyperlink" Target="https://flutter.dev/docs/codelabs" TargetMode="External"/><Relationship Id="rId1" Type="http://schemas.openxmlformats.org/officeDocument/2006/relationships/slideLayout" Target="../slideLayouts/slideLayout2.xml"/><Relationship Id="rId6" Type="http://schemas.openxmlformats.org/officeDocument/2006/relationships/hyperlink" Target="https://pub.dev/packages/google_ml_kit" TargetMode="External"/><Relationship Id="rId11" Type="http://schemas.openxmlformats.org/officeDocument/2006/relationships/hyperlink" Target="https://api.flutter.dev/flutter/widgets/Image-class.html" TargetMode="External"/><Relationship Id="rId5" Type="http://schemas.openxmlformats.org/officeDocument/2006/relationships/hyperlink" Target="https://medium.com/@ys.commerciale/process-and-show-an-image-in-flutter-aebb0054ce94" TargetMode="External"/><Relationship Id="rId10" Type="http://schemas.openxmlformats.org/officeDocument/2006/relationships/hyperlink" Target="https://pub.dev/packages/image_picker" TargetMode="External"/><Relationship Id="rId4" Type="http://schemas.openxmlformats.org/officeDocument/2006/relationships/hyperlink" Target="https://docs.flutter.dev/cookbook/images/network-image" TargetMode="External"/><Relationship Id="rId9" Type="http://schemas.openxmlformats.org/officeDocument/2006/relationships/hyperlink" Target="https://medium.flutterdevs.com/flutter-text-to-speech-3ed66ebec523"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5" Type="http://schemas.openxmlformats.org/officeDocument/2006/relationships/image" Target="../media/image2.png"/><Relationship Id="rId4" Type="http://schemas.openxmlformats.org/officeDocument/2006/relationships/customXml" Target="../ink/ink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Cosc</a:t>
            </a:r>
            <a:r>
              <a:rPr lang="en-US" dirty="0"/>
              <a:t> 5/4735</a:t>
            </a:r>
          </a:p>
        </p:txBody>
      </p:sp>
      <p:sp>
        <p:nvSpPr>
          <p:cNvPr id="3" name="Subtitle 2"/>
          <p:cNvSpPr>
            <a:spLocks noGrp="1"/>
          </p:cNvSpPr>
          <p:nvPr>
            <p:ph type="subTitle" idx="1"/>
          </p:nvPr>
        </p:nvSpPr>
        <p:spPr/>
        <p:txBody>
          <a:bodyPr/>
          <a:lstStyle/>
          <a:p>
            <a:r>
              <a:rPr lang="en-US" dirty="0"/>
              <a:t>AV:</a:t>
            </a:r>
          </a:p>
          <a:p>
            <a:r>
              <a:rPr lang="en-US" dirty="0"/>
              <a:t>Camera, speech, and </a:t>
            </a:r>
            <a:r>
              <a:rPr lang="en-US" dirty="0" err="1"/>
              <a:t>mlkit</a:t>
            </a:r>
            <a:endParaRPr lang="en-US" dirty="0"/>
          </a:p>
        </p:txBody>
      </p:sp>
    </p:spTree>
    <p:extLst>
      <p:ext uri="{BB962C8B-B14F-4D97-AF65-F5344CB8AC3E}">
        <p14:creationId xmlns:p14="http://schemas.microsoft.com/office/powerpoint/2010/main" val="3778832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Camera</a:t>
            </a:r>
          </a:p>
        </p:txBody>
      </p:sp>
      <p:sp>
        <p:nvSpPr>
          <p:cNvPr id="5" name="Text Placeholder 4"/>
          <p:cNvSpPr>
            <a:spLocks noGrp="1"/>
          </p:cNvSpPr>
          <p:nvPr>
            <p:ph type="body" idx="1"/>
          </p:nvPr>
        </p:nvSpPr>
        <p:spPr/>
        <p:txBody>
          <a:bodyPr/>
          <a:lstStyle/>
          <a:p>
            <a:r>
              <a:rPr lang="en-US" dirty="0"/>
              <a:t>taking a picture.</a:t>
            </a:r>
          </a:p>
        </p:txBody>
      </p:sp>
    </p:spTree>
    <p:extLst>
      <p:ext uri="{BB962C8B-B14F-4D97-AF65-F5344CB8AC3E}">
        <p14:creationId xmlns:p14="http://schemas.microsoft.com/office/powerpoint/2010/main" val="2373609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C995C3A-4147-59CA-4D1E-63FADE343931}"/>
              </a:ext>
            </a:extLst>
          </p:cNvPr>
          <p:cNvSpPr>
            <a:spLocks noGrp="1"/>
          </p:cNvSpPr>
          <p:nvPr>
            <p:ph type="title"/>
          </p:nvPr>
        </p:nvSpPr>
        <p:spPr/>
        <p:txBody>
          <a:bodyPr/>
          <a:lstStyle/>
          <a:p>
            <a:r>
              <a:rPr lang="en-US" dirty="0"/>
              <a:t>Without a plugin</a:t>
            </a:r>
          </a:p>
        </p:txBody>
      </p:sp>
      <p:sp>
        <p:nvSpPr>
          <p:cNvPr id="6" name="Text Placeholder 5">
            <a:extLst>
              <a:ext uri="{FF2B5EF4-FFF2-40B4-BE49-F238E27FC236}">
                <a16:creationId xmlns:a16="http://schemas.microsoft.com/office/drawing/2014/main" id="{167F7F7F-263F-3F9E-6F5B-CCF6B74A2EC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431189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54C4E6C-E7FF-DAC7-8249-4B58DA1C61F3}"/>
              </a:ext>
            </a:extLst>
          </p:cNvPr>
          <p:cNvSpPr>
            <a:spLocks noGrp="1"/>
          </p:cNvSpPr>
          <p:nvPr>
            <p:ph type="title"/>
          </p:nvPr>
        </p:nvSpPr>
        <p:spPr/>
        <p:txBody>
          <a:bodyPr/>
          <a:lstStyle/>
          <a:p>
            <a:r>
              <a:rPr lang="en-US" dirty="0"/>
              <a:t>Using Flutter "official" camera controller.</a:t>
            </a:r>
          </a:p>
        </p:txBody>
      </p:sp>
      <p:sp>
        <p:nvSpPr>
          <p:cNvPr id="5" name="Content Placeholder 4">
            <a:extLst>
              <a:ext uri="{FF2B5EF4-FFF2-40B4-BE49-F238E27FC236}">
                <a16:creationId xmlns:a16="http://schemas.microsoft.com/office/drawing/2014/main" id="{44D4E319-22D4-D130-13B8-000C920B694F}"/>
              </a:ext>
            </a:extLst>
          </p:cNvPr>
          <p:cNvSpPr>
            <a:spLocks noGrp="1"/>
          </p:cNvSpPr>
          <p:nvPr>
            <p:ph idx="1"/>
          </p:nvPr>
        </p:nvSpPr>
        <p:spPr/>
        <p:txBody>
          <a:bodyPr>
            <a:normAutofit fontScale="92500" lnSpcReduction="10000"/>
          </a:bodyPr>
          <a:lstStyle/>
          <a:p>
            <a:r>
              <a:rPr lang="en-US" dirty="0"/>
              <a:t>Which even the webpages talk about using the </a:t>
            </a:r>
            <a:r>
              <a:rPr lang="en-US" dirty="0" err="1"/>
              <a:t>camera_android_camerax</a:t>
            </a:r>
            <a:r>
              <a:rPr lang="en-US" dirty="0"/>
              <a:t> plugin, which is only for android.</a:t>
            </a:r>
          </a:p>
          <a:p>
            <a:pPr lvl="1"/>
            <a:r>
              <a:rPr lang="en-US" dirty="0"/>
              <a:t>which defeats the purpose of cross-platform development.</a:t>
            </a:r>
          </a:p>
          <a:p>
            <a:endParaRPr lang="en-US" dirty="0"/>
          </a:p>
          <a:p>
            <a:r>
              <a:rPr lang="en-US" dirty="0"/>
              <a:t>Uses the </a:t>
            </a:r>
            <a:r>
              <a:rPr lang="en-US" dirty="0" err="1"/>
              <a:t>cameracontroller</a:t>
            </a:r>
            <a:r>
              <a:rPr lang="en-US" dirty="0"/>
              <a:t> code.</a:t>
            </a:r>
          </a:p>
          <a:p>
            <a:pPr lvl="1"/>
            <a:r>
              <a:rPr lang="en-US" dirty="0"/>
              <a:t>It works on android but has issues on some devices.</a:t>
            </a:r>
          </a:p>
          <a:p>
            <a:pPr lvl="1"/>
            <a:r>
              <a:rPr lang="en-US" dirty="0"/>
              <a:t>It dies on windows.  </a:t>
            </a:r>
          </a:p>
          <a:p>
            <a:pPr lvl="1"/>
            <a:r>
              <a:rPr lang="en-US" dirty="0"/>
              <a:t>The camera will turn on in web, but it can't save a picture.</a:t>
            </a:r>
          </a:p>
          <a:p>
            <a:pPr lvl="1"/>
            <a:r>
              <a:rPr lang="en-US" dirty="0"/>
              <a:t>I'm unable to test if works on iOS, but document says it should work.</a:t>
            </a:r>
          </a:p>
          <a:p>
            <a:pPr lvl="1"/>
            <a:endParaRPr lang="en-US" dirty="0"/>
          </a:p>
          <a:p>
            <a:pPr lvl="1"/>
            <a:r>
              <a:rPr lang="en-US" dirty="0">
                <a:hlinkClick r:id="rId2"/>
              </a:rPr>
              <a:t>https://docs.flutter.dev/cookbook/plugins/picture-using-camera</a:t>
            </a:r>
            <a:r>
              <a:rPr lang="en-US" dirty="0"/>
              <a:t> </a:t>
            </a:r>
          </a:p>
          <a:p>
            <a:pPr lvl="2"/>
            <a:r>
              <a:rPr lang="en-US" dirty="0"/>
              <a:t>fully working example or look the </a:t>
            </a:r>
            <a:r>
              <a:rPr lang="en-US" dirty="0" err="1"/>
              <a:t>cameracontroller_demo</a:t>
            </a:r>
            <a:r>
              <a:rPr lang="en-US" dirty="0"/>
              <a:t> in my flutter repo.</a:t>
            </a:r>
          </a:p>
          <a:p>
            <a:pPr lvl="1"/>
            <a:endParaRPr lang="en-US" dirty="0"/>
          </a:p>
        </p:txBody>
      </p:sp>
    </p:spTree>
    <p:extLst>
      <p:ext uri="{BB962C8B-B14F-4D97-AF65-F5344CB8AC3E}">
        <p14:creationId xmlns:p14="http://schemas.microsoft.com/office/powerpoint/2010/main" val="3570107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ADA3A-0A06-1B9C-D6A4-ABFFA06138F3}"/>
              </a:ext>
            </a:extLst>
          </p:cNvPr>
          <p:cNvSpPr>
            <a:spLocks noGrp="1"/>
          </p:cNvSpPr>
          <p:nvPr>
            <p:ph type="title"/>
          </p:nvPr>
        </p:nvSpPr>
        <p:spPr/>
        <p:txBody>
          <a:bodyPr/>
          <a:lstStyle/>
          <a:p>
            <a:r>
              <a:rPr lang="en-US" dirty="0"/>
              <a:t>With a plugin</a:t>
            </a:r>
          </a:p>
        </p:txBody>
      </p:sp>
      <p:sp>
        <p:nvSpPr>
          <p:cNvPr id="3" name="Text Placeholder 2">
            <a:extLst>
              <a:ext uri="{FF2B5EF4-FFF2-40B4-BE49-F238E27FC236}">
                <a16:creationId xmlns:a16="http://schemas.microsoft.com/office/drawing/2014/main" id="{2049635B-3AD6-42ED-C43B-10AA43153DC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58802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image_picker</a:t>
            </a:r>
            <a:r>
              <a:rPr lang="en-US" dirty="0"/>
              <a:t> plugin.</a:t>
            </a:r>
          </a:p>
        </p:txBody>
      </p:sp>
      <p:sp>
        <p:nvSpPr>
          <p:cNvPr id="5" name="Content Placeholder 4"/>
          <p:cNvSpPr>
            <a:spLocks noGrp="1"/>
          </p:cNvSpPr>
          <p:nvPr>
            <p:ph idx="1"/>
          </p:nvPr>
        </p:nvSpPr>
        <p:spPr/>
        <p:txBody>
          <a:bodyPr>
            <a:normAutofit/>
          </a:bodyPr>
          <a:lstStyle/>
          <a:p>
            <a:r>
              <a:rPr lang="en-US" dirty="0"/>
              <a:t>A Flutter plugin for iOS and Android for picking images from the image library and taking new pictures with the camera.</a:t>
            </a:r>
          </a:p>
          <a:p>
            <a:pPr lvl="1"/>
            <a:r>
              <a:rPr lang="en-US" dirty="0"/>
              <a:t>works for android and iOS,</a:t>
            </a:r>
          </a:p>
          <a:p>
            <a:pPr lvl="1"/>
            <a:r>
              <a:rPr lang="en-US" dirty="0"/>
              <a:t>there is </a:t>
            </a:r>
            <a:r>
              <a:rPr lang="en-US" dirty="0" err="1"/>
              <a:t>image_picker_for_web</a:t>
            </a:r>
            <a:r>
              <a:rPr lang="en-US" dirty="0"/>
              <a:t> can be used for the web with limitations.</a:t>
            </a:r>
          </a:p>
          <a:p>
            <a:pPr lvl="1"/>
            <a:r>
              <a:rPr lang="en-US" dirty="0"/>
              <a:t>it handles all the permissions </a:t>
            </a:r>
          </a:p>
          <a:p>
            <a:pPr lvl="1"/>
            <a:endParaRPr lang="en-US" dirty="0"/>
          </a:p>
          <a:p>
            <a:pPr lvl="1"/>
            <a:r>
              <a:rPr lang="en-US" dirty="0"/>
              <a:t>flutter pub add </a:t>
            </a:r>
            <a:r>
              <a:rPr lang="en-US" dirty="0" err="1"/>
              <a:t>image_picker</a:t>
            </a:r>
            <a:endParaRPr lang="en-US" dirty="0"/>
          </a:p>
          <a:p>
            <a:r>
              <a:rPr lang="en-US" dirty="0"/>
              <a:t>or add </a:t>
            </a:r>
            <a:r>
              <a:rPr lang="en-US" dirty="0" err="1"/>
              <a:t>image_picker</a:t>
            </a:r>
            <a:r>
              <a:rPr lang="en-US" dirty="0"/>
              <a:t>: ^1.1.2 </a:t>
            </a:r>
            <a:r>
              <a:rPr lang="en-US" dirty="0" err="1"/>
              <a:t>pubspec.yaml</a:t>
            </a:r>
            <a:r>
              <a:rPr lang="en-US" dirty="0"/>
              <a:t> dependences file.</a:t>
            </a:r>
          </a:p>
        </p:txBody>
      </p:sp>
      <p:sp>
        <p:nvSpPr>
          <p:cNvPr id="8" name="TextBox 7"/>
          <p:cNvSpPr txBox="1"/>
          <p:nvPr/>
        </p:nvSpPr>
        <p:spPr>
          <a:xfrm>
            <a:off x="493644" y="5576798"/>
            <a:ext cx="10860156" cy="1200329"/>
          </a:xfrm>
          <a:prstGeom prst="rect">
            <a:avLst/>
          </a:prstGeom>
          <a:noFill/>
        </p:spPr>
        <p:txBody>
          <a:bodyPr wrap="square" rtlCol="0">
            <a:spAutoFit/>
          </a:bodyPr>
          <a:lstStyle/>
          <a:p>
            <a:r>
              <a:rPr lang="en-US" b="1" dirty="0"/>
              <a:t>Note from the author:</a:t>
            </a:r>
            <a:r>
              <a:rPr lang="en-US" dirty="0"/>
              <a:t> Images and videos picked using the camera are saved to your application's local cache, and should therefore be expected to only be around temporarily. If you require your picked image to be stored permanently, it is your responsibility to move it to a more permanent location.</a:t>
            </a:r>
          </a:p>
          <a:p>
            <a:endParaRPr lang="en-US" dirty="0"/>
          </a:p>
        </p:txBody>
      </p:sp>
    </p:spTree>
    <p:extLst>
      <p:ext uri="{BB962C8B-B14F-4D97-AF65-F5344CB8AC3E}">
        <p14:creationId xmlns:p14="http://schemas.microsoft.com/office/powerpoint/2010/main" val="3864825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4468B-8FF2-91CA-31DF-BDB27CA6B751}"/>
              </a:ext>
            </a:extLst>
          </p:cNvPr>
          <p:cNvSpPr>
            <a:spLocks noGrp="1"/>
          </p:cNvSpPr>
          <p:nvPr>
            <p:ph type="title"/>
          </p:nvPr>
        </p:nvSpPr>
        <p:spPr/>
        <p:txBody>
          <a:bodyPr/>
          <a:lstStyle/>
          <a:p>
            <a:r>
              <a:rPr lang="en-US" dirty="0" err="1"/>
              <a:t>image_picker</a:t>
            </a:r>
            <a:r>
              <a:rPr lang="en-US" dirty="0"/>
              <a:t> plugin.</a:t>
            </a:r>
          </a:p>
        </p:txBody>
      </p:sp>
      <p:sp>
        <p:nvSpPr>
          <p:cNvPr id="3" name="Content Placeholder 2">
            <a:extLst>
              <a:ext uri="{FF2B5EF4-FFF2-40B4-BE49-F238E27FC236}">
                <a16:creationId xmlns:a16="http://schemas.microsoft.com/office/drawing/2014/main" id="{245AC25B-A85B-1B86-41CA-5188E672ABA9}"/>
              </a:ext>
            </a:extLst>
          </p:cNvPr>
          <p:cNvSpPr>
            <a:spLocks noGrp="1"/>
          </p:cNvSpPr>
          <p:nvPr>
            <p:ph idx="1"/>
          </p:nvPr>
        </p:nvSpPr>
        <p:spPr/>
        <p:txBody>
          <a:bodyPr/>
          <a:lstStyle/>
          <a:p>
            <a:endParaRPr lang="en-US" dirty="0"/>
          </a:p>
          <a:p>
            <a:endParaRPr lang="en-US" dirty="0"/>
          </a:p>
          <a:p>
            <a:endParaRPr lang="en-US" dirty="0"/>
          </a:p>
          <a:p>
            <a:r>
              <a:rPr lang="en-US" dirty="0"/>
              <a:t>While says it will work on windows, needs extra code to work correctly for the </a:t>
            </a:r>
            <a:r>
              <a:rPr lang="en-US" dirty="0" err="1"/>
              <a:t>cameraDelegate</a:t>
            </a:r>
            <a:r>
              <a:rPr lang="en-US" dirty="0"/>
              <a:t>.</a:t>
            </a:r>
          </a:p>
          <a:p>
            <a:pPr lvl="1"/>
            <a:r>
              <a:rPr lang="en-US" dirty="0"/>
              <a:t>my demo code does not work and does not have the extra code.</a:t>
            </a:r>
          </a:p>
        </p:txBody>
      </p:sp>
      <p:pic>
        <p:nvPicPr>
          <p:cNvPr id="4" name="Picture 3">
            <a:extLst>
              <a:ext uri="{FF2B5EF4-FFF2-40B4-BE49-F238E27FC236}">
                <a16:creationId xmlns:a16="http://schemas.microsoft.com/office/drawing/2014/main" id="{020FC060-6A78-BC3E-B7A0-4FEB0FE9D25B}"/>
              </a:ext>
            </a:extLst>
          </p:cNvPr>
          <p:cNvPicPr>
            <a:picLocks noChangeAspect="1"/>
          </p:cNvPicPr>
          <p:nvPr/>
        </p:nvPicPr>
        <p:blipFill>
          <a:blip r:embed="rId2"/>
          <a:stretch>
            <a:fillRect/>
          </a:stretch>
        </p:blipFill>
        <p:spPr>
          <a:xfrm>
            <a:off x="1250181" y="1825625"/>
            <a:ext cx="7100619" cy="967817"/>
          </a:xfrm>
          <a:prstGeom prst="rect">
            <a:avLst/>
          </a:prstGeom>
        </p:spPr>
      </p:pic>
    </p:spTree>
    <p:extLst>
      <p:ext uri="{BB962C8B-B14F-4D97-AF65-F5344CB8AC3E}">
        <p14:creationId xmlns:p14="http://schemas.microsoft.com/office/powerpoint/2010/main" val="3677833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a:t>
            </a:r>
          </a:p>
        </p:txBody>
      </p:sp>
      <p:sp>
        <p:nvSpPr>
          <p:cNvPr id="3" name="Content Placeholder 2"/>
          <p:cNvSpPr>
            <a:spLocks noGrp="1"/>
          </p:cNvSpPr>
          <p:nvPr>
            <p:ph idx="1"/>
          </p:nvPr>
        </p:nvSpPr>
        <p:spPr/>
        <p:txBody>
          <a:bodyPr>
            <a:normAutofit fontScale="92500" lnSpcReduction="10000"/>
          </a:bodyPr>
          <a:lstStyle/>
          <a:p>
            <a:r>
              <a:rPr lang="en-US" dirty="0"/>
              <a:t>It functions as a picker as well.</a:t>
            </a:r>
          </a:p>
          <a:p>
            <a:r>
              <a:rPr lang="en-US" dirty="0"/>
              <a:t>setup.</a:t>
            </a:r>
          </a:p>
          <a:p>
            <a:pPr marL="457200" lvl="1" indent="0">
              <a:buNone/>
            </a:pPr>
            <a:r>
              <a:rPr lang="en-US" dirty="0"/>
              <a:t>final </a:t>
            </a:r>
            <a:r>
              <a:rPr lang="en-US" dirty="0" err="1"/>
              <a:t>ImagePicker</a:t>
            </a:r>
            <a:r>
              <a:rPr lang="en-US" dirty="0"/>
              <a:t> picker = </a:t>
            </a:r>
            <a:r>
              <a:rPr lang="en-US" dirty="0" err="1"/>
              <a:t>ImagePicker</a:t>
            </a:r>
            <a:r>
              <a:rPr lang="en-US" dirty="0"/>
              <a:t>();</a:t>
            </a:r>
          </a:p>
          <a:p>
            <a:r>
              <a:rPr lang="en-US" dirty="0"/>
              <a:t>Pick an image.</a:t>
            </a:r>
          </a:p>
          <a:p>
            <a:pPr marL="457200" lvl="1" indent="0">
              <a:buNone/>
            </a:pPr>
            <a:r>
              <a:rPr lang="en-US" dirty="0"/>
              <a:t>final </a:t>
            </a:r>
            <a:r>
              <a:rPr lang="en-US" dirty="0" err="1"/>
              <a:t>XFile</a:t>
            </a:r>
            <a:r>
              <a:rPr lang="en-US" dirty="0"/>
              <a:t>? image = await </a:t>
            </a:r>
            <a:r>
              <a:rPr lang="en-US" dirty="0" err="1"/>
              <a:t>picker.pickImage</a:t>
            </a:r>
            <a:r>
              <a:rPr lang="en-US" dirty="0"/>
              <a:t>(source: </a:t>
            </a:r>
            <a:r>
              <a:rPr lang="en-US" dirty="0" err="1"/>
              <a:t>ImageSource.gallery</a:t>
            </a:r>
            <a:r>
              <a:rPr lang="en-US" dirty="0"/>
              <a:t>);</a:t>
            </a:r>
          </a:p>
          <a:p>
            <a:r>
              <a:rPr lang="en-US" dirty="0"/>
              <a:t>Capture a photo.</a:t>
            </a:r>
          </a:p>
          <a:p>
            <a:pPr marL="457200" lvl="1" indent="0">
              <a:buNone/>
            </a:pPr>
            <a:r>
              <a:rPr lang="en-US" dirty="0"/>
              <a:t>final </a:t>
            </a:r>
            <a:r>
              <a:rPr lang="en-US" dirty="0" err="1"/>
              <a:t>XFile</a:t>
            </a:r>
            <a:r>
              <a:rPr lang="en-US" dirty="0"/>
              <a:t>? photo = await </a:t>
            </a:r>
            <a:r>
              <a:rPr lang="en-US" dirty="0" err="1"/>
              <a:t>picker.pickImage</a:t>
            </a:r>
            <a:r>
              <a:rPr lang="en-US" dirty="0"/>
              <a:t>(source: </a:t>
            </a:r>
            <a:r>
              <a:rPr lang="en-US" dirty="0" err="1"/>
              <a:t>ImageSource.camera</a:t>
            </a:r>
            <a:r>
              <a:rPr lang="en-US" dirty="0"/>
              <a:t>);</a:t>
            </a:r>
          </a:p>
          <a:p>
            <a:r>
              <a:rPr lang="en-US" dirty="0"/>
              <a:t>Pick a video.</a:t>
            </a:r>
          </a:p>
          <a:p>
            <a:pPr marL="457200" lvl="1" indent="0">
              <a:buNone/>
            </a:pPr>
            <a:r>
              <a:rPr lang="en-US" dirty="0"/>
              <a:t>final </a:t>
            </a:r>
            <a:r>
              <a:rPr lang="en-US" dirty="0" err="1"/>
              <a:t>XFile</a:t>
            </a:r>
            <a:r>
              <a:rPr lang="en-US" dirty="0"/>
              <a:t>? </a:t>
            </a:r>
            <a:r>
              <a:rPr lang="en-US" dirty="0" err="1"/>
              <a:t>galleryVideo</a:t>
            </a:r>
            <a:r>
              <a:rPr lang="en-US" dirty="0"/>
              <a:t> = await </a:t>
            </a:r>
            <a:r>
              <a:rPr lang="en-US" dirty="0" err="1"/>
              <a:t>picker.pickVideo</a:t>
            </a:r>
            <a:r>
              <a:rPr lang="en-US" dirty="0"/>
              <a:t>(source: </a:t>
            </a:r>
            <a:r>
              <a:rPr lang="en-US" dirty="0" err="1"/>
              <a:t>ImageSource.gallery</a:t>
            </a:r>
            <a:r>
              <a:rPr lang="en-US" dirty="0"/>
              <a:t>);</a:t>
            </a:r>
          </a:p>
          <a:p>
            <a:r>
              <a:rPr lang="en-US" dirty="0"/>
              <a:t>Capture a video.</a:t>
            </a:r>
          </a:p>
          <a:p>
            <a:pPr marL="457200" lvl="1" indent="0">
              <a:buNone/>
            </a:pPr>
            <a:r>
              <a:rPr lang="en-US" dirty="0"/>
              <a:t>final </a:t>
            </a:r>
            <a:r>
              <a:rPr lang="en-US" dirty="0" err="1"/>
              <a:t>XFile</a:t>
            </a:r>
            <a:r>
              <a:rPr lang="en-US" dirty="0"/>
              <a:t>? </a:t>
            </a:r>
            <a:r>
              <a:rPr lang="en-US" dirty="0" err="1"/>
              <a:t>cameraVideo</a:t>
            </a:r>
            <a:r>
              <a:rPr lang="en-US" dirty="0"/>
              <a:t> = await </a:t>
            </a:r>
            <a:r>
              <a:rPr lang="en-US" dirty="0" err="1"/>
              <a:t>picker.pickVideo</a:t>
            </a:r>
            <a:r>
              <a:rPr lang="en-US" dirty="0"/>
              <a:t>(source: </a:t>
            </a:r>
            <a:r>
              <a:rPr lang="en-US" dirty="0" err="1"/>
              <a:t>ImageSource.camera</a:t>
            </a:r>
            <a:r>
              <a:rPr lang="en-US" dirty="0"/>
              <a:t>);</a:t>
            </a:r>
          </a:p>
        </p:txBody>
      </p:sp>
    </p:spTree>
    <p:extLst>
      <p:ext uri="{BB962C8B-B14F-4D97-AF65-F5344CB8AC3E}">
        <p14:creationId xmlns:p14="http://schemas.microsoft.com/office/powerpoint/2010/main" val="23961414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display an image</a:t>
            </a:r>
          </a:p>
        </p:txBody>
      </p:sp>
      <p:sp>
        <p:nvSpPr>
          <p:cNvPr id="3" name="Content Placeholder 2"/>
          <p:cNvSpPr>
            <a:spLocks noGrp="1"/>
          </p:cNvSpPr>
          <p:nvPr>
            <p:ph idx="1"/>
          </p:nvPr>
        </p:nvSpPr>
        <p:spPr/>
        <p:txBody>
          <a:bodyPr/>
          <a:lstStyle/>
          <a:p>
            <a:r>
              <a:rPr lang="en-US" dirty="0"/>
              <a:t>flutter has a widget called image</a:t>
            </a:r>
          </a:p>
          <a:p>
            <a:pPr lvl="1"/>
            <a:r>
              <a:rPr lang="en-US" dirty="0">
                <a:hlinkClick r:id="rId2"/>
              </a:rPr>
              <a:t>https://youtu.be/7oIAs-0G4mw</a:t>
            </a:r>
            <a:r>
              <a:rPr lang="en-US" dirty="0"/>
              <a:t>  image, Widget of the week.</a:t>
            </a:r>
          </a:p>
          <a:p>
            <a:pPr lvl="2"/>
            <a:r>
              <a:rPr lang="en-US" dirty="0"/>
              <a:t>Lots of options, 3 minutes, a good one to watch.</a:t>
            </a:r>
          </a:p>
          <a:p>
            <a:pPr lvl="1"/>
            <a:r>
              <a:rPr lang="en-US" dirty="0"/>
              <a:t>supports JPEG, PNG, GIF (animated too), </a:t>
            </a:r>
            <a:r>
              <a:rPr lang="en-US" dirty="0" err="1"/>
              <a:t>WebP</a:t>
            </a:r>
            <a:r>
              <a:rPr lang="en-US" dirty="0"/>
              <a:t>, BMP, WBMP</a:t>
            </a:r>
          </a:p>
          <a:p>
            <a:pPr lvl="1"/>
            <a:r>
              <a:rPr lang="en-US" dirty="0"/>
              <a:t>constructors</a:t>
            </a:r>
          </a:p>
          <a:p>
            <a:pPr lvl="2"/>
            <a:r>
              <a:rPr lang="en-US" dirty="0" err="1"/>
              <a:t>Image.new</a:t>
            </a:r>
            <a:r>
              <a:rPr lang="en-US" dirty="0"/>
              <a:t>, for obtaining an image from an </a:t>
            </a:r>
            <a:r>
              <a:rPr lang="en-US" dirty="0" err="1"/>
              <a:t>ImageProvider</a:t>
            </a:r>
            <a:r>
              <a:rPr lang="en-US" dirty="0"/>
              <a:t>.</a:t>
            </a:r>
          </a:p>
          <a:p>
            <a:pPr lvl="2"/>
            <a:r>
              <a:rPr lang="en-US" dirty="0" err="1"/>
              <a:t>Image.asset</a:t>
            </a:r>
            <a:r>
              <a:rPr lang="en-US" dirty="0"/>
              <a:t>, for obtaining an image from an </a:t>
            </a:r>
            <a:r>
              <a:rPr lang="en-US" dirty="0" err="1"/>
              <a:t>AssetBundle</a:t>
            </a:r>
            <a:r>
              <a:rPr lang="en-US" dirty="0"/>
              <a:t> using a key.</a:t>
            </a:r>
          </a:p>
          <a:p>
            <a:pPr lvl="2"/>
            <a:r>
              <a:rPr lang="en-US" dirty="0" err="1"/>
              <a:t>Image.network</a:t>
            </a:r>
            <a:r>
              <a:rPr lang="en-US" dirty="0"/>
              <a:t>, for obtaining an image from a URL.</a:t>
            </a:r>
          </a:p>
          <a:p>
            <a:pPr lvl="2"/>
            <a:r>
              <a:rPr lang="en-US" dirty="0" err="1"/>
              <a:t>Image.file</a:t>
            </a:r>
            <a:r>
              <a:rPr lang="en-US" dirty="0"/>
              <a:t>, for obtaining an image from a File.</a:t>
            </a:r>
          </a:p>
          <a:p>
            <a:pPr lvl="2"/>
            <a:r>
              <a:rPr lang="en-US" dirty="0" err="1"/>
              <a:t>Image.memory</a:t>
            </a:r>
            <a:r>
              <a:rPr lang="en-US" dirty="0"/>
              <a:t>, for obtaining an image from a Uint8List.</a:t>
            </a:r>
          </a:p>
          <a:p>
            <a:pPr lvl="2"/>
            <a:endParaRPr lang="en-US" dirty="0"/>
          </a:p>
        </p:txBody>
      </p:sp>
    </p:spTree>
    <p:extLst>
      <p:ext uri="{BB962C8B-B14F-4D97-AF65-F5344CB8AC3E}">
        <p14:creationId xmlns:p14="http://schemas.microsoft.com/office/powerpoint/2010/main" val="32479174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a:t>
            </a:r>
          </a:p>
        </p:txBody>
      </p:sp>
      <p:sp>
        <p:nvSpPr>
          <p:cNvPr id="4" name="Content Placeholder 3"/>
          <p:cNvSpPr>
            <a:spLocks noGrp="1"/>
          </p:cNvSpPr>
          <p:nvPr>
            <p:ph sz="half" idx="1"/>
          </p:nvPr>
        </p:nvSpPr>
        <p:spPr>
          <a:xfrm>
            <a:off x="838200" y="1825625"/>
            <a:ext cx="3938081" cy="4351338"/>
          </a:xfrm>
        </p:spPr>
        <p:txBody>
          <a:bodyPr/>
          <a:lstStyle/>
          <a:p>
            <a:r>
              <a:rPr lang="en-US" dirty="0"/>
              <a:t>call the picker to get an image</a:t>
            </a:r>
          </a:p>
          <a:p>
            <a:r>
              <a:rPr lang="en-US" dirty="0"/>
              <a:t>until the picker has one, it just displays there is no image.</a:t>
            </a:r>
          </a:p>
        </p:txBody>
      </p:sp>
      <p:sp>
        <p:nvSpPr>
          <p:cNvPr id="6" name="Rectangle 1"/>
          <p:cNvSpPr>
            <a:spLocks noGrp="1" noChangeArrowheads="1"/>
          </p:cNvSpPr>
          <p:nvPr>
            <p:ph sz="half" idx="2"/>
          </p:nvPr>
        </p:nvSpPr>
        <p:spPr bwMode="auto">
          <a:xfrm>
            <a:off x="5416826" y="2339300"/>
            <a:ext cx="6628738" cy="3323987"/>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photo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null</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Image</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file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FFC66D"/>
                </a:solidFill>
                <a:effectLst/>
                <a:latin typeface="Courier New" panose="02070309020205020404" pitchFamily="49" charset="0"/>
                <a:cs typeface="Courier New" panose="02070309020205020404" pitchFamily="49" charset="0"/>
              </a:rPr>
              <a:t>File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photo</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path</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fit: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BoxFit.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fill</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r>
              <a:rPr kumimoji="0" lang="en-US" altLang="en-US" sz="1400" b="0" i="0" u="none" strike="noStrike" cap="none" normalizeH="0" baseline="0" dirty="0" err="1">
                <a:ln>
                  <a:noFill/>
                </a:ln>
                <a:solidFill>
                  <a:srgbClr val="CC7832"/>
                </a:solidFill>
                <a:effectLst/>
                <a:latin typeface="Courier New" panose="02070309020205020404" pitchFamily="49" charset="0"/>
                <a:cs typeface="Courier New" panose="02070309020205020404" pitchFamily="49" charset="0"/>
              </a:rPr>
              <a:t>const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FFC66D"/>
                </a:solidFill>
                <a:effectLst/>
                <a:latin typeface="Courier New" panose="02070309020205020404" pitchFamily="49" charset="0"/>
                <a:cs typeface="Courier New" panose="02070309020205020404" pitchFamily="49" charset="0"/>
              </a:rPr>
              <a:t>Text</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"No Image"</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style: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TextStyle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fontSize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6897BB"/>
                </a:solidFill>
                <a:effectLst/>
                <a:latin typeface="Courier New" panose="02070309020205020404" pitchFamily="49" charset="0"/>
                <a:cs typeface="Courier New" panose="02070309020205020404" pitchFamily="49" charset="0"/>
              </a:rPr>
              <a:t>20</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dirty="0">
              <a:solidFill>
                <a:srgbClr val="A9B7C6"/>
              </a:solidFill>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solidFill>
                  <a:srgbClr val="A9B7C6"/>
                </a:solidFill>
                <a:latin typeface="Courier New" panose="02070309020205020404" pitchFamily="49" charset="0"/>
                <a:cs typeface="Courier New" panose="02070309020205020404" pitchFamily="49" charset="0"/>
              </a:rPr>
              <a:t>…</a:t>
            </a:r>
          </a:p>
          <a:p>
            <a:pPr marL="0" indent="0" eaLnBrk="0" fontAlgn="base" hangingPunct="0">
              <a:lnSpc>
                <a:spcPct val="100000"/>
              </a:lnSpc>
              <a:spcBef>
                <a:spcPct val="0"/>
              </a:spcBef>
              <a:spcAft>
                <a:spcPct val="0"/>
              </a:spcAft>
              <a:buNone/>
            </a:pP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_</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picker</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.pickImage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(source: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ImageSource.</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camera</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).then((value)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photo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value</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
        <p:nvSpPr>
          <p:cNvPr id="7" name="Rectangle 2"/>
          <p:cNvSpPr>
            <a:spLocks noChangeArrowheads="1"/>
          </p:cNvSpPr>
          <p:nvPr/>
        </p:nvSpPr>
        <p:spPr bwMode="auto">
          <a:xfrm>
            <a:off x="0" y="43934"/>
            <a:ext cx="184731" cy="369332"/>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46584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mlkit</a:t>
            </a:r>
            <a:endParaRPr lang="en-US" dirty="0"/>
          </a:p>
        </p:txBody>
      </p:sp>
      <p:sp>
        <p:nvSpPr>
          <p:cNvPr id="3" name="Text Placeholder 2"/>
          <p:cNvSpPr>
            <a:spLocks noGrp="1"/>
          </p:cNvSpPr>
          <p:nvPr>
            <p:ph type="body" idx="1"/>
          </p:nvPr>
        </p:nvSpPr>
        <p:spPr/>
        <p:txBody>
          <a:bodyPr/>
          <a:lstStyle/>
          <a:p>
            <a:r>
              <a:rPr lang="en-US" dirty="0"/>
              <a:t>introduction to faces again.</a:t>
            </a:r>
          </a:p>
        </p:txBody>
      </p:sp>
    </p:spTree>
    <p:extLst>
      <p:ext uri="{BB962C8B-B14F-4D97-AF65-F5344CB8AC3E}">
        <p14:creationId xmlns:p14="http://schemas.microsoft.com/office/powerpoint/2010/main" val="3141325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 to speech.</a:t>
            </a:r>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1175930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google_ml_kit</a:t>
            </a:r>
            <a:r>
              <a:rPr lang="en-US" dirty="0"/>
              <a:t>   </a:t>
            </a:r>
          </a:p>
        </p:txBody>
      </p:sp>
      <p:sp>
        <p:nvSpPr>
          <p:cNvPr id="5" name="Content Placeholder 4"/>
          <p:cNvSpPr>
            <a:spLocks noGrp="1"/>
          </p:cNvSpPr>
          <p:nvPr>
            <p:ph idx="1"/>
          </p:nvPr>
        </p:nvSpPr>
        <p:spPr/>
        <p:txBody>
          <a:bodyPr/>
          <a:lstStyle/>
          <a:p>
            <a:r>
              <a:rPr lang="en-US" dirty="0"/>
              <a:t>this plugin supports Google's standalone ML kit</a:t>
            </a:r>
          </a:p>
          <a:p>
            <a:pPr lvl="1"/>
            <a:r>
              <a:rPr lang="en-US" dirty="0"/>
              <a:t>which only works on Android and iOS, so the plugin only works on those as well.</a:t>
            </a:r>
          </a:p>
          <a:p>
            <a:r>
              <a:rPr lang="en-US" dirty="0"/>
              <a:t>it supposes the full set of vision </a:t>
            </a:r>
            <a:r>
              <a:rPr lang="en-US" dirty="0" err="1"/>
              <a:t>apis</a:t>
            </a:r>
            <a:r>
              <a:rPr lang="en-US" dirty="0"/>
              <a:t>, plus natural language </a:t>
            </a:r>
            <a:r>
              <a:rPr lang="en-US" dirty="0" err="1"/>
              <a:t>apis</a:t>
            </a:r>
            <a:endParaRPr lang="en-US" dirty="0"/>
          </a:p>
          <a:p>
            <a:pPr lvl="1"/>
            <a:r>
              <a:rPr lang="en-US" dirty="0"/>
              <a:t>include   </a:t>
            </a:r>
            <a:r>
              <a:rPr lang="en-US" dirty="0" err="1"/>
              <a:t>google_ml_kit</a:t>
            </a:r>
            <a:r>
              <a:rPr lang="en-US" dirty="0"/>
              <a:t>: ^0.13.0 in </a:t>
            </a:r>
            <a:r>
              <a:rPr lang="en-US" dirty="0" err="1"/>
              <a:t>pubspec.yaml</a:t>
            </a:r>
            <a:endParaRPr lang="en-US" dirty="0"/>
          </a:p>
          <a:p>
            <a:pPr lvl="1"/>
            <a:r>
              <a:rPr lang="en-US" dirty="0"/>
              <a:t>or you can include on the ones you need, so in our case</a:t>
            </a:r>
          </a:p>
          <a:p>
            <a:pPr lvl="2"/>
            <a:r>
              <a:rPr lang="en-US" dirty="0"/>
              <a:t> </a:t>
            </a:r>
            <a:r>
              <a:rPr lang="en-US" dirty="0" err="1"/>
              <a:t>google_mlkit_face_detection</a:t>
            </a:r>
            <a:r>
              <a:rPr lang="en-US" dirty="0"/>
              <a:t>: ^0.5.0</a:t>
            </a:r>
          </a:p>
          <a:p>
            <a:r>
              <a:rPr lang="en-US" dirty="0"/>
              <a:t>note, need change the android </a:t>
            </a:r>
            <a:r>
              <a:rPr lang="en-US" dirty="0" err="1"/>
              <a:t>build.gradle</a:t>
            </a:r>
            <a:r>
              <a:rPr lang="en-US" dirty="0"/>
              <a:t> to </a:t>
            </a:r>
            <a:r>
              <a:rPr lang="en-US" dirty="0" err="1"/>
              <a:t>minsdkverision</a:t>
            </a:r>
            <a:r>
              <a:rPr lang="en-US" dirty="0"/>
              <a:t> of 21 or better, default for flutter is 16 currently.</a:t>
            </a:r>
          </a:p>
          <a:p>
            <a:pPr lvl="1"/>
            <a:r>
              <a:rPr lang="en-US" dirty="0"/>
              <a:t>I choose 24.</a:t>
            </a:r>
          </a:p>
        </p:txBody>
      </p:sp>
    </p:spTree>
    <p:extLst>
      <p:ext uri="{BB962C8B-B14F-4D97-AF65-F5344CB8AC3E}">
        <p14:creationId xmlns:p14="http://schemas.microsoft.com/office/powerpoint/2010/main" val="20851462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the detector.</a:t>
            </a:r>
          </a:p>
        </p:txBody>
      </p:sp>
      <p:sp>
        <p:nvSpPr>
          <p:cNvPr id="4" name="Content Placeholder 3"/>
          <p:cNvSpPr>
            <a:spLocks noGrp="1"/>
          </p:cNvSpPr>
          <p:nvPr>
            <p:ph sz="half" idx="1"/>
          </p:nvPr>
        </p:nvSpPr>
        <p:spPr>
          <a:xfrm>
            <a:off x="838200" y="1825625"/>
            <a:ext cx="4045085" cy="4351338"/>
          </a:xfrm>
        </p:spPr>
        <p:txBody>
          <a:bodyPr/>
          <a:lstStyle/>
          <a:p>
            <a:r>
              <a:rPr lang="en-US" dirty="0"/>
              <a:t>using it is pretty easy</a:t>
            </a:r>
          </a:p>
          <a:p>
            <a:r>
              <a:rPr lang="en-US" dirty="0"/>
              <a:t>setup the detector </a:t>
            </a:r>
          </a:p>
          <a:p>
            <a:r>
              <a:rPr lang="en-US" dirty="0"/>
              <a:t>send an </a:t>
            </a:r>
            <a:r>
              <a:rPr lang="en-US" dirty="0" err="1"/>
              <a:t>inputImage</a:t>
            </a:r>
            <a:r>
              <a:rPr lang="en-US" dirty="0"/>
              <a:t> to the detector and it returns a list of face objects.</a:t>
            </a:r>
          </a:p>
          <a:p>
            <a:r>
              <a:rPr lang="en-US" dirty="0"/>
              <a:t>The rest of just drawing and displaying information.</a:t>
            </a:r>
          </a:p>
        </p:txBody>
      </p:sp>
      <p:sp>
        <p:nvSpPr>
          <p:cNvPr id="7" name="Rectangle 2"/>
          <p:cNvSpPr>
            <a:spLocks noGrp="1" noChangeArrowheads="1"/>
          </p:cNvSpPr>
          <p:nvPr>
            <p:ph sz="half" idx="2"/>
          </p:nvPr>
        </p:nvSpPr>
        <p:spPr bwMode="auto">
          <a:xfrm>
            <a:off x="4883285" y="2123857"/>
            <a:ext cx="6736139" cy="3754874"/>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final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FaceDetector</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_</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faceDetector</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FaceDetector</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options: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FaceDetectorOptions</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enableContours</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true,</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enableClassification</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true,</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BBB529"/>
                </a:solidFill>
                <a:effectLst/>
                <a:latin typeface="Courier New" panose="02070309020205020404" pitchFamily="49" charset="0"/>
                <a:cs typeface="Courier New" panose="02070309020205020404" pitchFamily="49" charset="0"/>
              </a:rPr>
              <a:t>@override</a:t>
            </a:r>
            <a:br>
              <a:rPr kumimoji="0" lang="en-US" altLang="en-US" sz="1400" b="0" i="0" u="none" strike="noStrike" cap="none" normalizeH="0" baseline="0" dirty="0">
                <a:ln>
                  <a:noFill/>
                </a:ln>
                <a:solidFill>
                  <a:srgbClr val="BBB529"/>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void </a:t>
            </a:r>
            <a:r>
              <a:rPr kumimoji="0" lang="en-US" altLang="en-US" sz="1400" b="0" i="0" u="none" strike="noStrike" cap="none" normalizeH="0" baseline="0" dirty="0">
                <a:ln>
                  <a:noFill/>
                </a:ln>
                <a:solidFill>
                  <a:srgbClr val="FFC66D"/>
                </a:solidFill>
                <a:effectLst/>
                <a:latin typeface="Courier New" panose="02070309020205020404" pitchFamily="49" charset="0"/>
                <a:cs typeface="Courier New" panose="02070309020205020404" pitchFamily="49" charset="0"/>
              </a:rPr>
              <a:t>dispose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_</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faceDetector</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.close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CC7832"/>
                </a:solidFill>
                <a:effectLst/>
                <a:latin typeface="Courier New" panose="02070309020205020404" pitchFamily="49" charset="0"/>
                <a:cs typeface="Courier New" panose="02070309020205020404" pitchFamily="49" charset="0"/>
              </a:rPr>
              <a:t>super</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.dispose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dirty="0">
              <a:solidFill>
                <a:srgbClr val="A9B7C6"/>
              </a:solidFill>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p>
          <a:p>
            <a:pPr marL="0" indent="0" eaLnBrk="0" fontAlgn="base" hangingPunct="0">
              <a:lnSpc>
                <a:spcPct val="100000"/>
              </a:lnSpc>
              <a:spcBef>
                <a:spcPct val="0"/>
              </a:spcBef>
              <a:spcAft>
                <a:spcPct val="0"/>
              </a:spcAft>
              <a:buNone/>
            </a:pP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InputImage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inputImage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InputImage</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fromFilePath</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photo</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path</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final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faces =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await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_</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faceDetector</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.processImage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inputImage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945893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face object</a:t>
            </a:r>
          </a:p>
        </p:txBody>
      </p:sp>
      <p:sp>
        <p:nvSpPr>
          <p:cNvPr id="3" name="Content Placeholder 2"/>
          <p:cNvSpPr>
            <a:spLocks noGrp="1"/>
          </p:cNvSpPr>
          <p:nvPr>
            <p:ph idx="1"/>
          </p:nvPr>
        </p:nvSpPr>
        <p:spPr/>
        <p:txBody>
          <a:bodyPr/>
          <a:lstStyle/>
          <a:p>
            <a:r>
              <a:rPr lang="en-US" dirty="0"/>
              <a:t>if contours and landmarks are true</a:t>
            </a:r>
          </a:p>
          <a:p>
            <a:r>
              <a:rPr lang="en-US" dirty="0" err="1"/>
              <a:t>faces.contures</a:t>
            </a:r>
            <a:r>
              <a:rPr lang="en-US" dirty="0"/>
              <a:t>[] is list of </a:t>
            </a:r>
            <a:r>
              <a:rPr lang="en-US" dirty="0" err="1"/>
              <a:t>contures</a:t>
            </a:r>
            <a:r>
              <a:rPr lang="en-US" dirty="0"/>
              <a:t> accessed by the type</a:t>
            </a:r>
          </a:p>
          <a:p>
            <a:pPr lvl="1"/>
            <a:r>
              <a:rPr lang="en-US" dirty="0" err="1"/>
              <a:t>FaceContourType.lowerLipTop</a:t>
            </a:r>
            <a:r>
              <a:rPr lang="en-US" dirty="0"/>
              <a:t> for example.</a:t>
            </a:r>
          </a:p>
          <a:p>
            <a:r>
              <a:rPr lang="en-US" dirty="0" err="1"/>
              <a:t>face.landmark</a:t>
            </a:r>
            <a:r>
              <a:rPr lang="en-US" dirty="0"/>
              <a:t>[] has the landmarks</a:t>
            </a:r>
          </a:p>
          <a:p>
            <a:pPr lvl="1"/>
            <a:r>
              <a:rPr lang="en-US" dirty="0" err="1"/>
              <a:t>FaceLandmarkType.leftCheek</a:t>
            </a:r>
            <a:r>
              <a:rPr lang="en-US" dirty="0"/>
              <a:t> for example</a:t>
            </a:r>
          </a:p>
          <a:p>
            <a:r>
              <a:rPr lang="en-US" dirty="0" err="1"/>
              <a:t>face.boundingBox</a:t>
            </a:r>
            <a:r>
              <a:rPr lang="en-US" dirty="0"/>
              <a:t> is the </a:t>
            </a:r>
            <a:r>
              <a:rPr lang="en-US" dirty="0" err="1"/>
              <a:t>Rect</a:t>
            </a:r>
            <a:r>
              <a:rPr lang="en-US" dirty="0"/>
              <a:t> that is bounding box of the face.</a:t>
            </a:r>
          </a:p>
        </p:txBody>
      </p:sp>
    </p:spTree>
    <p:extLst>
      <p:ext uri="{BB962C8B-B14F-4D97-AF65-F5344CB8AC3E}">
        <p14:creationId xmlns:p14="http://schemas.microsoft.com/office/powerpoint/2010/main" val="23086416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drawing</a:t>
            </a:r>
          </a:p>
        </p:txBody>
      </p:sp>
      <p:sp>
        <p:nvSpPr>
          <p:cNvPr id="3" name="Content Placeholder 2"/>
          <p:cNvSpPr>
            <a:spLocks noGrp="1"/>
          </p:cNvSpPr>
          <p:nvPr>
            <p:ph sz="half" idx="1"/>
          </p:nvPr>
        </p:nvSpPr>
        <p:spPr/>
        <p:txBody>
          <a:bodyPr/>
          <a:lstStyle/>
          <a:p>
            <a:r>
              <a:rPr lang="en-US" dirty="0"/>
              <a:t>like in drawing, we need a </a:t>
            </a:r>
            <a:r>
              <a:rPr lang="en-US" dirty="0" err="1"/>
              <a:t>customPaint</a:t>
            </a:r>
            <a:endParaRPr lang="en-US" dirty="0"/>
          </a:p>
          <a:p>
            <a:pPr lvl="1"/>
            <a:r>
              <a:rPr lang="en-US" dirty="0"/>
              <a:t>where painter, can draw the image and then draw on the face as we want</a:t>
            </a:r>
          </a:p>
          <a:p>
            <a:pPr lvl="1"/>
            <a:endParaRPr lang="en-US" dirty="0"/>
          </a:p>
        </p:txBody>
      </p:sp>
      <p:sp>
        <p:nvSpPr>
          <p:cNvPr id="6" name="Rectangle 2"/>
          <p:cNvSpPr>
            <a:spLocks noGrp="1" noChangeArrowheads="1"/>
          </p:cNvSpPr>
          <p:nvPr>
            <p:ph sz="half" idx="2"/>
          </p:nvPr>
        </p:nvSpPr>
        <p:spPr bwMode="auto">
          <a:xfrm>
            <a:off x="2775811" y="3511133"/>
            <a:ext cx="8577989" cy="2800767"/>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photo </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null</a:t>
            </a:r>
            <a:b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FittedBox</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child: </a:t>
            </a:r>
            <a:r>
              <a:rPr kumimoji="0" lang="en-US" altLang="en-US" sz="16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SizedBox</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width: </a:t>
            </a:r>
            <a:r>
              <a:rPr kumimoji="0" lang="en-US" altLang="en-US" sz="16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image</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6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width</a:t>
            </a:r>
            <a:r>
              <a:rPr kumimoji="0" lang="en-US" altLang="en-US" sz="16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.toDouble</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height: </a:t>
            </a:r>
            <a:r>
              <a:rPr kumimoji="0" lang="en-US" altLang="en-US" sz="16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image</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6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height</a:t>
            </a:r>
            <a:r>
              <a:rPr kumimoji="0" lang="en-US" altLang="en-US" sz="16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.toDouble</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child: </a:t>
            </a:r>
            <a:r>
              <a:rPr kumimoji="0" lang="en-US" altLang="en-US" sz="16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CustomPaint</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painter: </a:t>
            </a:r>
            <a:r>
              <a:rPr kumimoji="0" lang="en-US" altLang="en-US" sz="16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FacePainter</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(image: </a:t>
            </a:r>
            <a:r>
              <a:rPr kumimoji="0" lang="en-US" altLang="en-US" sz="16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image</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faces: </a:t>
            </a:r>
            <a:r>
              <a:rPr kumimoji="0" lang="en-US" altLang="en-US" sz="16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faces</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const </a:t>
            </a:r>
            <a:r>
              <a:rPr kumimoji="0" lang="en-US" altLang="en-US" sz="1600" b="0" i="0" u="none" strike="noStrike" cap="none" normalizeH="0" baseline="0" dirty="0">
                <a:ln>
                  <a:noFill/>
                </a:ln>
                <a:solidFill>
                  <a:srgbClr val="FFC66D"/>
                </a:solidFill>
                <a:effectLst/>
                <a:latin typeface="Courier New" panose="02070309020205020404" pitchFamily="49" charset="0"/>
                <a:cs typeface="Courier New" panose="02070309020205020404" pitchFamily="49" charset="0"/>
              </a:rPr>
              <a:t>Text</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"No Image"</a:t>
            </a: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style: </a:t>
            </a:r>
            <a:r>
              <a:rPr kumimoji="0" lang="en-US" altLang="en-US" sz="16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TextStyle</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6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fontSize</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6897BB"/>
                </a:solidFill>
                <a:effectLst/>
                <a:latin typeface="Courier New" panose="02070309020205020404" pitchFamily="49" charset="0"/>
                <a:cs typeface="Courier New" panose="02070309020205020404" pitchFamily="49" charset="0"/>
              </a:rPr>
              <a:t>20</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6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6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010136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Demo code</a:t>
            </a:r>
          </a:p>
        </p:txBody>
      </p:sp>
      <p:sp>
        <p:nvSpPr>
          <p:cNvPr id="3" name="Content Placeholder 2"/>
          <p:cNvSpPr>
            <a:spLocks noGrp="1"/>
          </p:cNvSpPr>
          <p:nvPr>
            <p:ph idx="1"/>
          </p:nvPr>
        </p:nvSpPr>
        <p:spPr/>
        <p:txBody>
          <a:bodyPr/>
          <a:lstStyle/>
          <a:p>
            <a:r>
              <a:rPr lang="en-US" dirty="0" err="1"/>
              <a:t>speech_demo</a:t>
            </a:r>
            <a:r>
              <a:rPr lang="en-US" dirty="0"/>
              <a:t> has speech to text and text to speech</a:t>
            </a:r>
          </a:p>
          <a:p>
            <a:endParaRPr lang="en-US" dirty="0"/>
          </a:p>
          <a:p>
            <a:r>
              <a:rPr lang="en-US" dirty="0" err="1"/>
              <a:t>take_pic_demo</a:t>
            </a:r>
            <a:r>
              <a:rPr lang="en-US" dirty="0"/>
              <a:t> show how to take picture</a:t>
            </a:r>
          </a:p>
          <a:p>
            <a:endParaRPr lang="en-US" dirty="0"/>
          </a:p>
          <a:p>
            <a:r>
              <a:rPr lang="en-US" dirty="0"/>
              <a:t>the </a:t>
            </a:r>
            <a:r>
              <a:rPr lang="en-US" dirty="0" err="1"/>
              <a:t>mlkit_demo</a:t>
            </a:r>
            <a:r>
              <a:rPr lang="en-US" dirty="0"/>
              <a:t> takes a picture and then uses the </a:t>
            </a:r>
            <a:r>
              <a:rPr lang="en-US" dirty="0" err="1"/>
              <a:t>mlkit</a:t>
            </a:r>
            <a:r>
              <a:rPr lang="en-US" dirty="0"/>
              <a:t> to draw features.</a:t>
            </a:r>
          </a:p>
        </p:txBody>
      </p:sp>
    </p:spTree>
    <p:extLst>
      <p:ext uri="{BB962C8B-B14F-4D97-AF65-F5344CB8AC3E}">
        <p14:creationId xmlns:p14="http://schemas.microsoft.com/office/powerpoint/2010/main" val="7642419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85000" lnSpcReduction="20000"/>
          </a:bodyPr>
          <a:lstStyle/>
          <a:p>
            <a:r>
              <a:rPr lang="en-US" dirty="0">
                <a:hlinkClick r:id="rId2"/>
              </a:rPr>
              <a:t>https://flutter.dev/docs/codelabs</a:t>
            </a:r>
            <a:r>
              <a:rPr lang="en-US" dirty="0"/>
              <a:t> </a:t>
            </a:r>
          </a:p>
          <a:p>
            <a:r>
              <a:rPr lang="en-US" dirty="0">
                <a:hlinkClick r:id="rId3"/>
              </a:rPr>
              <a:t>https://medium.flutterdevs.com/using-firebase-ml-kit-in-flutter-9e72b8e45e96</a:t>
            </a:r>
            <a:r>
              <a:rPr lang="en-US" dirty="0"/>
              <a:t> </a:t>
            </a:r>
          </a:p>
          <a:p>
            <a:r>
              <a:rPr lang="en-US" dirty="0">
                <a:hlinkClick r:id="rId4"/>
              </a:rPr>
              <a:t>https://docs.flutter.dev/cookbook/images/network-image</a:t>
            </a:r>
            <a:r>
              <a:rPr lang="en-US" dirty="0"/>
              <a:t> </a:t>
            </a:r>
          </a:p>
          <a:p>
            <a:r>
              <a:rPr lang="en-US" dirty="0">
                <a:hlinkClick r:id="rId5"/>
              </a:rPr>
              <a:t>https://medium.com/@ys.commerciale/process-and-show-an-image-in-flutter-aebb0054ce94</a:t>
            </a:r>
            <a:r>
              <a:rPr lang="en-US" dirty="0"/>
              <a:t> </a:t>
            </a:r>
          </a:p>
          <a:p>
            <a:r>
              <a:rPr lang="en-US" dirty="0">
                <a:hlinkClick r:id="rId6"/>
              </a:rPr>
              <a:t>https://pub.dev/packages/google_ml_kit</a:t>
            </a:r>
            <a:r>
              <a:rPr lang="en-US" dirty="0"/>
              <a:t> </a:t>
            </a:r>
          </a:p>
          <a:p>
            <a:r>
              <a:rPr lang="en-US" dirty="0">
                <a:hlinkClick r:id="rId7"/>
              </a:rPr>
              <a:t>https://pub.dev/packages/speech_to_text</a:t>
            </a:r>
            <a:r>
              <a:rPr lang="en-US" dirty="0"/>
              <a:t> </a:t>
            </a:r>
          </a:p>
          <a:p>
            <a:r>
              <a:rPr lang="en-US" dirty="0">
                <a:hlinkClick r:id="rId8"/>
              </a:rPr>
              <a:t>https://pub.dev/packages/flutter_tts</a:t>
            </a:r>
            <a:r>
              <a:rPr lang="en-US" dirty="0"/>
              <a:t> </a:t>
            </a:r>
          </a:p>
          <a:p>
            <a:r>
              <a:rPr lang="en-US" dirty="0">
                <a:hlinkClick r:id="rId9"/>
              </a:rPr>
              <a:t>https://medium.flutterdevs.com/flutter-text-to-speech-3ed66ebec523</a:t>
            </a:r>
            <a:r>
              <a:rPr lang="en-US" dirty="0"/>
              <a:t> </a:t>
            </a:r>
          </a:p>
          <a:p>
            <a:r>
              <a:rPr lang="en-US" dirty="0">
                <a:hlinkClick r:id="rId10"/>
              </a:rPr>
              <a:t>https://pub.dev/packages/image_picker</a:t>
            </a:r>
            <a:r>
              <a:rPr lang="en-US" dirty="0"/>
              <a:t> </a:t>
            </a:r>
          </a:p>
          <a:p>
            <a:r>
              <a:rPr lang="en-US" dirty="0">
                <a:hlinkClick r:id="rId11"/>
              </a:rPr>
              <a:t>https://api.flutter.dev/flutter/widgets/Image-class.html</a:t>
            </a:r>
            <a:r>
              <a:rPr lang="en-US" dirty="0"/>
              <a:t> </a:t>
            </a:r>
          </a:p>
        </p:txBody>
      </p:sp>
    </p:spTree>
    <p:extLst>
      <p:ext uri="{BB962C8B-B14F-4D97-AF65-F5344CB8AC3E}">
        <p14:creationId xmlns:p14="http://schemas.microsoft.com/office/powerpoint/2010/main" val="7848196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4243388" y="1676400"/>
            <a:ext cx="1735137"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Q</a:t>
            </a:r>
          </a:p>
        </p:txBody>
      </p:sp>
      <p:sp>
        <p:nvSpPr>
          <p:cNvPr id="63491" name="Text Box 3"/>
          <p:cNvSpPr txBox="1">
            <a:spLocks noChangeArrowheads="1"/>
          </p:cNvSpPr>
          <p:nvPr/>
        </p:nvSpPr>
        <p:spPr bwMode="auto">
          <a:xfrm>
            <a:off x="6054725" y="2044700"/>
            <a:ext cx="1735138"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A</a:t>
            </a:r>
          </a:p>
        </p:txBody>
      </p:sp>
      <p:sp>
        <p:nvSpPr>
          <p:cNvPr id="63492" name="Text Box 4"/>
          <p:cNvSpPr txBox="1">
            <a:spLocks noChangeArrowheads="1"/>
          </p:cNvSpPr>
          <p:nvPr/>
        </p:nvSpPr>
        <p:spPr bwMode="auto">
          <a:xfrm>
            <a:off x="5334000" y="2679700"/>
            <a:ext cx="1735138"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0000" b="1">
                <a:latin typeface="Tahoma" panose="020B0604030504040204" pitchFamily="34" charset="0"/>
              </a:rPr>
              <a:t>&amp;</a:t>
            </a:r>
            <a:endParaRPr lang="en-US" altLang="en-US" sz="15000" b="1">
              <a:latin typeface="Tahoma" panose="020B0604030504040204" pitchFamily="34" charset="0"/>
            </a:endParaRPr>
          </a:p>
        </p:txBody>
      </p:sp>
    </p:spTree>
    <p:extLst>
      <p:ext uri="{BB962C8B-B14F-4D97-AF65-F5344CB8AC3E}">
        <p14:creationId xmlns:p14="http://schemas.microsoft.com/office/powerpoint/2010/main" val="23529221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63490"/>
                                        </p:tgtEl>
                                        <p:attrNameLst>
                                          <p:attrName>style.visibility</p:attrName>
                                        </p:attrNameLst>
                                      </p:cBhvr>
                                      <p:to>
                                        <p:strVal val="visible"/>
                                      </p:to>
                                    </p:set>
                                    <p:anim calcmode="lin" valueType="num">
                                      <p:cBhvr additive="base">
                                        <p:cTn id="7" dur="500" fill="hold"/>
                                        <p:tgtEl>
                                          <p:spTgt spid="63490"/>
                                        </p:tgtEl>
                                        <p:attrNameLst>
                                          <p:attrName>ppt_x</p:attrName>
                                        </p:attrNameLst>
                                      </p:cBhvr>
                                      <p:tavLst>
                                        <p:tav tm="0">
                                          <p:val>
                                            <p:strVal val="0-#ppt_w/2"/>
                                          </p:val>
                                        </p:tav>
                                        <p:tav tm="100000">
                                          <p:val>
                                            <p:strVal val="#ppt_x"/>
                                          </p:val>
                                        </p:tav>
                                      </p:tavLst>
                                    </p:anim>
                                    <p:anim calcmode="lin" valueType="num">
                                      <p:cBhvr additive="base">
                                        <p:cTn id="8" dur="500" fill="hold"/>
                                        <p:tgtEl>
                                          <p:spTgt spid="6349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63492"/>
                                        </p:tgtEl>
                                        <p:attrNameLst>
                                          <p:attrName>style.visibility</p:attrName>
                                        </p:attrNameLst>
                                      </p:cBhvr>
                                      <p:to>
                                        <p:strVal val="visible"/>
                                      </p:to>
                                    </p:set>
                                    <p:anim calcmode="lin" valueType="num">
                                      <p:cBhvr additive="base">
                                        <p:cTn id="12" dur="500" fill="hold"/>
                                        <p:tgtEl>
                                          <p:spTgt spid="63492"/>
                                        </p:tgtEl>
                                        <p:attrNameLst>
                                          <p:attrName>ppt_x</p:attrName>
                                        </p:attrNameLst>
                                      </p:cBhvr>
                                      <p:tavLst>
                                        <p:tav tm="0">
                                          <p:val>
                                            <p:strVal val="#ppt_x"/>
                                          </p:val>
                                        </p:tav>
                                        <p:tav tm="100000">
                                          <p:val>
                                            <p:strVal val="#ppt_x"/>
                                          </p:val>
                                        </p:tav>
                                      </p:tavLst>
                                    </p:anim>
                                    <p:anim calcmode="lin" valueType="num">
                                      <p:cBhvr additive="base">
                                        <p:cTn id="13" dur="500" fill="hold"/>
                                        <p:tgtEl>
                                          <p:spTgt spid="6349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63491"/>
                                        </p:tgtEl>
                                        <p:attrNameLst>
                                          <p:attrName>style.visibility</p:attrName>
                                        </p:attrNameLst>
                                      </p:cBhvr>
                                      <p:to>
                                        <p:strVal val="visible"/>
                                      </p:to>
                                    </p:set>
                                    <p:anim calcmode="lin" valueType="num">
                                      <p:cBhvr additive="base">
                                        <p:cTn id="17" dur="500" fill="hold"/>
                                        <p:tgtEl>
                                          <p:spTgt spid="63491"/>
                                        </p:tgtEl>
                                        <p:attrNameLst>
                                          <p:attrName>ppt_x</p:attrName>
                                        </p:attrNameLst>
                                      </p:cBhvr>
                                      <p:tavLst>
                                        <p:tav tm="0">
                                          <p:val>
                                            <p:strVal val="1+#ppt_w/2"/>
                                          </p:val>
                                        </p:tav>
                                        <p:tav tm="100000">
                                          <p:val>
                                            <p:strVal val="#ppt_x"/>
                                          </p:val>
                                        </p:tav>
                                      </p:tavLst>
                                    </p:anim>
                                    <p:anim calcmode="lin" valueType="num">
                                      <p:cBhvr additive="base">
                                        <p:cTn id="18" dur="500" fill="hold"/>
                                        <p:tgtEl>
                                          <p:spTgt spid="63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autoUpdateAnimBg="0"/>
      <p:bldP spid="63491" grpId="0" autoUpdateAnimBg="0"/>
      <p:bldP spid="6349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flutter_tts</a:t>
            </a:r>
            <a:r>
              <a:rPr lang="en-US" dirty="0"/>
              <a:t> plugin.</a:t>
            </a:r>
          </a:p>
        </p:txBody>
      </p:sp>
      <p:sp>
        <p:nvSpPr>
          <p:cNvPr id="5" name="Content Placeholder 4"/>
          <p:cNvSpPr>
            <a:spLocks noGrp="1"/>
          </p:cNvSpPr>
          <p:nvPr>
            <p:ph idx="1"/>
          </p:nvPr>
        </p:nvSpPr>
        <p:spPr/>
        <p:txBody>
          <a:bodyPr/>
          <a:lstStyle/>
          <a:p>
            <a:r>
              <a:rPr lang="en-US" dirty="0"/>
              <a:t>works on android, iOS, web, windows and MacOS</a:t>
            </a:r>
          </a:p>
          <a:p>
            <a:r>
              <a:rPr lang="en-US" dirty="0"/>
              <a:t>note android must set a </a:t>
            </a:r>
            <a:r>
              <a:rPr lang="en-US" dirty="0" err="1"/>
              <a:t>minSdkVersion</a:t>
            </a:r>
            <a:r>
              <a:rPr lang="en-US" dirty="0"/>
              <a:t> 21</a:t>
            </a:r>
          </a:p>
          <a:p>
            <a:pPr lvl="1"/>
            <a:r>
              <a:rPr lang="en-US" dirty="0"/>
              <a:t>flutter default is currently 16.  </a:t>
            </a:r>
          </a:p>
          <a:p>
            <a:pPr lvl="1"/>
            <a:endParaRPr lang="en-US" dirty="0"/>
          </a:p>
          <a:p>
            <a:r>
              <a:rPr lang="en-US" dirty="0" err="1"/>
              <a:t>pubspec.yaml</a:t>
            </a:r>
            <a:r>
              <a:rPr lang="en-US" dirty="0"/>
              <a:t> add</a:t>
            </a:r>
          </a:p>
          <a:p>
            <a:r>
              <a:rPr lang="en-US" dirty="0" err="1"/>
              <a:t>flutter_tts</a:t>
            </a:r>
            <a:r>
              <a:rPr lang="en-US" dirty="0"/>
              <a:t>: ^4.2.5  in the dependencies section</a:t>
            </a:r>
          </a:p>
          <a:p>
            <a:pPr lvl="1"/>
            <a:r>
              <a:rPr lang="en-US" dirty="0"/>
              <a:t>or command line, flutter pub add </a:t>
            </a:r>
            <a:r>
              <a:rPr lang="en-US" dirty="0" err="1"/>
              <a:t>flutter_tts</a:t>
            </a:r>
            <a:r>
              <a:rPr lang="en-US" dirty="0"/>
              <a:t> in the project directory.</a:t>
            </a:r>
          </a:p>
        </p:txBody>
      </p:sp>
    </p:spTree>
    <p:extLst>
      <p:ext uri="{BB962C8B-B14F-4D97-AF65-F5344CB8AC3E}">
        <p14:creationId xmlns:p14="http://schemas.microsoft.com/office/powerpoint/2010/main" val="2453891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a:t>
            </a:r>
          </a:p>
        </p:txBody>
      </p:sp>
      <p:sp>
        <p:nvSpPr>
          <p:cNvPr id="3" name="Content Placeholder 2"/>
          <p:cNvSpPr>
            <a:spLocks noGrp="1"/>
          </p:cNvSpPr>
          <p:nvPr>
            <p:ph sz="half" idx="1"/>
          </p:nvPr>
        </p:nvSpPr>
        <p:spPr/>
        <p:txBody>
          <a:bodyPr>
            <a:normAutofit fontScale="92500"/>
          </a:bodyPr>
          <a:lstStyle/>
          <a:p>
            <a:r>
              <a:rPr lang="en-US" dirty="0"/>
              <a:t>If you have written android code, it's very similar and very simple</a:t>
            </a:r>
          </a:p>
          <a:p>
            <a:r>
              <a:rPr lang="en-US" dirty="0"/>
              <a:t>you need to initialize it.</a:t>
            </a:r>
          </a:p>
          <a:p>
            <a:r>
              <a:rPr lang="en-US" dirty="0"/>
              <a:t>you can set up listeners to deal issues.</a:t>
            </a:r>
          </a:p>
          <a:p>
            <a:r>
              <a:rPr lang="en-US" dirty="0"/>
              <a:t>use a "speak" function to say the words.</a:t>
            </a:r>
          </a:p>
          <a:p>
            <a:endParaRPr lang="en-US" dirty="0"/>
          </a:p>
          <a:p>
            <a:r>
              <a:rPr lang="en-US" dirty="0"/>
              <a:t>there is a stop and pause function as well.</a:t>
            </a:r>
          </a:p>
        </p:txBody>
      </p:sp>
      <p:sp>
        <p:nvSpPr>
          <p:cNvPr id="5" name="Rectangle 1"/>
          <p:cNvSpPr>
            <a:spLocks noGrp="1" noChangeArrowheads="1"/>
          </p:cNvSpPr>
          <p:nvPr>
            <p:ph sz="half" idx="2"/>
          </p:nvPr>
        </p:nvSpPr>
        <p:spPr bwMode="auto">
          <a:xfrm>
            <a:off x="6262992" y="485608"/>
            <a:ext cx="4953000" cy="5693866"/>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eaLnBrk="0" fontAlgn="base" hangingPunct="0">
              <a:lnSpc>
                <a:spcPct val="100000"/>
              </a:lnSpc>
              <a:spcBef>
                <a:spcPct val="0"/>
              </a:spcBef>
              <a:spcAft>
                <a:spcPct val="0"/>
              </a:spcAft>
              <a:buNone/>
            </a:pP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import </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6A8759"/>
                </a:solidFill>
                <a:effectLst/>
                <a:latin typeface="Courier New" panose="02070309020205020404" pitchFamily="49" charset="0"/>
                <a:cs typeface="Courier New" panose="02070309020205020404" pitchFamily="49" charset="0"/>
              </a:rPr>
              <a:t>package:flutter_tts</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6A8759"/>
                </a:solidFill>
                <a:effectLst/>
                <a:latin typeface="Courier New" panose="02070309020205020404" pitchFamily="49" charset="0"/>
                <a:cs typeface="Courier New" panose="02070309020205020404" pitchFamily="49" charset="0"/>
              </a:rPr>
              <a:t>flutter_tts.dart</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BBB529"/>
                </a:solidFill>
                <a:effectLst/>
                <a:latin typeface="Courier New" panose="02070309020205020404" pitchFamily="49" charset="0"/>
                <a:cs typeface="Courier New" panose="02070309020205020404" pitchFamily="49" charset="0"/>
              </a:rPr>
              <a:t>@override</a:t>
            </a:r>
            <a:br>
              <a:rPr kumimoji="0" lang="en-US" altLang="en-US" sz="1400" b="0" i="0" u="none" strike="noStrike" cap="none" normalizeH="0" baseline="0" dirty="0">
                <a:ln>
                  <a:noFill/>
                </a:ln>
                <a:solidFill>
                  <a:srgbClr val="BBB529"/>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initState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CC7832"/>
                </a:solidFill>
                <a:effectLst/>
                <a:latin typeface="Courier New" panose="02070309020205020404" pitchFamily="49" charset="0"/>
                <a:cs typeface="Courier New" panose="02070309020205020404" pitchFamily="49" charset="0"/>
              </a:rPr>
              <a:t>super</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.initState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initTts</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initTts</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flutterTts</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FlutterTts</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solidFill>
                  <a:srgbClr val="CC7832"/>
                </a:solidFill>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dirty="0">
              <a:solidFill>
                <a:srgbClr val="CC7832"/>
              </a:solidFill>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solidFill>
                  <a:srgbClr val="CC7832"/>
                </a:solidFill>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dirty="0">
              <a:solidFill>
                <a:srgbClr val="CC7832"/>
              </a:solidFill>
              <a:latin typeface="Courier New" panose="02070309020205020404" pitchFamily="49" charset="0"/>
              <a:cs typeface="Courier New" panose="02070309020205020404" pitchFamily="49" charset="0"/>
            </a:endParaRPr>
          </a:p>
          <a:p>
            <a:pPr marL="0" indent="0" eaLnBrk="0" fontAlgn="base" hangingPunct="0">
              <a:lnSpc>
                <a:spcPct val="100000"/>
              </a:lnSpc>
              <a:spcBef>
                <a:spcPct val="0"/>
              </a:spcBef>
              <a:spcAft>
                <a:spcPct val="0"/>
              </a:spcAft>
              <a:buNone/>
            </a:pP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void </a:t>
            </a:r>
            <a:r>
              <a:rPr kumimoji="0" lang="en-US" altLang="en-US" sz="1400" b="0" i="0" u="none" strike="noStrike" cap="none" normalizeH="0" baseline="0" dirty="0">
                <a:ln>
                  <a:noFill/>
                </a:ln>
                <a:solidFill>
                  <a:srgbClr val="FFC66D"/>
                </a:solidFill>
                <a:effectLst/>
                <a:latin typeface="Courier New" panose="02070309020205020404" pitchFamily="49" charset="0"/>
                <a:cs typeface="Courier New" panose="02070309020205020404" pitchFamily="49" charset="0"/>
              </a:rPr>
              <a:t>speak</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CC7832"/>
                </a:solidFill>
                <a:effectLst/>
                <a:latin typeface="Courier New" panose="02070309020205020404" pitchFamily="49" charset="0"/>
                <a:cs typeface="Courier New" panose="02070309020205020404" pitchFamily="49" charset="0"/>
              </a:rPr>
              <a:t>async</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if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msg</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text</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isEmpty</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return;</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//start speaking.</a:t>
            </a:r>
            <a:b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await </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flutterTts</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.speak</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msg</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text</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E20073D9-0ACD-47E3-024C-0D1DC71C4D9E}"/>
              </a:ext>
            </a:extLst>
          </p:cNvPr>
          <p:cNvSpPr txBox="1"/>
          <p:nvPr/>
        </p:nvSpPr>
        <p:spPr>
          <a:xfrm>
            <a:off x="2692958" y="6440066"/>
            <a:ext cx="5600316" cy="369332"/>
          </a:xfrm>
          <a:prstGeom prst="rect">
            <a:avLst/>
          </a:prstGeom>
          <a:noFill/>
        </p:spPr>
        <p:txBody>
          <a:bodyPr wrap="none" rtlCol="0">
            <a:spAutoFit/>
          </a:bodyPr>
          <a:lstStyle/>
          <a:p>
            <a:r>
              <a:rPr lang="en-US" dirty="0"/>
              <a:t>See the </a:t>
            </a:r>
            <a:r>
              <a:rPr lang="en-US" dirty="0" err="1"/>
              <a:t>speech_demo</a:t>
            </a:r>
            <a:r>
              <a:rPr lang="en-US" dirty="0"/>
              <a:t>,  </a:t>
            </a:r>
            <a:r>
              <a:rPr lang="en-US" dirty="0" err="1"/>
              <a:t>texttospeech.dart</a:t>
            </a:r>
            <a:r>
              <a:rPr lang="en-US" dirty="0"/>
              <a:t> file for fill code.</a:t>
            </a:r>
          </a:p>
        </p:txBody>
      </p:sp>
    </p:spTree>
    <p:extLst>
      <p:ext uri="{BB962C8B-B14F-4D97-AF65-F5344CB8AC3E}">
        <p14:creationId xmlns:p14="http://schemas.microsoft.com/office/powerpoint/2010/main" val="190639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Speech to text</a:t>
            </a:r>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3341938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speech_to_text</a:t>
            </a:r>
            <a:r>
              <a:rPr lang="en-US" dirty="0"/>
              <a:t> public.</a:t>
            </a:r>
          </a:p>
        </p:txBody>
      </p:sp>
      <p:sp>
        <p:nvSpPr>
          <p:cNvPr id="5" name="Content Placeholder 4"/>
          <p:cNvSpPr>
            <a:spLocks noGrp="1"/>
          </p:cNvSpPr>
          <p:nvPr>
            <p:ph idx="1"/>
          </p:nvPr>
        </p:nvSpPr>
        <p:spPr/>
        <p:txBody>
          <a:bodyPr>
            <a:normAutofit fontScale="85000" lnSpcReduction="20000"/>
          </a:bodyPr>
          <a:lstStyle/>
          <a:p>
            <a:r>
              <a:rPr lang="en-US" dirty="0"/>
              <a:t>works on android, iOS, </a:t>
            </a:r>
            <a:r>
              <a:rPr lang="en-US" dirty="0" err="1"/>
              <a:t>macos</a:t>
            </a:r>
            <a:r>
              <a:rPr lang="en-US" dirty="0"/>
              <a:t> and web.</a:t>
            </a:r>
          </a:p>
          <a:p>
            <a:pPr lvl="1"/>
            <a:r>
              <a:rPr lang="en-US" dirty="0"/>
              <a:t>flutter pub add </a:t>
            </a:r>
            <a:r>
              <a:rPr lang="en-US" dirty="0" err="1"/>
              <a:t>speech_to_text</a:t>
            </a:r>
            <a:endParaRPr lang="en-US" dirty="0"/>
          </a:p>
          <a:p>
            <a:r>
              <a:rPr lang="en-US" dirty="0"/>
              <a:t>or add </a:t>
            </a:r>
            <a:r>
              <a:rPr lang="en-US" dirty="0" err="1"/>
              <a:t>speech_to_text</a:t>
            </a:r>
            <a:r>
              <a:rPr lang="en-US" dirty="0"/>
              <a:t>: ^7.0.0 </a:t>
            </a:r>
            <a:r>
              <a:rPr lang="en-US" dirty="0" err="1"/>
              <a:t>pubspec.yaml</a:t>
            </a:r>
            <a:r>
              <a:rPr lang="en-US" dirty="0"/>
              <a:t> dependences file.</a:t>
            </a:r>
          </a:p>
          <a:p>
            <a:r>
              <a:rPr lang="en-US" dirty="0"/>
              <a:t>this has permission that need to be set for iOS</a:t>
            </a:r>
          </a:p>
          <a:p>
            <a:r>
              <a:rPr lang="en-US" dirty="0"/>
              <a:t>Android, added the following to the AndroidManifest.xml in the project</a:t>
            </a:r>
          </a:p>
          <a:p>
            <a:pPr marL="914400" lvl="2" indent="0">
              <a:buNone/>
            </a:pPr>
            <a:r>
              <a:rPr lang="en-US" dirty="0"/>
              <a:t>&lt;uses-permission </a:t>
            </a:r>
            <a:r>
              <a:rPr lang="en-US" dirty="0" err="1"/>
              <a:t>android:name</a:t>
            </a:r>
            <a:r>
              <a:rPr lang="en-US" dirty="0"/>
              <a:t>="</a:t>
            </a:r>
            <a:r>
              <a:rPr lang="en-US" dirty="0" err="1"/>
              <a:t>android.permission.RECORD_AUDIO</a:t>
            </a:r>
            <a:r>
              <a:rPr lang="en-US" dirty="0"/>
              <a:t>"/&gt;</a:t>
            </a:r>
          </a:p>
          <a:p>
            <a:pPr marL="914400" lvl="2" indent="0">
              <a:buNone/>
            </a:pPr>
            <a:r>
              <a:rPr lang="en-US" dirty="0"/>
              <a:t>    &lt;uses-permission </a:t>
            </a:r>
            <a:r>
              <a:rPr lang="en-US" dirty="0" err="1"/>
              <a:t>android:name</a:t>
            </a:r>
            <a:r>
              <a:rPr lang="en-US" dirty="0"/>
              <a:t>="</a:t>
            </a:r>
            <a:r>
              <a:rPr lang="en-US" dirty="0" err="1"/>
              <a:t>android.permission.INTERNET</a:t>
            </a:r>
            <a:r>
              <a:rPr lang="en-US" dirty="0"/>
              <a:t>"/&gt;</a:t>
            </a:r>
          </a:p>
          <a:p>
            <a:pPr marL="914400" lvl="2" indent="0">
              <a:buNone/>
            </a:pPr>
            <a:r>
              <a:rPr lang="en-US" dirty="0"/>
              <a:t>    &lt;uses-permission </a:t>
            </a:r>
            <a:r>
              <a:rPr lang="en-US" dirty="0" err="1"/>
              <a:t>android:name</a:t>
            </a:r>
            <a:r>
              <a:rPr lang="en-US" dirty="0"/>
              <a:t>="</a:t>
            </a:r>
            <a:r>
              <a:rPr lang="en-US" dirty="0" err="1"/>
              <a:t>android.permission.BLUETOOTH</a:t>
            </a:r>
            <a:r>
              <a:rPr lang="en-US" dirty="0"/>
              <a:t>"/&gt;</a:t>
            </a:r>
          </a:p>
          <a:p>
            <a:pPr marL="914400" lvl="2" indent="0">
              <a:buNone/>
            </a:pPr>
            <a:r>
              <a:rPr lang="en-US" dirty="0"/>
              <a:t>    &lt;uses-permission </a:t>
            </a:r>
            <a:r>
              <a:rPr lang="en-US" dirty="0" err="1"/>
              <a:t>android:name</a:t>
            </a:r>
            <a:r>
              <a:rPr lang="en-US" dirty="0"/>
              <a:t>="</a:t>
            </a:r>
            <a:r>
              <a:rPr lang="en-US" dirty="0" err="1"/>
              <a:t>android.permission.BLUETOOTH_ADMIN</a:t>
            </a:r>
            <a:r>
              <a:rPr lang="en-US" dirty="0"/>
              <a:t>"/&gt;</a:t>
            </a:r>
          </a:p>
          <a:p>
            <a:pPr marL="914400" lvl="2" indent="0">
              <a:buNone/>
            </a:pPr>
            <a:r>
              <a:rPr lang="en-US" dirty="0"/>
              <a:t>    &lt;uses-permission </a:t>
            </a:r>
            <a:r>
              <a:rPr lang="en-US" dirty="0" err="1"/>
              <a:t>android:name</a:t>
            </a:r>
            <a:r>
              <a:rPr lang="en-US" dirty="0"/>
              <a:t>="</a:t>
            </a:r>
            <a:r>
              <a:rPr lang="en-US" dirty="0" err="1"/>
              <a:t>android.permission.BLUETOOTH_CONNECT</a:t>
            </a:r>
            <a:r>
              <a:rPr lang="en-US" dirty="0"/>
              <a:t>"/&gt;</a:t>
            </a:r>
          </a:p>
          <a:p>
            <a:pPr marL="914400" lvl="2" indent="0">
              <a:buNone/>
            </a:pPr>
            <a:r>
              <a:rPr lang="fr-FR" dirty="0"/>
              <a:t>&lt;</a:t>
            </a:r>
            <a:r>
              <a:rPr lang="fr-FR" dirty="0" err="1"/>
              <a:t>queries</a:t>
            </a:r>
            <a:r>
              <a:rPr lang="fr-FR" dirty="0"/>
              <a:t>&gt;</a:t>
            </a:r>
          </a:p>
          <a:p>
            <a:pPr marL="914400" lvl="2" indent="0">
              <a:buNone/>
            </a:pPr>
            <a:r>
              <a:rPr lang="fr-FR" dirty="0"/>
              <a:t>    &lt;</a:t>
            </a:r>
            <a:r>
              <a:rPr lang="fr-FR" dirty="0" err="1"/>
              <a:t>intent</a:t>
            </a:r>
            <a:r>
              <a:rPr lang="fr-FR" dirty="0"/>
              <a:t>&gt;</a:t>
            </a:r>
          </a:p>
          <a:p>
            <a:pPr marL="914400" lvl="2" indent="0">
              <a:buNone/>
            </a:pPr>
            <a:r>
              <a:rPr lang="fr-FR" dirty="0"/>
              <a:t>        &lt;action </a:t>
            </a:r>
            <a:r>
              <a:rPr lang="fr-FR" dirty="0" err="1"/>
              <a:t>android:name</a:t>
            </a:r>
            <a:r>
              <a:rPr lang="fr-FR" dirty="0"/>
              <a:t>="</a:t>
            </a:r>
            <a:r>
              <a:rPr lang="fr-FR" dirty="0" err="1"/>
              <a:t>android.speech.RecognitionService</a:t>
            </a:r>
            <a:r>
              <a:rPr lang="fr-FR" dirty="0"/>
              <a:t>" /&gt;</a:t>
            </a:r>
          </a:p>
          <a:p>
            <a:pPr marL="914400" lvl="2" indent="0">
              <a:buNone/>
            </a:pPr>
            <a:r>
              <a:rPr lang="fr-FR" dirty="0"/>
              <a:t>    &lt;/</a:t>
            </a:r>
            <a:r>
              <a:rPr lang="fr-FR" dirty="0" err="1"/>
              <a:t>intent</a:t>
            </a:r>
            <a:r>
              <a:rPr lang="fr-FR" dirty="0"/>
              <a:t>&gt;</a:t>
            </a:r>
          </a:p>
          <a:p>
            <a:pPr marL="914400" lvl="2" indent="0">
              <a:buNone/>
            </a:pPr>
            <a:r>
              <a:rPr lang="fr-FR" dirty="0"/>
              <a:t>&lt;/</a:t>
            </a:r>
            <a:r>
              <a:rPr lang="fr-FR" dirty="0" err="1"/>
              <a:t>queries</a:t>
            </a:r>
            <a:r>
              <a:rPr lang="fr-FR" dirty="0"/>
              <a:t>&gt;</a:t>
            </a:r>
            <a:endParaRPr lang="en-US" dirty="0"/>
          </a:p>
        </p:txBody>
      </p:sp>
      <p:sp>
        <p:nvSpPr>
          <p:cNvPr id="3" name="TextBox 2">
            <a:extLst>
              <a:ext uri="{FF2B5EF4-FFF2-40B4-BE49-F238E27FC236}">
                <a16:creationId xmlns:a16="http://schemas.microsoft.com/office/drawing/2014/main" id="{89993B0F-21D4-3EFA-720A-201F1443DC39}"/>
              </a:ext>
            </a:extLst>
          </p:cNvPr>
          <p:cNvSpPr txBox="1"/>
          <p:nvPr/>
        </p:nvSpPr>
        <p:spPr>
          <a:xfrm>
            <a:off x="8681776" y="5024175"/>
            <a:ext cx="3236912" cy="369332"/>
          </a:xfrm>
          <a:prstGeom prst="rect">
            <a:avLst/>
          </a:prstGeom>
          <a:noFill/>
          <a:ln>
            <a:solidFill>
              <a:srgbClr val="FF0000"/>
            </a:solidFill>
          </a:ln>
        </p:spPr>
        <p:txBody>
          <a:bodyPr wrap="none" rtlCol="0">
            <a:spAutoFit/>
          </a:bodyPr>
          <a:lstStyle/>
          <a:p>
            <a:r>
              <a:rPr lang="en-US" dirty="0"/>
              <a:t>If using a Bluetooth mic/headset</a:t>
            </a:r>
          </a:p>
        </p:txBody>
      </p:sp>
      <p:grpSp>
        <p:nvGrpSpPr>
          <p:cNvPr id="11" name="Group 10">
            <a:extLst>
              <a:ext uri="{FF2B5EF4-FFF2-40B4-BE49-F238E27FC236}">
                <a16:creationId xmlns:a16="http://schemas.microsoft.com/office/drawing/2014/main" id="{95BFF0E4-66CC-5B16-38D7-AA4CEF878D74}"/>
              </a:ext>
            </a:extLst>
          </p:cNvPr>
          <p:cNvGrpSpPr/>
          <p:nvPr/>
        </p:nvGrpSpPr>
        <p:grpSpPr>
          <a:xfrm>
            <a:off x="8635403" y="4218595"/>
            <a:ext cx="1229400" cy="824400"/>
            <a:chOff x="8635403" y="4218595"/>
            <a:chExt cx="1229400" cy="824400"/>
          </a:xfrm>
        </p:grpSpPr>
        <mc:AlternateContent xmlns:mc="http://schemas.openxmlformats.org/markup-compatibility/2006" xmlns:p14="http://schemas.microsoft.com/office/powerpoint/2010/main">
          <mc:Choice Requires="p14">
            <p:contentPart p14:bwMode="auto" r:id="rId2">
              <p14:nvContentPartPr>
                <p14:cNvPr id="8" name="Ink 7">
                  <a:extLst>
                    <a:ext uri="{FF2B5EF4-FFF2-40B4-BE49-F238E27FC236}">
                      <a16:creationId xmlns:a16="http://schemas.microsoft.com/office/drawing/2014/main" id="{2A0BDC17-72DC-49A0-B1A0-B5FDB71C0365}"/>
                    </a:ext>
                  </a:extLst>
                </p14:cNvPr>
                <p14:cNvContentPartPr/>
                <p14:nvPr/>
              </p14:nvContentPartPr>
              <p14:xfrm>
                <a:off x="8635403" y="4218595"/>
                <a:ext cx="642600" cy="545040"/>
              </p14:xfrm>
            </p:contentPart>
          </mc:Choice>
          <mc:Fallback xmlns="">
            <p:pic>
              <p:nvPicPr>
                <p:cNvPr id="8" name="Ink 7">
                  <a:extLst>
                    <a:ext uri="{FF2B5EF4-FFF2-40B4-BE49-F238E27FC236}">
                      <a16:creationId xmlns:a16="http://schemas.microsoft.com/office/drawing/2014/main" id="{2A0BDC17-72DC-49A0-B1A0-B5FDB71C0365}"/>
                    </a:ext>
                  </a:extLst>
                </p:cNvPr>
                <p:cNvPicPr/>
                <p:nvPr/>
              </p:nvPicPr>
              <p:blipFill>
                <a:blip r:embed="rId3"/>
                <a:stretch>
                  <a:fillRect/>
                </a:stretch>
              </p:blipFill>
              <p:spPr>
                <a:xfrm>
                  <a:off x="8629283" y="4212475"/>
                  <a:ext cx="654840" cy="55728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9" name="Ink 8">
                  <a:extLst>
                    <a:ext uri="{FF2B5EF4-FFF2-40B4-BE49-F238E27FC236}">
                      <a16:creationId xmlns:a16="http://schemas.microsoft.com/office/drawing/2014/main" id="{404794DC-205D-CB56-5F62-63EBD1546C85}"/>
                    </a:ext>
                  </a:extLst>
                </p14:cNvPr>
                <p14:cNvContentPartPr/>
                <p14:nvPr/>
              </p14:nvContentPartPr>
              <p14:xfrm>
                <a:off x="9274763" y="4481035"/>
                <a:ext cx="493920" cy="478080"/>
              </p14:xfrm>
            </p:contentPart>
          </mc:Choice>
          <mc:Fallback xmlns="">
            <p:pic>
              <p:nvPicPr>
                <p:cNvPr id="9" name="Ink 8">
                  <a:extLst>
                    <a:ext uri="{FF2B5EF4-FFF2-40B4-BE49-F238E27FC236}">
                      <a16:creationId xmlns:a16="http://schemas.microsoft.com/office/drawing/2014/main" id="{404794DC-205D-CB56-5F62-63EBD1546C85}"/>
                    </a:ext>
                  </a:extLst>
                </p:cNvPr>
                <p:cNvPicPr/>
                <p:nvPr/>
              </p:nvPicPr>
              <p:blipFill>
                <a:blip r:embed="rId5"/>
                <a:stretch>
                  <a:fillRect/>
                </a:stretch>
              </p:blipFill>
              <p:spPr>
                <a:xfrm>
                  <a:off x="9268643" y="4474915"/>
                  <a:ext cx="506160" cy="4903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0" name="Ink 9">
                  <a:extLst>
                    <a:ext uri="{FF2B5EF4-FFF2-40B4-BE49-F238E27FC236}">
                      <a16:creationId xmlns:a16="http://schemas.microsoft.com/office/drawing/2014/main" id="{BD64F084-F4DC-96A3-7C64-EA64986DBC3B}"/>
                    </a:ext>
                  </a:extLst>
                </p14:cNvPr>
                <p14:cNvContentPartPr/>
                <p14:nvPr/>
              </p14:nvContentPartPr>
              <p14:xfrm>
                <a:off x="9650603" y="4883155"/>
                <a:ext cx="214200" cy="159840"/>
              </p14:xfrm>
            </p:contentPart>
          </mc:Choice>
          <mc:Fallback xmlns="">
            <p:pic>
              <p:nvPicPr>
                <p:cNvPr id="10" name="Ink 9">
                  <a:extLst>
                    <a:ext uri="{FF2B5EF4-FFF2-40B4-BE49-F238E27FC236}">
                      <a16:creationId xmlns:a16="http://schemas.microsoft.com/office/drawing/2014/main" id="{BD64F084-F4DC-96A3-7C64-EA64986DBC3B}"/>
                    </a:ext>
                  </a:extLst>
                </p:cNvPr>
                <p:cNvPicPr/>
                <p:nvPr/>
              </p:nvPicPr>
              <p:blipFill>
                <a:blip r:embed="rId7"/>
                <a:stretch>
                  <a:fillRect/>
                </a:stretch>
              </p:blipFill>
              <p:spPr>
                <a:xfrm>
                  <a:off x="9644483" y="4877035"/>
                  <a:ext cx="226440" cy="172080"/>
                </a:xfrm>
                <a:prstGeom prst="rect">
                  <a:avLst/>
                </a:prstGeom>
              </p:spPr>
            </p:pic>
          </mc:Fallback>
        </mc:AlternateContent>
      </p:grpSp>
    </p:spTree>
    <p:extLst>
      <p:ext uri="{BB962C8B-B14F-4D97-AF65-F5344CB8AC3E}">
        <p14:creationId xmlns:p14="http://schemas.microsoft.com/office/powerpoint/2010/main" val="3835397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a:t>
            </a:r>
          </a:p>
        </p:txBody>
      </p:sp>
      <p:sp>
        <p:nvSpPr>
          <p:cNvPr id="6" name="Content Placeholder 5"/>
          <p:cNvSpPr>
            <a:spLocks noGrp="1"/>
          </p:cNvSpPr>
          <p:nvPr>
            <p:ph sz="half" idx="1"/>
          </p:nvPr>
        </p:nvSpPr>
        <p:spPr/>
        <p:txBody>
          <a:bodyPr/>
          <a:lstStyle/>
          <a:p>
            <a:r>
              <a:rPr lang="en-US" dirty="0"/>
              <a:t>initialize it in the </a:t>
            </a:r>
            <a:r>
              <a:rPr lang="en-US" dirty="0" err="1"/>
              <a:t>initstate</a:t>
            </a:r>
            <a:r>
              <a:rPr lang="en-US" dirty="0"/>
              <a:t>()</a:t>
            </a:r>
          </a:p>
          <a:p>
            <a:endParaRPr lang="en-US" dirty="0"/>
          </a:p>
          <a:p>
            <a:r>
              <a:rPr lang="en-US" dirty="0"/>
              <a:t>set a listener for results on start</a:t>
            </a:r>
          </a:p>
          <a:p>
            <a:r>
              <a:rPr lang="en-US" dirty="0"/>
              <a:t>and stop when done.</a:t>
            </a:r>
          </a:p>
          <a:p>
            <a:pPr lvl="1"/>
            <a:r>
              <a:rPr lang="en-US" dirty="0"/>
              <a:t>it will also stop atomically when to much time has passed.</a:t>
            </a:r>
          </a:p>
        </p:txBody>
      </p:sp>
      <p:sp>
        <p:nvSpPr>
          <p:cNvPr id="8" name="Rectangle 1"/>
          <p:cNvSpPr>
            <a:spLocks noGrp="1" noChangeArrowheads="1"/>
          </p:cNvSpPr>
          <p:nvPr>
            <p:ph sz="half" idx="2"/>
          </p:nvPr>
        </p:nvSpPr>
        <p:spPr bwMode="auto">
          <a:xfrm>
            <a:off x="6443481" y="1825625"/>
            <a:ext cx="4910319" cy="3323987"/>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This has to happen only once per app</a:t>
            </a:r>
            <a:br>
              <a:rPr kumimoji="0" lang="en-US" altLang="en-US" sz="14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br>
            <a:r>
              <a:rPr kumimoji="0" lang="en-US" altLang="en-US" sz="14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initSpeech</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CC7832"/>
                </a:solidFill>
                <a:effectLst/>
                <a:latin typeface="Courier New" panose="02070309020205020404" pitchFamily="49" charset="0"/>
                <a:cs typeface="Courier New" panose="02070309020205020404" pitchFamily="49" charset="0"/>
              </a:rPr>
              <a:t>async</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speechToText</a:t>
            </a:r>
            <a:b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.initialize(</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solidFill>
                  <a:srgbClr val="A9B7C6"/>
                </a:solidFill>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onError</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errorListener</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solidFill>
                  <a:srgbClr val="CC7832"/>
                </a:solidFill>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onStatus</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statusListener</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.then((value)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"initialized is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$value</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speechEnabled</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value</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return ;</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04454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 (2)</a:t>
            </a:r>
          </a:p>
        </p:txBody>
      </p:sp>
      <p:sp>
        <p:nvSpPr>
          <p:cNvPr id="3" name="Content Placeholder 2"/>
          <p:cNvSpPr>
            <a:spLocks noGrp="1"/>
          </p:cNvSpPr>
          <p:nvPr>
            <p:ph sz="half" idx="1"/>
          </p:nvPr>
        </p:nvSpPr>
        <p:spPr>
          <a:xfrm>
            <a:off x="838200" y="1825625"/>
            <a:ext cx="2887494" cy="4351338"/>
          </a:xfrm>
        </p:spPr>
        <p:txBody>
          <a:bodyPr/>
          <a:lstStyle/>
          <a:p>
            <a:r>
              <a:rPr lang="en-US" dirty="0"/>
              <a:t>when starting, you set a listener to receive the results.</a:t>
            </a:r>
          </a:p>
          <a:p>
            <a:endParaRPr lang="en-US" dirty="0"/>
          </a:p>
          <a:p>
            <a:r>
              <a:rPr lang="en-US" dirty="0"/>
              <a:t>by default, it will give you partial results or set to false for the final result.</a:t>
            </a:r>
          </a:p>
        </p:txBody>
      </p:sp>
      <p:sp>
        <p:nvSpPr>
          <p:cNvPr id="5" name="Rectangle 1"/>
          <p:cNvSpPr>
            <a:spLocks noGrp="1" noChangeArrowheads="1"/>
          </p:cNvSpPr>
          <p:nvPr>
            <p:ph sz="half" idx="2"/>
          </p:nvPr>
        </p:nvSpPr>
        <p:spPr bwMode="auto">
          <a:xfrm>
            <a:off x="4095750" y="1277471"/>
            <a:ext cx="7715574" cy="5447645"/>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Each time to start a speech recognition session</a:t>
            </a:r>
            <a:b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void </a:t>
            </a:r>
            <a:r>
              <a:rPr kumimoji="0" lang="en-US" altLang="en-US" sz="12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startListening</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CC7832"/>
                </a:solidFill>
                <a:effectLst/>
                <a:latin typeface="Courier New" panose="02070309020205020404" pitchFamily="49" charset="0"/>
                <a:cs typeface="Courier New" panose="02070309020205020404" pitchFamily="49" charset="0"/>
              </a:rPr>
              <a:t>async</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if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speechEnabled</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//await </a:t>
            </a:r>
            <a:r>
              <a:rPr kumimoji="0" lang="en-US" altLang="en-US" sz="1200" b="0" i="0" u="none" strike="noStrike" cap="none" normalizeH="0" baseline="0" dirty="0" err="1">
                <a:ln>
                  <a:noFill/>
                </a:ln>
                <a:solidFill>
                  <a:srgbClr val="808080"/>
                </a:solidFill>
                <a:effectLst/>
                <a:latin typeface="Courier New" panose="02070309020205020404" pitchFamily="49" charset="0"/>
                <a:cs typeface="Courier New" panose="02070309020205020404" pitchFamily="49" charset="0"/>
              </a:rPr>
              <a:t>speechToText.listen</a:t>
            </a:r>
            <a:r>
              <a:rPr kumimoji="0" lang="en-US" altLang="en-US" sz="12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808080"/>
                </a:solidFill>
                <a:effectLst/>
                <a:latin typeface="Courier New" panose="02070309020205020404" pitchFamily="49" charset="0"/>
                <a:cs typeface="Courier New" panose="02070309020205020404" pitchFamily="49" charset="0"/>
              </a:rPr>
              <a:t>onResult</a:t>
            </a:r>
            <a:r>
              <a:rPr kumimoji="0" lang="en-US" altLang="en-US" sz="12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808080"/>
                </a:solidFill>
                <a:effectLst/>
                <a:latin typeface="Courier New" panose="02070309020205020404" pitchFamily="49" charset="0"/>
                <a:cs typeface="Courier New" panose="02070309020205020404" pitchFamily="49" charset="0"/>
              </a:rPr>
              <a:t>onSpeechResult</a:t>
            </a:r>
            <a:r>
              <a:rPr kumimoji="0" lang="en-US" altLang="en-US" sz="12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808080"/>
                </a:solidFill>
                <a:effectLst/>
                <a:latin typeface="Courier New" panose="02070309020205020404" pitchFamily="49" charset="0"/>
                <a:cs typeface="Courier New" panose="02070309020205020404" pitchFamily="49" charset="0"/>
              </a:rPr>
              <a:t>partialResults</a:t>
            </a:r>
            <a:r>
              <a:rPr kumimoji="0" lang="en-US" altLang="en-US" sz="12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false);</a:t>
            </a:r>
            <a:br>
              <a:rPr kumimoji="0" lang="en-US" altLang="en-US" sz="12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await </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speechToText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.listen</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onResult</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onSpeechResult</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"Speech to text started.</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listening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true;</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else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"Speech not started, not initialized?.</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This is the callback that the </a:t>
            </a:r>
            <a:r>
              <a:rPr kumimoji="0" lang="en-US" altLang="en-US" sz="1200" b="0" i="1" u="none" strike="noStrike" cap="none" normalizeH="0" baseline="0" dirty="0" err="1">
                <a:ln>
                  <a:noFill/>
                </a:ln>
                <a:solidFill>
                  <a:srgbClr val="629755"/>
                </a:solidFill>
                <a:effectLst/>
                <a:latin typeface="Courier New" panose="02070309020205020404" pitchFamily="49" charset="0"/>
                <a:cs typeface="Courier New" panose="02070309020205020404" pitchFamily="49" charset="0"/>
              </a:rPr>
              <a:t>SpeechToText</a:t>
            </a: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plugin calls when</a:t>
            </a:r>
            <a:b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the platform returns recognized words.</a:t>
            </a:r>
            <a:b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void </a:t>
            </a:r>
            <a:r>
              <a:rPr kumimoji="0" lang="en-US" altLang="en-US" sz="12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onSpeechResult</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SpeechRecognitionResult</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result)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String words = </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result.</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recognizedWords</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if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words.</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isNotEmpty</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$words</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else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"no words recognized.</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75519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 (3)</a:t>
            </a:r>
          </a:p>
        </p:txBody>
      </p:sp>
      <p:sp>
        <p:nvSpPr>
          <p:cNvPr id="3" name="Content Placeholder 2"/>
          <p:cNvSpPr>
            <a:spLocks noGrp="1"/>
          </p:cNvSpPr>
          <p:nvPr>
            <p:ph sz="half" idx="1"/>
          </p:nvPr>
        </p:nvSpPr>
        <p:spPr>
          <a:xfrm>
            <a:off x="838200" y="1825625"/>
            <a:ext cx="3305783" cy="4351338"/>
          </a:xfrm>
        </p:spPr>
        <p:txBody>
          <a:bodyPr/>
          <a:lstStyle/>
          <a:p>
            <a:r>
              <a:rPr lang="en-US" dirty="0"/>
              <a:t>stop listening.</a:t>
            </a:r>
          </a:p>
          <a:p>
            <a:pPr lvl="1"/>
            <a:r>
              <a:rPr lang="en-US" dirty="0"/>
              <a:t>note it may have already stopped to so initialize has two listeners to help you know if it stopped already.</a:t>
            </a:r>
          </a:p>
        </p:txBody>
      </p:sp>
      <p:sp>
        <p:nvSpPr>
          <p:cNvPr id="5" name="Rectangle 1"/>
          <p:cNvSpPr>
            <a:spLocks noGrp="1" noChangeArrowheads="1"/>
          </p:cNvSpPr>
          <p:nvPr>
            <p:ph sz="half" idx="2"/>
          </p:nvPr>
        </p:nvSpPr>
        <p:spPr bwMode="auto">
          <a:xfrm>
            <a:off x="4509822" y="1554470"/>
            <a:ext cx="7497447" cy="4893647"/>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Manually stop the active speech recognition session</a:t>
            </a:r>
            <a:b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Note that there are also timeouts that each platform enforces</a:t>
            </a:r>
            <a:b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and the </a:t>
            </a:r>
            <a:r>
              <a:rPr kumimoji="0" lang="en-US" altLang="en-US" sz="1200" b="0" i="1" u="none" strike="noStrike" cap="none" normalizeH="0" baseline="0" dirty="0" err="1">
                <a:ln>
                  <a:noFill/>
                </a:ln>
                <a:solidFill>
                  <a:srgbClr val="629755"/>
                </a:solidFill>
                <a:effectLst/>
                <a:latin typeface="Courier New" panose="02070309020205020404" pitchFamily="49" charset="0"/>
                <a:cs typeface="Courier New" panose="02070309020205020404" pitchFamily="49" charset="0"/>
              </a:rPr>
              <a:t>SpeechToText</a:t>
            </a: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plugin supports setting timeouts on the</a:t>
            </a:r>
            <a:b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t>/// listen method.</a:t>
            </a:r>
            <a:br>
              <a:rPr kumimoji="0" lang="en-US" altLang="en-US" sz="1200" b="0" i="1" u="none" strike="noStrike" cap="none" normalizeH="0" baseline="0" dirty="0">
                <a:ln>
                  <a:noFill/>
                </a:ln>
                <a:solidFill>
                  <a:srgbClr val="629755"/>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void </a:t>
            </a:r>
            <a:r>
              <a:rPr kumimoji="0" lang="en-US" altLang="en-US" sz="12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stopListening</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CC7832"/>
                </a:solidFill>
                <a:effectLst/>
                <a:latin typeface="Courier New" panose="02070309020205020404" pitchFamily="49" charset="0"/>
                <a:cs typeface="Courier New" panose="02070309020205020404" pitchFamily="49" charset="0"/>
              </a:rPr>
              <a:t>async</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if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speechEnabled</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await </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speechToText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.stop</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"Speech to text stopped.</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listening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false;</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dirty="0">
              <a:solidFill>
                <a:srgbClr val="A9B7C6"/>
              </a:solidFill>
              <a:latin typeface="Courier New" panose="02070309020205020404" pitchFamily="49" charset="0"/>
              <a:cs typeface="Courier New" panose="02070309020205020404" pitchFamily="49" charset="0"/>
            </a:endParaRPr>
          </a:p>
          <a:p>
            <a:pPr marL="0" indent="0" eaLnBrk="0" fontAlgn="base" hangingPunct="0">
              <a:lnSpc>
                <a:spcPct val="100000"/>
              </a:lnSpc>
              <a:spcBef>
                <a:spcPct val="0"/>
              </a:spcBef>
              <a:spcAft>
                <a:spcPct val="0"/>
              </a:spcAft>
              <a:buNone/>
            </a:pP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void </a:t>
            </a:r>
            <a:r>
              <a:rPr kumimoji="0" lang="en-US" altLang="en-US" sz="12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errorListener</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SpeechRecognitionError</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error)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listening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speechToText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isListening</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error.</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errorMsg</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 -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error.</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permanent</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void </a:t>
            </a:r>
            <a:r>
              <a:rPr kumimoji="0" lang="en-US" altLang="en-US" sz="12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statusListener</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(String status)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listening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speechToText</a:t>
            </a:r>
            <a:r>
              <a:rPr kumimoji="0" lang="en-US" altLang="en-US" sz="12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isListening</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'Received listener status: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$status </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2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sp>
        <p:nvSpPr>
          <p:cNvPr id="6" name="Rectangle 2"/>
          <p:cNvSpPr>
            <a:spLocks noChangeArrowheads="1"/>
          </p:cNvSpPr>
          <p:nvPr/>
        </p:nvSpPr>
        <p:spPr bwMode="auto">
          <a:xfrm>
            <a:off x="0" y="43934"/>
            <a:ext cx="184731" cy="369332"/>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874836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8431</TotalTime>
  <Words>2076</Words>
  <Application>Microsoft Office PowerPoint</Application>
  <PresentationFormat>Widescreen</PresentationFormat>
  <Paragraphs>181</Paragraphs>
  <Slides>26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Aptos</vt:lpstr>
      <vt:lpstr>Arial</vt:lpstr>
      <vt:lpstr>Calibri</vt:lpstr>
      <vt:lpstr>Calibri Light</vt:lpstr>
      <vt:lpstr>Courier New</vt:lpstr>
      <vt:lpstr>Tahoma</vt:lpstr>
      <vt:lpstr>Office Theme</vt:lpstr>
      <vt:lpstr>Cosc 5/4735</vt:lpstr>
      <vt:lpstr>text to speech.</vt:lpstr>
      <vt:lpstr>flutter_tts plugin.</vt:lpstr>
      <vt:lpstr>code.</vt:lpstr>
      <vt:lpstr>Speech to text</vt:lpstr>
      <vt:lpstr>speech_to_text public.</vt:lpstr>
      <vt:lpstr>code</vt:lpstr>
      <vt:lpstr>code (2)</vt:lpstr>
      <vt:lpstr>code (3)</vt:lpstr>
      <vt:lpstr>Camera</vt:lpstr>
      <vt:lpstr>Without a plugin</vt:lpstr>
      <vt:lpstr>Using Flutter "official" camera controller.</vt:lpstr>
      <vt:lpstr>With a plugin</vt:lpstr>
      <vt:lpstr>image_picker plugin.</vt:lpstr>
      <vt:lpstr>image_picker plugin.</vt:lpstr>
      <vt:lpstr>use</vt:lpstr>
      <vt:lpstr>display an image</vt:lpstr>
      <vt:lpstr>code</vt:lpstr>
      <vt:lpstr>mlkit</vt:lpstr>
      <vt:lpstr>google_ml_kit   </vt:lpstr>
      <vt:lpstr>using the detector.</vt:lpstr>
      <vt:lpstr>face object</vt:lpstr>
      <vt:lpstr>drawing</vt:lpstr>
      <vt:lpstr>Demo code</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Cosc 5/4735</dc:title>
  <dc:creator>Jim Ward</dc:creator>
  <cp:lastModifiedBy>Jim Ward</cp:lastModifiedBy>
  <cp:revision>25</cp:revision>
  <dcterms:created xsi:type="dcterms:W3CDTF">2023-03-31T15:15:34Z</dcterms:created>
  <dcterms:modified xsi:type="dcterms:W3CDTF">2026-04-09T20:44:28Z</dcterms:modified>
</cp:coreProperties>
</file>