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90" r:id="rId4"/>
    <p:sldId id="297" r:id="rId5"/>
    <p:sldId id="298" r:id="rId6"/>
    <p:sldId id="299" r:id="rId7"/>
    <p:sldId id="291" r:id="rId8"/>
    <p:sldId id="300" r:id="rId9"/>
    <p:sldId id="292" r:id="rId10"/>
    <p:sldId id="301" r:id="rId11"/>
    <p:sldId id="302" r:id="rId12"/>
    <p:sldId id="296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93" r:id="rId23"/>
    <p:sldId id="312" r:id="rId24"/>
    <p:sldId id="313" r:id="rId25"/>
    <p:sldId id="314" r:id="rId26"/>
    <p:sldId id="315" r:id="rId27"/>
    <p:sldId id="318" r:id="rId28"/>
    <p:sldId id="316" r:id="rId29"/>
    <p:sldId id="317" r:id="rId30"/>
    <p:sldId id="289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CADA-4A22-DB21-122D-416D85F65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685E1-9025-ADE5-A7BC-43B1C1963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0DF8-EAC8-3477-C255-E5B220A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B9036-9472-4BD1-45EE-C4F6DEEC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644A-127F-A343-0A47-6FDB7D01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7E9A-5C58-34E3-DC32-F7122F1E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4B3A-7045-F552-537D-6BE7A5BB3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B54F8-C137-9F2A-50EB-51EBA03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D585-5D8C-828E-4E0C-E5A9ACBE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DA0FA-F917-1F68-1139-996A8475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7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0C372-8FD8-6B9E-9089-33E555A49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4DCAD-85EA-CF4A-93EF-75A9F7912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68568-9DB7-580C-F44E-D2C4FD32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157FD-C4DC-4DCA-D2AF-0C2C060B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6B4-B4E5-6B23-8F58-E97BDF44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6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7F9C-DA15-8FE1-CC78-8ED11DA0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1118-5A4A-E030-1109-BD09C3B7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FFEEE-27EC-4484-508A-41B0C935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F80E9-BD09-8F62-553D-B904CE0F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A89A-AAFD-5652-3724-B08888DC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C5A1-E47A-8E25-A3F0-C199A3FD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860A-FF1C-0A98-C990-9515555BF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E2E2E-45A9-E7F6-181F-7613CC5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BCF6-2B31-A38F-872B-76BA7556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51C4A-927F-DCCF-7BDA-533C28B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B13C-096F-032C-BEA8-ECCFAAF9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AD1C-84AF-6DA0-9181-F97232ED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603E2-6655-BA59-7992-217FEF271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0B4EC-F728-C2D4-7C19-CBC4AE3D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BC03-1D18-287F-8065-A4695F19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EEDDC-62C9-1C2A-1791-62805BEA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1CD9-A361-DE8A-C524-BE4B13F5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7A6E9-D9C6-A540-B71F-3DB127CC8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E4905-6C07-C607-6182-AE2EAAE4A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F0AE6-E8AE-313C-967B-695ECB7F0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821F6-04E2-6CA5-3D2D-4E2A80991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540C1-74BD-9CED-1BD1-0E73B00A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95B63-1A6B-DC95-E699-6E2ED47A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43DD1-E200-BDBC-ED41-91FF4F48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83E-E1D7-2099-918C-F7EC0B02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859BF-BC16-767E-DC9A-0391FE3B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3F539-58D3-309E-3418-808E0437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EBF9F-8231-B0F6-B64C-85EA1CB1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3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4B80F-AB4E-A54D-B8E3-C57174AB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E50F7-8284-B035-370E-9AC63A42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89DA-631F-38F7-651A-AD4FBBAE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E6C6-ACC1-6E10-8C22-F62E205E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D387-478F-BB7E-92CF-2995AB466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F0045-D69D-81CE-C912-5D2CF6BA9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43A7E-5D52-E330-6A43-D21D2074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E295E-782D-9BBA-C2FB-EA0BE34F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29A04-07CF-5452-F2A2-EA35D2D2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3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FEAF-2269-6CB6-AAAA-0924B8E5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FC4BF-4B60-2A9A-ED67-CF6D2F03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B650-6A1F-411C-111E-55325E3E2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47243-2064-008E-6C2D-F1C459A0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72F7A-FE63-0BE6-CEF8-820AC98E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7C4B6-4364-94A5-C979-8C82CBCA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E8601-63B6-68B2-34CA-0708B05F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A5911-D2E6-D78D-1DFE-7B0560A7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BCF8E-E4FE-2DC8-E808-E4982D532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A20C01-0B83-412A-A0DD-2C92AB14A2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897D1-A2A6-AFA6-7060-937A65DAB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5F9BF-7008-19FB-0994-79D87A246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717F3E-43A9-44B6-9BE7-9F47A3416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lutter/samples/tree/main/material_3_dem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flutter.dev/flutter/material/MenuAnchor-clas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flutter.dev/flutter/material/TextField-class.html" TargetMode="External"/><Relationship Id="rId3" Type="http://schemas.openxmlformats.org/officeDocument/2006/relationships/hyperlink" Target="https://api.flutter.dev/flutter/material/showDatePicker.html" TargetMode="External"/><Relationship Id="rId7" Type="http://schemas.openxmlformats.org/officeDocument/2006/relationships/hyperlink" Target="https://codewithandrea.com/articles/flutter-text-field-form-validation/" TargetMode="External"/><Relationship Id="rId2" Type="http://schemas.openxmlformats.org/officeDocument/2006/relationships/hyperlink" Target="https://flutter.dev/docs/codela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paghadalsneh/a-visual-guide-to-input-decorations-for-flutter-textfield-6f805d1991b7" TargetMode="External"/><Relationship Id="rId5" Type="http://schemas.openxmlformats.org/officeDocument/2006/relationships/hyperlink" Target="https://api.flutter.dev/flutter/material/Chip-class.html" TargetMode="External"/><Relationship Id="rId4" Type="http://schemas.openxmlformats.org/officeDocument/2006/relationships/hyperlink" Target="https://api.flutter.dev/flutter/material/showTimePicker.html" TargetMode="External"/><Relationship Id="rId9" Type="http://schemas.openxmlformats.org/officeDocument/2006/relationships/hyperlink" Target="https://api.flutter.dev/flutter/material/Badge-class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DD85-88E3-5FFF-44CC-9FE3345AC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8245A-6520-512E-2D0D-810103F0C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 dirty="0"/>
              <a:t>a few more widgets</a:t>
            </a:r>
          </a:p>
        </p:txBody>
      </p:sp>
    </p:spTree>
    <p:extLst>
      <p:ext uri="{BB962C8B-B14F-4D97-AF65-F5344CB8AC3E}">
        <p14:creationId xmlns:p14="http://schemas.microsoft.com/office/powerpoint/2010/main" val="75098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D2BB-3AD8-E467-E1FC-AC57CE85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timepicker</a:t>
            </a:r>
            <a:r>
              <a:rPr lang="en-US" dirty="0"/>
              <a:t>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8C3400-AC49-A21F-5F68-3A350667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launching via a method</a:t>
            </a:r>
          </a:p>
          <a:p>
            <a:r>
              <a:rPr lang="en-US" dirty="0"/>
              <a:t>and using the </a:t>
            </a:r>
            <a:r>
              <a:rPr lang="en-US" dirty="0" err="1"/>
              <a:t>setState</a:t>
            </a:r>
            <a:r>
              <a:rPr lang="en-US" dirty="0"/>
              <a:t> to display it in the app.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A398F-E430-8AE0-3B4C-CF0FA90B0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3" y="2839081"/>
            <a:ext cx="6870011" cy="31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7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0FBA-2A42-4F1F-996B-13646849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B81A-6980-6698-E135-5E7C3C702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quick way to put a "line" between to widgets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AC7BF-80FD-3F02-B45A-7A70AEE9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80" y="2705404"/>
            <a:ext cx="4557958" cy="2591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D864B-2310-46B6-5A39-FA1E9BAB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23" y="2647840"/>
            <a:ext cx="4054788" cy="26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312C-C6E4-0F8E-BB47-7A51E0D0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TextField</a:t>
            </a:r>
            <a:r>
              <a:rPr lang="en-US" dirty="0"/>
              <a:t> and </a:t>
            </a:r>
            <a:r>
              <a:rPr lang="en-US" dirty="0" err="1"/>
              <a:t>InputDecoration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F71EA-CE6C-41ED-3BD3-8D153E54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TextField</a:t>
            </a:r>
            <a:r>
              <a:rPr lang="en-US" dirty="0"/>
              <a:t> has  </a:t>
            </a:r>
          </a:p>
          <a:p>
            <a:r>
              <a:rPr lang="en-US" dirty="0" err="1"/>
              <a:t>ObscuredText</a:t>
            </a:r>
            <a:r>
              <a:rPr lang="en-US" dirty="0"/>
              <a:t>: true</a:t>
            </a:r>
          </a:p>
          <a:p>
            <a:pPr lvl="1"/>
            <a:r>
              <a:rPr lang="en-US" dirty="0"/>
              <a:t>used for things like passwords.</a:t>
            </a:r>
          </a:p>
          <a:p>
            <a:r>
              <a:rPr lang="en-US" dirty="0"/>
              <a:t>Decoration:  </a:t>
            </a:r>
          </a:p>
          <a:p>
            <a:pPr lvl="1"/>
            <a:r>
              <a:rPr lang="en-US" dirty="0"/>
              <a:t>normally use </a:t>
            </a:r>
            <a:r>
              <a:rPr lang="en-US" dirty="0" err="1"/>
              <a:t>InputDecoration</a:t>
            </a:r>
            <a:r>
              <a:rPr lang="en-US" dirty="0"/>
              <a:t>(</a:t>
            </a:r>
          </a:p>
          <a:p>
            <a:pPr lvl="1"/>
            <a:r>
              <a:rPr lang="en-US" dirty="0"/>
              <a:t>border: </a:t>
            </a:r>
            <a:r>
              <a:rPr lang="en-US" dirty="0" err="1"/>
              <a:t>InputBorder.none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border: </a:t>
            </a:r>
            <a:r>
              <a:rPr lang="en-US" dirty="0" err="1"/>
              <a:t>UnderlineInputBorder</a:t>
            </a:r>
            <a:r>
              <a:rPr lang="en-US" dirty="0"/>
              <a:t>(), </a:t>
            </a:r>
          </a:p>
          <a:p>
            <a:pPr lvl="1"/>
            <a:r>
              <a:rPr lang="en-US" dirty="0"/>
              <a:t>border: </a:t>
            </a:r>
            <a:r>
              <a:rPr lang="en-US" dirty="0" err="1"/>
              <a:t>OutlineInputBorder</a:t>
            </a:r>
            <a:r>
              <a:rPr lang="en-US" dirty="0"/>
              <a:t>(),</a:t>
            </a:r>
          </a:p>
          <a:p>
            <a:pPr lvl="1"/>
            <a:r>
              <a:rPr lang="en-US" dirty="0" err="1"/>
              <a:t>borderRadius</a:t>
            </a:r>
            <a:r>
              <a:rPr lang="en-US" dirty="0"/>
              <a:t>: </a:t>
            </a:r>
            <a:r>
              <a:rPr lang="en-US" dirty="0" err="1"/>
              <a:t>BorderRadius.circular</a:t>
            </a:r>
            <a:r>
              <a:rPr lang="en-US" dirty="0"/>
              <a:t>(30), </a:t>
            </a:r>
          </a:p>
          <a:p>
            <a:pPr lvl="1"/>
            <a:r>
              <a:rPr lang="en-US" dirty="0"/>
              <a:t>or create custom.</a:t>
            </a:r>
          </a:p>
        </p:txBody>
      </p:sp>
      <p:pic>
        <p:nvPicPr>
          <p:cNvPr id="5" name="Picture 4" descr="A close-up of a white rectangular frame">
            <a:extLst>
              <a:ext uri="{FF2B5EF4-FFF2-40B4-BE49-F238E27FC236}">
                <a16:creationId xmlns:a16="http://schemas.microsoft.com/office/drawing/2014/main" id="{849197F1-E842-FD6D-9486-DAE5B777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4248496" cy="1146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DE8C9-BA18-A898-7FFD-1C766C0F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959" y="5302258"/>
            <a:ext cx="2551989" cy="593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F6FC30-547F-FA17-882A-A44A9E79E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689" y="4001658"/>
            <a:ext cx="2355263" cy="432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3C210-C5E6-DDF8-13B4-23B8809EE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34257"/>
            <a:ext cx="2355263" cy="4028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51E7DA-E55B-481B-40B2-96A5FA4B6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62699"/>
            <a:ext cx="2079863" cy="4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D42D-8466-2192-1FB1-66D32EB8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TextField</a:t>
            </a:r>
            <a:r>
              <a:rPr lang="en-US" dirty="0"/>
              <a:t> and </a:t>
            </a:r>
            <a:r>
              <a:rPr lang="en-US" dirty="0" err="1"/>
              <a:t>InputDecoration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47E5-030C-505C-AF99-B10339C2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inputDecoration</a:t>
            </a:r>
            <a:endParaRPr lang="en-US" dirty="0"/>
          </a:p>
          <a:p>
            <a:pPr lvl="1"/>
            <a:r>
              <a:rPr lang="en-US" dirty="0"/>
              <a:t>Filled:  true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Filled: true</a:t>
            </a:r>
          </a:p>
          <a:p>
            <a:pPr lvl="1"/>
            <a:r>
              <a:rPr lang="en-US" dirty="0" err="1"/>
              <a:t>fillColor</a:t>
            </a:r>
            <a:r>
              <a:rPr lang="en-US" dirty="0"/>
              <a:t>: Colors.blue.shade100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B3979-6449-600F-2E7F-DABF7788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91" y="2035022"/>
            <a:ext cx="3294001" cy="741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1DB21-F0C7-CDFA-6C13-A6A4194AA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564" y="3183666"/>
            <a:ext cx="3614554" cy="741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A0703-70F1-ED4D-9795-583C5820F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413" y="4254790"/>
            <a:ext cx="2881697" cy="2595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22D05-02BA-5BCB-AC13-5A85C053A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756" y="4658637"/>
            <a:ext cx="5526594" cy="16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7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0212-0860-BD9F-16C4-7A128A85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validation.  </a:t>
            </a:r>
            <a:r>
              <a:rPr lang="en-US" dirty="0" err="1"/>
              <a:t>TextField</a:t>
            </a:r>
            <a:r>
              <a:rPr lang="en-US" dirty="0"/>
              <a:t> vs </a:t>
            </a:r>
            <a:r>
              <a:rPr lang="en-US" dirty="0" err="1"/>
              <a:t>TextFormField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2628-8046-9E44-77F8-3C665EC4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TextField</a:t>
            </a:r>
            <a:r>
              <a:rPr lang="en-US" dirty="0"/>
              <a:t> is the most commonly used text input widget.</a:t>
            </a:r>
          </a:p>
          <a:p>
            <a:r>
              <a:rPr lang="en-US" dirty="0" err="1"/>
              <a:t>TextFormField</a:t>
            </a:r>
            <a:r>
              <a:rPr lang="en-US" dirty="0"/>
              <a:t> wraps a </a:t>
            </a:r>
            <a:r>
              <a:rPr lang="en-US" dirty="0" err="1"/>
              <a:t>TextField</a:t>
            </a:r>
            <a:r>
              <a:rPr lang="en-US" dirty="0"/>
              <a:t> and integrates it with the enclosing Form. This provides additional functionality, such as validation and integration with other </a:t>
            </a:r>
            <a:r>
              <a:rPr lang="en-US" dirty="0" err="1"/>
              <a:t>FormField</a:t>
            </a:r>
            <a:r>
              <a:rPr lang="en-US" dirty="0"/>
              <a:t> widgets.</a:t>
            </a:r>
          </a:p>
        </p:txBody>
      </p:sp>
    </p:spTree>
    <p:extLst>
      <p:ext uri="{BB962C8B-B14F-4D97-AF65-F5344CB8AC3E}">
        <p14:creationId xmlns:p14="http://schemas.microsoft.com/office/powerpoint/2010/main" val="276435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2B32-597B-9CF8-A59B-B4A0AD68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TextField</a:t>
            </a:r>
            <a:r>
              <a:rPr lang="en-US" dirty="0"/>
              <a:t> with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F7D5-337B-D39D-4375-D49C03D87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controller for </a:t>
            </a:r>
            <a:r>
              <a:rPr lang="en-US" dirty="0" err="1"/>
              <a:t>textField</a:t>
            </a:r>
            <a:r>
              <a:rPr lang="en-US" dirty="0"/>
              <a:t>, </a:t>
            </a:r>
            <a:r>
              <a:rPr lang="en-US" dirty="0" err="1"/>
              <a:t>nameController</a:t>
            </a:r>
            <a:r>
              <a:rPr lang="en-US" dirty="0"/>
              <a:t> and validation function</a:t>
            </a:r>
          </a:p>
          <a:p>
            <a:r>
              <a:rPr lang="en-US" dirty="0"/>
              <a:t>can't be empty</a:t>
            </a:r>
          </a:p>
          <a:p>
            <a:r>
              <a:rPr lang="en-US" dirty="0"/>
              <a:t>longer 4 characters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A320E-827A-A655-14C4-DF42AA49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076" y="2502041"/>
            <a:ext cx="6548834" cy="33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2F2-0324-9CEB-5EE0-51D9C188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TextField</a:t>
            </a:r>
            <a:r>
              <a:rPr lang="en-US" dirty="0"/>
              <a:t> with validation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013D-8C3D-10EE-9751-4F18D7E7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 is called by the </a:t>
            </a:r>
            <a:r>
              <a:rPr lang="en-US" dirty="0" err="1"/>
              <a:t>setState</a:t>
            </a:r>
            <a:r>
              <a:rPr lang="en-US" dirty="0"/>
              <a:t>() method for each character that user types, so </a:t>
            </a:r>
            <a:r>
              <a:rPr lang="en-US" dirty="0" err="1"/>
              <a:t>errorText</a:t>
            </a:r>
            <a:r>
              <a:rPr lang="en-US" dirty="0"/>
              <a:t>:  changed as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08170-4E58-E910-F78A-93555DA0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1" y="3017017"/>
            <a:ext cx="7152054" cy="3085199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BC4DDD-0D76-A18D-AE78-25D1E6D0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43" y="3647919"/>
            <a:ext cx="4067908" cy="13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8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3B6-6736-BB47-704B-C63D5EA0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TextField</a:t>
            </a:r>
            <a:r>
              <a:rPr lang="en-US" dirty="0"/>
              <a:t> with validation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0BD5-231E-7975-E9E6-49CAD825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9844" cy="4351338"/>
          </a:xfrm>
        </p:spPr>
        <p:txBody>
          <a:bodyPr/>
          <a:lstStyle/>
          <a:p>
            <a:r>
              <a:rPr lang="en-US" dirty="0"/>
              <a:t>lastly, check error, when the submit button is pressed or the enter key is pressed on the keyboard.</a:t>
            </a:r>
          </a:p>
          <a:p>
            <a:endParaRPr lang="en-US" dirty="0"/>
          </a:p>
          <a:p>
            <a:r>
              <a:rPr lang="en-US" dirty="0"/>
              <a:t>in this, just a </a:t>
            </a:r>
            <a:r>
              <a:rPr lang="en-US" dirty="0" err="1"/>
              <a:t>snackbar</a:t>
            </a:r>
            <a:r>
              <a:rPr lang="en-US" dirty="0"/>
              <a:t> is called.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30FB7-34F5-11FD-106A-F3EC02D4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115639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9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C1B5-C748-B107-AE30-C3888710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TextFormField</a:t>
            </a:r>
            <a:r>
              <a:rPr lang="en-US" dirty="0"/>
              <a:t> with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A330-8CBB-E562-2CE6-7CE59B8AC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</a:t>
            </a:r>
            <a:r>
              <a:rPr lang="en-US" dirty="0" err="1"/>
              <a:t>globalKey</a:t>
            </a:r>
            <a:r>
              <a:rPr lang="en-US" dirty="0"/>
              <a:t> to trigger states for the form, but don't necessary needs controller.  this example does use one.</a:t>
            </a:r>
          </a:p>
          <a:p>
            <a:r>
              <a:rPr lang="en-US" dirty="0"/>
              <a:t>final _</a:t>
            </a:r>
            <a:r>
              <a:rPr lang="en-US" dirty="0" err="1"/>
              <a:t>formKey</a:t>
            </a:r>
            <a:r>
              <a:rPr lang="en-US" dirty="0"/>
              <a:t> = </a:t>
            </a:r>
            <a:r>
              <a:rPr lang="en-US" dirty="0" err="1"/>
              <a:t>GlobalKey</a:t>
            </a:r>
            <a:r>
              <a:rPr lang="en-US" dirty="0"/>
              <a:t>&lt;</a:t>
            </a:r>
            <a:r>
              <a:rPr lang="en-US" dirty="0" err="1"/>
              <a:t>FormState</a:t>
            </a:r>
            <a:r>
              <a:rPr lang="en-US" dirty="0"/>
              <a:t>&gt;();</a:t>
            </a:r>
          </a:p>
          <a:p>
            <a:r>
              <a:rPr lang="en-US" dirty="0"/>
              <a:t>A </a:t>
            </a:r>
            <a:r>
              <a:rPr lang="en-US" dirty="0" err="1"/>
              <a:t>textFormField</a:t>
            </a:r>
            <a:r>
              <a:rPr lang="en-US" dirty="0"/>
              <a:t> is also a form, which is what the key is used for.</a:t>
            </a:r>
          </a:p>
        </p:txBody>
      </p:sp>
    </p:spTree>
    <p:extLst>
      <p:ext uri="{BB962C8B-B14F-4D97-AF65-F5344CB8AC3E}">
        <p14:creationId xmlns:p14="http://schemas.microsoft.com/office/powerpoint/2010/main" val="388510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6D98-89C3-C760-BA53-334C7D43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TextFormField</a:t>
            </a:r>
            <a:r>
              <a:rPr lang="en-US" dirty="0"/>
              <a:t> with Validation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21ED1-68E3-E941-6532-38128F3CF5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the validator, instead </a:t>
            </a:r>
            <a:r>
              <a:rPr lang="en-US" dirty="0" err="1"/>
              <a:t>errortext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 err="1"/>
              <a:t>autovalidateMode</a:t>
            </a:r>
            <a:r>
              <a:rPr lang="en-US" dirty="0"/>
              <a:t> .</a:t>
            </a:r>
            <a:r>
              <a:rPr lang="en-US" dirty="0" err="1"/>
              <a:t>onUserInteraction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F0E34-3883-F7B0-4788-879EA5003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25625"/>
            <a:ext cx="5722936" cy="4196819"/>
          </a:xfrm>
        </p:spPr>
      </p:pic>
      <p:pic>
        <p:nvPicPr>
          <p:cNvPr id="11" name="Picture 10" descr="A computer screen shot of a computer error&#10;&#10;AI-generated content may be incorrect.">
            <a:extLst>
              <a:ext uri="{FF2B5EF4-FFF2-40B4-BE49-F238E27FC236}">
                <a16:creationId xmlns:a16="http://schemas.microsoft.com/office/drawing/2014/main" id="{C63F2ACA-0B4B-5991-185F-CF6E5659F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7760"/>
            <a:ext cx="4439697" cy="9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C271-2D73-F1B9-08F2-CCFD29D9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examples.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4F4E-E722-01C1-F44E-3B2EA4154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code and examples are taken form the </a:t>
            </a:r>
            <a:r>
              <a:rPr lang="en-US" dirty="0" err="1"/>
              <a:t>moreui</a:t>
            </a:r>
            <a:r>
              <a:rPr lang="en-US" dirty="0"/>
              <a:t> demo in the flutter repo.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Also, for a preview of material design 3 widgets see</a:t>
            </a:r>
          </a:p>
          <a:p>
            <a:pPr lvl="1"/>
            <a:r>
              <a:rPr lang="en-US">
                <a:hlinkClick r:id="rId2"/>
              </a:rPr>
              <a:t>https://github.com/flutter/samples/tree/main/material_3_demo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77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D6C9-4CB7-1A49-361A-E45EC6C3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TextFormField</a:t>
            </a:r>
            <a:r>
              <a:rPr lang="en-US" dirty="0"/>
              <a:t> with Validation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37B1-B452-FE52-3D9D-9B9FEC8F5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92358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like </a:t>
            </a:r>
            <a:r>
              <a:rPr lang="en-US" dirty="0" err="1"/>
              <a:t>textField</a:t>
            </a:r>
            <a:r>
              <a:rPr lang="en-US" dirty="0"/>
              <a:t>, we call the validate to verify.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could in validate disable the button.  </a:t>
            </a:r>
            <a:r>
              <a:rPr lang="en-US" dirty="0" err="1"/>
              <a:t>OnSubmit</a:t>
            </a:r>
            <a:r>
              <a:rPr lang="en-US" dirty="0"/>
              <a:t> would work though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9E5598-0B59-D237-B45B-58FBB472B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6287" y="2202675"/>
            <a:ext cx="6440156" cy="3059609"/>
          </a:xfrm>
        </p:spPr>
      </p:pic>
    </p:spTree>
    <p:extLst>
      <p:ext uri="{BB962C8B-B14F-4D97-AF65-F5344CB8AC3E}">
        <p14:creationId xmlns:p14="http://schemas.microsoft.com/office/powerpoint/2010/main" val="354778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5DF693-AA27-3A5C-9FF3-09DE403E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A03A4-27D0-89C9-B885-8883A7961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4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8E17-2DEE-10F8-DE42-208A903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with </a:t>
            </a:r>
            <a:r>
              <a:rPr lang="en-US" dirty="0" err="1"/>
              <a:t>MenuAnchor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5F97-BEA9-4D9C-1121-3E6F626B1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note, there full change between material design 2 and material design 3.  </a:t>
            </a:r>
          </a:p>
          <a:p>
            <a:pPr lvl="1"/>
            <a:r>
              <a:rPr lang="en-US" dirty="0" err="1"/>
              <a:t>PopupMenuButton</a:t>
            </a:r>
            <a:r>
              <a:rPr lang="en-US" dirty="0"/>
              <a:t> is M2   Lots of examples and documentation </a:t>
            </a:r>
          </a:p>
          <a:p>
            <a:pPr lvl="2"/>
            <a:r>
              <a:rPr lang="en-US" dirty="0"/>
              <a:t>copilot keep trying to use it as well.  Material 2 components are "depreciated".</a:t>
            </a:r>
          </a:p>
          <a:p>
            <a:pPr lvl="1"/>
            <a:r>
              <a:rPr lang="en-US" dirty="0" err="1"/>
              <a:t>MenuAnchor</a:t>
            </a:r>
            <a:r>
              <a:rPr lang="en-US" dirty="0"/>
              <a:t> is M3, not as many example, documentation is bit hard to follow.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note, Menu's don't need to be in the top bar and a popup menu can be </a:t>
            </a:r>
            <a:r>
              <a:rPr lang="en-US" dirty="0" err="1"/>
              <a:t>anchor'd</a:t>
            </a:r>
            <a:r>
              <a:rPr lang="en-US" dirty="0"/>
              <a:t> to any widget.</a:t>
            </a:r>
          </a:p>
          <a:p>
            <a:r>
              <a:rPr lang="en-US" dirty="0">
                <a:hlinkClick r:id="rId2"/>
              </a:rPr>
              <a:t>https://api.flutter.dev/flutter/material/MenuAnchor-class.html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57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6FED-4203-DD74-C891-6413DD4D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menuAnchor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645B-928B-64A7-1BCA-F6E5213F2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menuAnchor</a:t>
            </a:r>
            <a:r>
              <a:rPr lang="en-US" dirty="0"/>
              <a:t> has 2 required pieces</a:t>
            </a:r>
          </a:p>
          <a:p>
            <a:pPr lvl="1"/>
            <a:r>
              <a:rPr lang="en-US" dirty="0" err="1"/>
              <a:t>menuChildren</a:t>
            </a:r>
            <a:r>
              <a:rPr lang="en-US" dirty="0"/>
              <a:t>:    These would be items in the menu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builder:   Which builds the menu and provides the </a:t>
            </a:r>
            <a:r>
              <a:rPr lang="en-US" dirty="0" err="1"/>
              <a:t>iconButton</a:t>
            </a:r>
            <a:r>
              <a:rPr lang="en-US" dirty="0"/>
              <a:t> or </a:t>
            </a:r>
            <a:r>
              <a:rPr lang="en-US" dirty="0" err="1"/>
              <a:t>TextButton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child:  which is the widget you want to anchor the </a:t>
            </a:r>
            <a:r>
              <a:rPr lang="en-US" dirty="0" err="1"/>
              <a:t>popupMenu</a:t>
            </a:r>
            <a:r>
              <a:rPr lang="en-US" dirty="0"/>
              <a:t> too.</a:t>
            </a:r>
          </a:p>
          <a:p>
            <a:pPr lvl="2"/>
            <a:r>
              <a:rPr lang="en-US" dirty="0"/>
              <a:t>but you need a trigger for the menu, like gesture detector.</a:t>
            </a:r>
          </a:p>
        </p:txBody>
      </p:sp>
    </p:spTree>
    <p:extLst>
      <p:ext uri="{BB962C8B-B14F-4D97-AF65-F5344CB8AC3E}">
        <p14:creationId xmlns:p14="http://schemas.microsoft.com/office/powerpoint/2010/main" val="161515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237154-5B10-C25C-165A-4B61C17E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on the app bar.</a:t>
            </a:r>
          </a:p>
        </p:txBody>
      </p:sp>
      <p:pic>
        <p:nvPicPr>
          <p:cNvPr id="9" name="Content Placeholder 8" descr="A white background with blue dots&#10;&#10;AI-generated content may be incorrect.">
            <a:extLst>
              <a:ext uri="{FF2B5EF4-FFF2-40B4-BE49-F238E27FC236}">
                <a16:creationId xmlns:a16="http://schemas.microsoft.com/office/drawing/2014/main" id="{609C0A0F-34CB-A5FE-B4BC-E621BCB8E2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98" y="1885915"/>
            <a:ext cx="2319702" cy="4351338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F4F510-78DE-6454-8010-02E291B02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85915"/>
            <a:ext cx="7702899" cy="4351338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AppBar</a:t>
            </a:r>
            <a:r>
              <a:rPr lang="en-US" dirty="0"/>
              <a:t>()   use the actions:  &lt;Widget&gt;[  here ]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30C327-8958-2C17-B039-6DCC2595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0" y="2574242"/>
            <a:ext cx="5353797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DFC5-BB2F-4135-E4BC-947BA15C3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98C2AE-16B3-07C7-D8BD-F4993419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on the app bar (2)</a:t>
            </a:r>
          </a:p>
        </p:txBody>
      </p:sp>
      <p:pic>
        <p:nvPicPr>
          <p:cNvPr id="9" name="Content Placeholder 8" descr="A white background with blue dots&#10;&#10;AI-generated content may be incorrect.">
            <a:extLst>
              <a:ext uri="{FF2B5EF4-FFF2-40B4-BE49-F238E27FC236}">
                <a16:creationId xmlns:a16="http://schemas.microsoft.com/office/drawing/2014/main" id="{372811DF-DB0D-AC64-E745-6AF2D46A39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98" y="1885915"/>
            <a:ext cx="2319702" cy="4351338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57677A-F13D-F2E9-96F7-F7779CBD4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85915"/>
            <a:ext cx="7702899" cy="4351338"/>
          </a:xfrm>
        </p:spPr>
        <p:txBody>
          <a:bodyPr/>
          <a:lstStyle/>
          <a:p>
            <a:r>
              <a:rPr lang="en-US" dirty="0"/>
              <a:t>once you have all the </a:t>
            </a:r>
            <a:r>
              <a:rPr lang="en-US" dirty="0" err="1"/>
              <a:t>menuItemButton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409A2-7271-5F5C-FB57-3F60D9554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79" y="2502932"/>
            <a:ext cx="5730005" cy="40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4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1BF2-5F98-0AF9-1C4A-E76CBFFF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"</a:t>
            </a:r>
            <a:r>
              <a:rPr lang="en-US" dirty="0" err="1"/>
              <a:t>textButton</a:t>
            </a:r>
            <a:r>
              <a:rPr lang="en-US" dirty="0"/>
              <a:t>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8DFD-909B-403D-4818-2E0DE3E924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Same idea for the </a:t>
            </a:r>
            <a:r>
              <a:rPr lang="en-US" dirty="0" err="1"/>
              <a:t>MenuAnchor</a:t>
            </a:r>
            <a:r>
              <a:rPr lang="en-US" dirty="0"/>
              <a:t> and </a:t>
            </a:r>
            <a:r>
              <a:rPr lang="en-US" dirty="0" err="1"/>
              <a:t>menuItemButton</a:t>
            </a:r>
            <a:r>
              <a:rPr lang="en-US" dirty="0"/>
              <a:t>, builder:</a:t>
            </a:r>
          </a:p>
        </p:txBody>
      </p:sp>
      <p:pic>
        <p:nvPicPr>
          <p:cNvPr id="8" name="Content Placeholder 7" descr="A screenshot of a chat&#10;&#10;AI-generated content may be incorrect.">
            <a:extLst>
              <a:ext uri="{FF2B5EF4-FFF2-40B4-BE49-F238E27FC236}">
                <a16:creationId xmlns:a16="http://schemas.microsoft.com/office/drawing/2014/main" id="{3F9C4943-2A5D-C727-5E9C-89E95AA7A1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83" y="1825625"/>
            <a:ext cx="4452902" cy="296674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1CA5E-EEC6-32AD-02B4-9C189218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6" y="2663316"/>
            <a:ext cx="6325483" cy="36485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DD902D-A96E-F58F-BF69-8CECA8EAA8D7}"/>
              </a:ext>
            </a:extLst>
          </p:cNvPr>
          <p:cNvSpPr txBox="1"/>
          <p:nvPr/>
        </p:nvSpPr>
        <p:spPr>
          <a:xfrm>
            <a:off x="7074040" y="5466303"/>
            <a:ext cx="443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I'm providing a container that is yellow, </a:t>
            </a:r>
          </a:p>
          <a:p>
            <a:r>
              <a:rPr lang="en-US" dirty="0"/>
              <a:t>it doesn't show a button.</a:t>
            </a:r>
          </a:p>
        </p:txBody>
      </p:sp>
    </p:spTree>
    <p:extLst>
      <p:ext uri="{BB962C8B-B14F-4D97-AF65-F5344CB8AC3E}">
        <p14:creationId xmlns:p14="http://schemas.microsoft.com/office/powerpoint/2010/main" val="81420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CB2E9E-ADBD-DB10-75CE-CC4BBDAE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badges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CBC134-93BF-2502-5BAA-68AA71D67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33F0-9314-80C7-1975-6ED276E7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F635F0-442C-2E78-BA8E-4B2F99F2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icon can take on a badge.</a:t>
            </a:r>
          </a:p>
          <a:p>
            <a:pPr lvl="1"/>
            <a:r>
              <a:rPr lang="en-US" dirty="0"/>
              <a:t>A badge is just a number or text that shows above the icon itself.</a:t>
            </a:r>
          </a:p>
          <a:p>
            <a:pPr lvl="1"/>
            <a:r>
              <a:rPr lang="en-US" dirty="0"/>
              <a:t>any navigation pieces that use icons or any place you want an icon.</a:t>
            </a:r>
          </a:p>
          <a:p>
            <a:r>
              <a:rPr lang="en-US" dirty="0"/>
              <a:t>For a number, use </a:t>
            </a:r>
            <a:r>
              <a:rPr lang="en-US" dirty="0" err="1"/>
              <a:t>badge.count</a:t>
            </a:r>
            <a:r>
              <a:rPr lang="en-US" dirty="0"/>
              <a:t>  in the icon:  </a:t>
            </a:r>
          </a:p>
          <a:p>
            <a:pPr lvl="1"/>
            <a:r>
              <a:rPr lang="en-US" dirty="0"/>
              <a:t>the badge then provides the icon to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DCB9B-E875-53DC-7C43-CFE9087E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114" y="1690688"/>
            <a:ext cx="971686" cy="1162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03C16-5DD8-7072-D830-C6185D879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26" y="4250619"/>
            <a:ext cx="7228507" cy="25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9339-AE98-3274-D933-E2A18E76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icon Text badge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D12C-6C49-72C6-5F79-39567D52F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provide label, </a:t>
            </a:r>
            <a:r>
              <a:rPr lang="en-US" dirty="0" err="1"/>
              <a:t>backgroundColor</a:t>
            </a:r>
            <a:r>
              <a:rPr lang="en-US" dirty="0"/>
              <a:t> is optional but recommended.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0404C-C646-1C62-849A-4EDACA4F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19" y="2943871"/>
            <a:ext cx="7402128" cy="29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B176-0641-CBCF-CC72-C0EF43F3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08175-0400-2C5A-6397-58894A4AF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28722" cy="4351338"/>
          </a:xfrm>
        </p:spPr>
        <p:txBody>
          <a:bodyPr/>
          <a:lstStyle/>
          <a:p>
            <a:r>
              <a:rPr lang="en-US" dirty="0"/>
              <a:t>Chips are compact elements that represent an attribute, text, entity, or action.</a:t>
            </a:r>
          </a:p>
          <a:p>
            <a:r>
              <a:rPr lang="en-US" dirty="0"/>
              <a:t>There is chip, </a:t>
            </a:r>
            <a:r>
              <a:rPr lang="en-US" dirty="0" err="1"/>
              <a:t>Inputchip</a:t>
            </a:r>
            <a:r>
              <a:rPr lang="en-US" dirty="0"/>
              <a:t>, </a:t>
            </a:r>
            <a:r>
              <a:rPr lang="en-US" dirty="0" err="1"/>
              <a:t>FilterChip</a:t>
            </a:r>
            <a:r>
              <a:rPr lang="en-US" dirty="0"/>
              <a:t>, </a:t>
            </a:r>
            <a:r>
              <a:rPr lang="en-US" dirty="0" err="1"/>
              <a:t>ActionChip</a:t>
            </a:r>
            <a:r>
              <a:rPr lang="en-US" dirty="0"/>
              <a:t> (think button), </a:t>
            </a:r>
            <a:r>
              <a:rPr lang="en-US" dirty="0" err="1"/>
              <a:t>choiceChip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adding a </a:t>
            </a:r>
            <a:r>
              <a:rPr lang="en-US" dirty="0" err="1"/>
              <a:t>onDeleted</a:t>
            </a:r>
            <a:r>
              <a:rPr lang="en-US" dirty="0"/>
              <a:t>:  will cause the chip to have x to delete the chip as well.</a:t>
            </a:r>
          </a:p>
        </p:txBody>
      </p:sp>
      <p:pic>
        <p:nvPicPr>
          <p:cNvPr id="9" name="Content Placeholder 8" descr="A screenshot of a phone&#10;&#10;AI-generated content may be incorrect.">
            <a:extLst>
              <a:ext uri="{FF2B5EF4-FFF2-40B4-BE49-F238E27FC236}">
                <a16:creationId xmlns:a16="http://schemas.microsoft.com/office/drawing/2014/main" id="{CB572700-CAC7-7DB2-67F2-4DCA9EA3C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43" y="1825625"/>
            <a:ext cx="1957857" cy="43513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D2E93-9E14-5FA1-4978-BC997D9E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43" y="4385586"/>
            <a:ext cx="4837906" cy="19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22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https://flutter.dev/docs/codelabs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https://api.flutter.dev/flutter/material/showDatePicker.html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https://api.flutter.dev/flutter/material/showTimePicker.html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https://api.flutter.dev/flutter/material/Chip-class.html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https://medium.com/@paghadalsneh/a-visual-guide-to-input-decorations-for-flutter-textfield-6f805d1991b7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https://codewithandrea.com/articles/flutter-text-field-form-validation/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https://api.flutter.dev/flutter/material/TextField-class.html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https://api.flutter.dev/flutter/material/Badge-class.html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33D9-0752-1F89-C436-084F4CF9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inputChip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2370-ACDF-99D0-9B81-2786F3394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check will have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onSelected</a:t>
            </a:r>
            <a:r>
              <a:rPr lang="en-US" dirty="0"/>
              <a:t>: () { }</a:t>
            </a:r>
          </a:p>
          <a:p>
            <a:pPr lvl="1"/>
            <a:r>
              <a:rPr lang="en-US" dirty="0"/>
              <a:t>selected: true/false</a:t>
            </a:r>
          </a:p>
          <a:p>
            <a:pPr lvl="2"/>
            <a:r>
              <a:rPr lang="en-US" dirty="0"/>
              <a:t>if true, shows a check mark</a:t>
            </a:r>
          </a:p>
          <a:p>
            <a:pPr lvl="1"/>
            <a:r>
              <a:rPr lang="en-US" dirty="0"/>
              <a:t>optional</a:t>
            </a:r>
          </a:p>
          <a:p>
            <a:pPr lvl="1"/>
            <a:r>
              <a:rPr lang="en-US" dirty="0" err="1"/>
              <a:t>onDeleted</a:t>
            </a:r>
            <a:r>
              <a:rPr lang="en-US" dirty="0"/>
              <a:t>: () {}</a:t>
            </a:r>
          </a:p>
          <a:p>
            <a:pPr lvl="2"/>
            <a:r>
              <a:rPr lang="en-US" dirty="0"/>
              <a:t>call the method, which can use </a:t>
            </a:r>
            <a:r>
              <a:rPr lang="en-US" dirty="0" err="1"/>
              <a:t>setState</a:t>
            </a:r>
            <a:r>
              <a:rPr lang="en-US" dirty="0"/>
              <a:t>(), so the chip can be removed.</a:t>
            </a:r>
          </a:p>
          <a:p>
            <a:pPr lvl="2"/>
            <a:r>
              <a:rPr lang="en-US" dirty="0"/>
              <a:t>this can be used with any chip.</a:t>
            </a:r>
          </a:p>
        </p:txBody>
      </p:sp>
    </p:spTree>
    <p:extLst>
      <p:ext uri="{BB962C8B-B14F-4D97-AF65-F5344CB8AC3E}">
        <p14:creationId xmlns:p14="http://schemas.microsoft.com/office/powerpoint/2010/main" val="206953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1FC8-7379-CE44-05E6-F3735BEE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ChoiceChip</a:t>
            </a:r>
            <a:r>
              <a:rPr lang="en-US" dirty="0"/>
              <a:t> and </a:t>
            </a:r>
            <a:r>
              <a:rPr lang="en-US" dirty="0" err="1"/>
              <a:t>FilterChip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99D803-CBC0-F307-33DE-E29530569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0024" y="2924819"/>
            <a:ext cx="3057952" cy="215295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14CEC9-46B2-1497-34A3-FBE2600FA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2550" y="2924819"/>
            <a:ext cx="3400900" cy="2152950"/>
          </a:xfrm>
        </p:spPr>
      </p:pic>
    </p:spTree>
    <p:extLst>
      <p:ext uri="{BB962C8B-B14F-4D97-AF65-F5344CB8AC3E}">
        <p14:creationId xmlns:p14="http://schemas.microsoft.com/office/powerpoint/2010/main" val="39353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480A-1808-C6EA-EA3D-4BC2167E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ActionChip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CDAC8-64BC-C46C-08BF-C827EF7687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actionChip</a:t>
            </a:r>
            <a:r>
              <a:rPr lang="en-US" dirty="0"/>
              <a:t> is pretty much a button but looks like a chip.</a:t>
            </a:r>
          </a:p>
          <a:p>
            <a:pPr lvl="1"/>
            <a:r>
              <a:rPr lang="en-US" dirty="0" err="1"/>
              <a:t>onPressed</a:t>
            </a:r>
            <a:r>
              <a:rPr lang="en-US" dirty="0"/>
              <a:t>:  call a method to do something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16BFD1-82E8-1E4A-B65D-B040A3EA6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24054"/>
            <a:ext cx="5181600" cy="1554479"/>
          </a:xfrm>
        </p:spPr>
      </p:pic>
    </p:spTree>
    <p:extLst>
      <p:ext uri="{BB962C8B-B14F-4D97-AF65-F5344CB8AC3E}">
        <p14:creationId xmlns:p14="http://schemas.microsoft.com/office/powerpoint/2010/main" val="170962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6078-DD72-29EC-4909-12243A13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DatePicker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ECF56-3843-807C-A343-5285B5C055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is a built-in widget for a date Picker</a:t>
            </a:r>
          </a:p>
          <a:p>
            <a:pPr lvl="1"/>
            <a:r>
              <a:rPr lang="en-US" dirty="0"/>
              <a:t>it's a future (</a:t>
            </a:r>
            <a:r>
              <a:rPr lang="en-US" dirty="0" err="1"/>
              <a:t>ie</a:t>
            </a:r>
            <a:r>
              <a:rPr lang="en-US" dirty="0"/>
              <a:t> separate thread), so we use the await until the user picks a date.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64DC61-B755-EE25-336F-3EF2ECB0C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3949" y="1825625"/>
            <a:ext cx="1958102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72E02-B572-6D9D-4EA0-64046A7D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77" y="3833486"/>
            <a:ext cx="4820323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78B8-E3BC-E262-9C39-FA1F8C5C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DatePicker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355F-99BC-8EA2-220C-F7F92957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launching via a method</a:t>
            </a:r>
          </a:p>
          <a:p>
            <a:r>
              <a:rPr lang="en-US" dirty="0"/>
              <a:t>and using the </a:t>
            </a:r>
            <a:r>
              <a:rPr lang="en-US" dirty="0" err="1"/>
              <a:t>setState</a:t>
            </a:r>
            <a:r>
              <a:rPr lang="en-US" dirty="0"/>
              <a:t> to display it in the app.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1C866-ECB8-85CA-4E9B-15F75BB0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0" y="3019891"/>
            <a:ext cx="7197772" cy="26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1B96-3FE4-D583-0E6C-970D03BE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timepicker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D7DBE-CD96-39C9-B83B-AAD0BCB26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17193" cy="4351338"/>
          </a:xfrm>
        </p:spPr>
        <p:txBody>
          <a:bodyPr/>
          <a:lstStyle/>
          <a:p>
            <a:r>
              <a:rPr lang="en-US" dirty="0"/>
              <a:t>The time picker allows you to choose input or a </a:t>
            </a:r>
            <a:r>
              <a:rPr lang="en-US" dirty="0" err="1"/>
              <a:t>dail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dialonly</a:t>
            </a:r>
            <a:r>
              <a:rPr lang="en-US" dirty="0"/>
              <a:t> appears to be currently broken.  Shows input and dial anyway.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1FCE28-538F-C018-836E-2671A4614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36969" y="808671"/>
            <a:ext cx="2543107" cy="203390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D28D80-2917-1E48-6ECE-5D59107F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508" y="3155495"/>
            <a:ext cx="2428028" cy="3571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1BC967-7A42-7B71-350B-22843DBFB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45" y="3429000"/>
            <a:ext cx="6354665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981</Words>
  <Application>Microsoft Office PowerPoint</Application>
  <PresentationFormat>Widescreen</PresentationFormat>
  <Paragraphs>134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Tahoma</vt:lpstr>
      <vt:lpstr>Office Theme</vt:lpstr>
      <vt:lpstr>Cosc 4735</vt:lpstr>
      <vt:lpstr>code and examples.</vt:lpstr>
      <vt:lpstr>chip</vt:lpstr>
      <vt:lpstr>inputChip</vt:lpstr>
      <vt:lpstr>ChoiceChip and FilterChip</vt:lpstr>
      <vt:lpstr>ActionChip</vt:lpstr>
      <vt:lpstr>DatePicker</vt:lpstr>
      <vt:lpstr>DatePicker (2)</vt:lpstr>
      <vt:lpstr>timepicker</vt:lpstr>
      <vt:lpstr>timepicker (2)</vt:lpstr>
      <vt:lpstr>Divider</vt:lpstr>
      <vt:lpstr>TextField and InputDecoration</vt:lpstr>
      <vt:lpstr>TextField and InputDecoration (2)</vt:lpstr>
      <vt:lpstr>input validation.  TextField vs TextFormField</vt:lpstr>
      <vt:lpstr>TextField with validation</vt:lpstr>
      <vt:lpstr>TextField with validation (2)</vt:lpstr>
      <vt:lpstr>TextField with validation (3)</vt:lpstr>
      <vt:lpstr>TextFormField with Validation</vt:lpstr>
      <vt:lpstr>TextFormField with Validation (2)</vt:lpstr>
      <vt:lpstr>TextFormField with Validation (2)</vt:lpstr>
      <vt:lpstr>menu</vt:lpstr>
      <vt:lpstr>menu with MenuAnchor</vt:lpstr>
      <vt:lpstr>menuAnchor</vt:lpstr>
      <vt:lpstr>menu on the app bar.</vt:lpstr>
      <vt:lpstr>menu on the app bar (2)</vt:lpstr>
      <vt:lpstr>From "textButton"</vt:lpstr>
      <vt:lpstr>icon badges</vt:lpstr>
      <vt:lpstr>Badges</vt:lpstr>
      <vt:lpstr>For icon Text badge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Ward</dc:creator>
  <cp:lastModifiedBy>Jim Ward</cp:lastModifiedBy>
  <cp:revision>12</cp:revision>
  <dcterms:created xsi:type="dcterms:W3CDTF">2025-03-06T21:22:46Z</dcterms:created>
  <dcterms:modified xsi:type="dcterms:W3CDTF">2025-04-02T19:20:08Z</dcterms:modified>
</cp:coreProperties>
</file>