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9" r:id="rId3"/>
    <p:sldId id="281" r:id="rId4"/>
    <p:sldId id="261" r:id="rId5"/>
    <p:sldId id="264" r:id="rId6"/>
    <p:sldId id="275" r:id="rId7"/>
    <p:sldId id="276" r:id="rId8"/>
    <p:sldId id="277" r:id="rId9"/>
    <p:sldId id="278" r:id="rId10"/>
    <p:sldId id="279" r:id="rId11"/>
    <p:sldId id="280" r:id="rId12"/>
    <p:sldId id="289" r:id="rId13"/>
    <p:sldId id="282" r:id="rId14"/>
    <p:sldId id="265" r:id="rId15"/>
    <p:sldId id="283" r:id="rId16"/>
    <p:sldId id="266" r:id="rId17"/>
    <p:sldId id="285" r:id="rId18"/>
    <p:sldId id="269" r:id="rId19"/>
    <p:sldId id="270" r:id="rId20"/>
    <p:sldId id="271" r:id="rId21"/>
    <p:sldId id="272" r:id="rId22"/>
    <p:sldId id="273" r:id="rId23"/>
    <p:sldId id="284" r:id="rId24"/>
    <p:sldId id="287" r:id="rId25"/>
    <p:sldId id="258" r:id="rId26"/>
    <p:sldId id="290" r:id="rId27"/>
    <p:sldId id="288" r:id="rId28"/>
    <p:sldId id="267" r:id="rId29"/>
    <p:sldId id="268" r:id="rId30"/>
    <p:sldId id="291" r:id="rId31"/>
    <p:sldId id="295" r:id="rId32"/>
    <p:sldId id="296" r:id="rId33"/>
    <p:sldId id="262" r:id="rId34"/>
    <p:sldId id="297" r:id="rId35"/>
    <p:sldId id="298" r:id="rId36"/>
    <p:sldId id="299" r:id="rId37"/>
    <p:sldId id="300" r:id="rId38"/>
    <p:sldId id="301" r:id="rId39"/>
    <p:sldId id="302" r:id="rId40"/>
    <p:sldId id="303" r:id="rId41"/>
    <p:sldId id="304" r:id="rId42"/>
    <p:sldId id="305" r:id="rId43"/>
    <p:sldId id="306" r:id="rId44"/>
    <p:sldId id="308" r:id="rId45"/>
    <p:sldId id="307" r:id="rId46"/>
    <p:sldId id="263" r:id="rId47"/>
    <p:sldId id="260"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384" y="30"/>
      </p:cViewPr>
      <p:guideLst/>
    </p:cSldViewPr>
  </p:slideViewPr>
  <p:notesTextViewPr>
    <p:cViewPr>
      <p:scale>
        <a:sx n="1" d="1"/>
        <a:sy n="1" d="1"/>
      </p:scale>
      <p:origin x="0" y="0"/>
    </p:cViewPr>
  </p:notesTextViewPr>
  <p:sorterViewPr>
    <p:cViewPr>
      <p:scale>
        <a:sx n="100" d="100"/>
        <a:sy n="100" d="100"/>
      </p:scale>
      <p:origin x="0" y="-110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CE31D4D-25ED-4B1E-853B-9148F862192D}"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127311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E31D4D-25ED-4B1E-853B-9148F862192D}"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834487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E31D4D-25ED-4B1E-853B-9148F862192D}"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950768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E31D4D-25ED-4B1E-853B-9148F862192D}"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597997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E31D4D-25ED-4B1E-853B-9148F862192D}"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3439836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E31D4D-25ED-4B1E-853B-9148F862192D}"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3829531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E31D4D-25ED-4B1E-853B-9148F862192D}" type="datetimeFigureOut">
              <a:rPr lang="en-US" smtClean="0"/>
              <a:t>3/25/2026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799079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E31D4D-25ED-4B1E-853B-9148F862192D}" type="datetimeFigureOut">
              <a:rPr lang="en-US" smtClean="0"/>
              <a:t>3/25/2026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2086258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E31D4D-25ED-4B1E-853B-9148F862192D}" type="datetimeFigureOut">
              <a:rPr lang="en-US" smtClean="0"/>
              <a:t>3/25/2026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3201468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CE31D4D-25ED-4B1E-853B-9148F862192D}"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3917138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CE31D4D-25ED-4B1E-853B-9148F862192D}"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F770FF-DAD8-4B42-AC36-206ED30FE02A}" type="slidenum">
              <a:rPr lang="en-US" smtClean="0"/>
              <a:t>‹#›</a:t>
            </a:fld>
            <a:endParaRPr lang="en-US"/>
          </a:p>
        </p:txBody>
      </p:sp>
    </p:spTree>
    <p:extLst>
      <p:ext uri="{BB962C8B-B14F-4D97-AF65-F5344CB8AC3E}">
        <p14:creationId xmlns:p14="http://schemas.microsoft.com/office/powerpoint/2010/main" val="1032508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E31D4D-25ED-4B1E-853B-9148F862192D}" type="datetimeFigureOut">
              <a:rPr lang="en-US" smtClean="0"/>
              <a:t>3/25/2026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F770FF-DAD8-4B42-AC36-206ED30FE02A}" type="slidenum">
              <a:rPr lang="en-US" smtClean="0"/>
              <a:t>‹#›</a:t>
            </a:fld>
            <a:endParaRPr lang="en-US"/>
          </a:p>
        </p:txBody>
      </p:sp>
    </p:spTree>
    <p:extLst>
      <p:ext uri="{BB962C8B-B14F-4D97-AF65-F5344CB8AC3E}">
        <p14:creationId xmlns:p14="http://schemas.microsoft.com/office/powerpoint/2010/main" val="1688152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api.flutter.dev/flutter/material/SegmentedButton-class.html" TargetMode="External"/><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docs.flutter.io/flutter/painting/BoxFit-class.html" TargetMode="Externa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Jxw6FaA0j3I&amp;list=PLjxrf2q8roU1quF6ny8oFHJ2gBdrYN_AK" TargetMode="External"/><Relationship Id="rId2" Type="http://schemas.openxmlformats.org/officeDocument/2006/relationships/hyperlink" Target="https://www.youtube.com/@flutterdev/videos" TargetMode="External"/><Relationship Id="rId1" Type="http://schemas.openxmlformats.org/officeDocument/2006/relationships/slideLayout" Target="../slideLayouts/slideLayout2.xml"/><Relationship Id="rId4" Type="http://schemas.openxmlformats.org/officeDocument/2006/relationships/hyperlink" Target="https://www.youtube.com/playlist?list=PLjxrf2q8roU23XGwz3Km7sQZFTdB996i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https://flutter.dev/docs/get-started/flutter-for/android-dev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docs.flutter.dev/ui/layout/tutorial" TargetMode="External"/><Relationship Id="rId2" Type="http://schemas.openxmlformats.org/officeDocument/2006/relationships/hyperlink" Target="https://api.flutter.dev/flutter/widgets/Flexible-class.html"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medium.com/flutter-community/flutter-layout-cheat-sheet-5363348d037e" TargetMode="External"/><Relationship Id="rId2" Type="http://schemas.openxmlformats.org/officeDocument/2006/relationships/image" Target="../media/image18.png"/><Relationship Id="rId1" Type="http://schemas.openxmlformats.org/officeDocument/2006/relationships/slideLayout" Target="../slideLayouts/slideLayout4.xml"/><Relationship Id="rId4" Type="http://schemas.openxmlformats.org/officeDocument/2006/relationships/hyperlink" Target="https://www.tutorialspoint.com/flutter/flutter_introduction_to_layouts.htm"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4.xml"/><Relationship Id="rId4" Type="http://schemas.openxmlformats.org/officeDocument/2006/relationships/image" Target="../media/image23.png"/></Relationships>
</file>

<file path=ppt/slides/_rels/slide46.xml.rels><?xml version="1.0" encoding="UTF-8" standalone="yes"?>
<Relationships xmlns="http://schemas.openxmlformats.org/package/2006/relationships"><Relationship Id="rId8" Type="http://schemas.openxmlformats.org/officeDocument/2006/relationships/hyperlink" Target="https://pub.dartlang.org/flutter" TargetMode="External"/><Relationship Id="rId3" Type="http://schemas.openxmlformats.org/officeDocument/2006/relationships/hyperlink" Target="https://flutter.dev/docs/get-started/install" TargetMode="External"/><Relationship Id="rId7" Type="http://schemas.openxmlformats.org/officeDocument/2006/relationships/hyperlink" Target="https://flutter.dev/docs/resources/bootstrap-into-dart" TargetMode="External"/><Relationship Id="rId2" Type="http://schemas.openxmlformats.org/officeDocument/2006/relationships/hyperlink" Target="https://developers.googleblog.com/2018/12/flutter-10-googles-portable-ui-toolkit.html" TargetMode="External"/><Relationship Id="rId1" Type="http://schemas.openxmlformats.org/officeDocument/2006/relationships/slideLayout" Target="../slideLayouts/slideLayout2.xml"/><Relationship Id="rId6" Type="http://schemas.openxmlformats.org/officeDocument/2006/relationships/hyperlink" Target="https://flutter.dev/docs/reference/tutorials" TargetMode="External"/><Relationship Id="rId5" Type="http://schemas.openxmlformats.org/officeDocument/2006/relationships/hyperlink" Target="https://hackr.io/blog/how-to-learn-flutter" TargetMode="External"/><Relationship Id="rId4" Type="http://schemas.openxmlformats.org/officeDocument/2006/relationships/hyperlink" Target="https://codelabs.developers.google.com/codelabs/first-flutter-app-pt1/"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dirty="0"/>
              <a:t> 4735</a:t>
            </a:r>
          </a:p>
        </p:txBody>
      </p:sp>
      <p:sp>
        <p:nvSpPr>
          <p:cNvPr id="3" name="Subtitle 2"/>
          <p:cNvSpPr>
            <a:spLocks noGrp="1"/>
          </p:cNvSpPr>
          <p:nvPr>
            <p:ph type="subTitle" idx="1"/>
          </p:nvPr>
        </p:nvSpPr>
        <p:spPr/>
        <p:txBody>
          <a:bodyPr/>
          <a:lstStyle/>
          <a:p>
            <a:r>
              <a:rPr lang="en-US" dirty="0"/>
              <a:t>Flutter</a:t>
            </a:r>
          </a:p>
          <a:p>
            <a:r>
              <a:rPr lang="en-US" dirty="0"/>
              <a:t>Basic UI</a:t>
            </a:r>
          </a:p>
        </p:txBody>
      </p:sp>
    </p:spTree>
    <p:extLst>
      <p:ext uri="{BB962C8B-B14F-4D97-AF65-F5344CB8AC3E}">
        <p14:creationId xmlns:p14="http://schemas.microsoft.com/office/powerpoint/2010/main" val="498605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view of the </a:t>
            </a:r>
            <a:r>
              <a:rPr lang="en-US" dirty="0" err="1"/>
              <a:t>stateful</a:t>
            </a:r>
            <a:r>
              <a:rPr lang="en-US" dirty="0"/>
              <a:t> widget (2)</a:t>
            </a:r>
          </a:p>
        </p:txBody>
      </p:sp>
      <p:sp>
        <p:nvSpPr>
          <p:cNvPr id="3" name="Content Placeholder 2"/>
          <p:cNvSpPr>
            <a:spLocks noGrp="1"/>
          </p:cNvSpPr>
          <p:nvPr>
            <p:ph idx="1"/>
          </p:nvPr>
        </p:nvSpPr>
        <p:spPr/>
        <p:txBody>
          <a:bodyPr>
            <a:normAutofit lnSpcReduction="10000"/>
          </a:bodyPr>
          <a:lstStyle/>
          <a:p>
            <a:r>
              <a:rPr lang="en-US" dirty="0"/>
              <a:t>part 2, the "state" method</a:t>
            </a:r>
          </a:p>
          <a:p>
            <a:pPr marL="0" indent="0">
              <a:buNone/>
            </a:pPr>
            <a:r>
              <a:rPr lang="en-US" dirty="0"/>
              <a:t>class _</a:t>
            </a:r>
            <a:r>
              <a:rPr lang="en-US" dirty="0" err="1"/>
              <a:t>MyHomePageState</a:t>
            </a:r>
            <a:r>
              <a:rPr lang="en-US" dirty="0"/>
              <a:t> extends State&lt;</a:t>
            </a:r>
            <a:r>
              <a:rPr lang="en-US" dirty="0" err="1"/>
              <a:t>MyHomePage</a:t>
            </a:r>
            <a:r>
              <a:rPr lang="en-US" dirty="0"/>
              <a:t>&gt; {</a:t>
            </a:r>
          </a:p>
          <a:p>
            <a:pPr marL="0" indent="0">
              <a:buNone/>
            </a:pPr>
            <a:r>
              <a:rPr lang="en-US" dirty="0"/>
              <a:t>  //local variables and methods declarations</a:t>
            </a:r>
          </a:p>
          <a:p>
            <a:pPr marL="0" indent="0">
              <a:buNone/>
            </a:pPr>
            <a:endParaRPr lang="en-US" dirty="0"/>
          </a:p>
          <a:p>
            <a:pPr marL="0" indent="0">
              <a:buNone/>
            </a:pPr>
            <a:r>
              <a:rPr lang="en-US" dirty="0"/>
              <a:t> @override</a:t>
            </a:r>
          </a:p>
          <a:p>
            <a:pPr marL="0" indent="0">
              <a:buNone/>
            </a:pPr>
            <a:r>
              <a:rPr lang="en-US" dirty="0"/>
              <a:t>  Widget build(</a:t>
            </a:r>
            <a:r>
              <a:rPr lang="en-US" dirty="0" err="1"/>
              <a:t>BuildContext</a:t>
            </a:r>
            <a:r>
              <a:rPr lang="en-US" dirty="0"/>
              <a:t> context) {</a:t>
            </a:r>
          </a:p>
          <a:p>
            <a:pPr marL="0" indent="0">
              <a:buNone/>
            </a:pPr>
            <a:r>
              <a:rPr lang="en-US" dirty="0"/>
              <a:t>     return Scaffold(  … );  //this is the layout and how the app will look.</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2218622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Scaffold</a:t>
            </a:r>
          </a:p>
        </p:txBody>
      </p:sp>
      <p:sp>
        <p:nvSpPr>
          <p:cNvPr id="3" name="Content Placeholder 2"/>
          <p:cNvSpPr>
            <a:spLocks noGrp="1"/>
          </p:cNvSpPr>
          <p:nvPr>
            <p:ph idx="1"/>
          </p:nvPr>
        </p:nvSpPr>
        <p:spPr/>
        <p:txBody>
          <a:bodyPr>
            <a:normAutofit fontScale="92500" lnSpcReduction="20000"/>
          </a:bodyPr>
          <a:lstStyle/>
          <a:p>
            <a:r>
              <a:rPr lang="en-US" dirty="0"/>
              <a:t>This is then is how everything is draw.</a:t>
            </a:r>
          </a:p>
          <a:p>
            <a:pPr marL="0" indent="0">
              <a:buNone/>
            </a:pPr>
            <a:r>
              <a:rPr lang="en-US" dirty="0" err="1"/>
              <a:t>appBar</a:t>
            </a:r>
            <a:r>
              <a:rPr lang="en-US" dirty="0"/>
              <a:t>:  </a:t>
            </a:r>
          </a:p>
          <a:p>
            <a:pPr lvl="1"/>
            <a:r>
              <a:rPr lang="en-US" dirty="0"/>
              <a:t>is the application bar/title bar.  </a:t>
            </a:r>
          </a:p>
          <a:p>
            <a:pPr marL="0" indent="0">
              <a:buNone/>
            </a:pPr>
            <a:r>
              <a:rPr lang="en-US" dirty="0"/>
              <a:t>body:   </a:t>
            </a:r>
          </a:p>
          <a:p>
            <a:pPr lvl="1"/>
            <a:r>
              <a:rPr lang="en-US" dirty="0"/>
              <a:t>this is the bulk of the app and content view, think about this as the first layout in android that it builds from there.</a:t>
            </a:r>
          </a:p>
          <a:p>
            <a:r>
              <a:rPr lang="en-US" dirty="0"/>
              <a:t>There are more options after the body statement,</a:t>
            </a:r>
          </a:p>
          <a:p>
            <a:pPr marL="457200" lvl="1" indent="0">
              <a:buNone/>
            </a:pPr>
            <a:r>
              <a:rPr lang="en-US" dirty="0" err="1"/>
              <a:t>floatingActionButton</a:t>
            </a:r>
            <a:r>
              <a:rPr lang="en-US" dirty="0"/>
              <a:t>:  the floating action button, bottom right or nested with other widgets like </a:t>
            </a:r>
            <a:r>
              <a:rPr lang="en-US" dirty="0" err="1"/>
              <a:t>BottomSheet</a:t>
            </a:r>
            <a:endParaRPr lang="en-US" dirty="0"/>
          </a:p>
          <a:p>
            <a:pPr marL="457200" lvl="1" indent="0">
              <a:buNone/>
            </a:pPr>
            <a:r>
              <a:rPr lang="en-US" dirty="0"/>
              <a:t>Drawer:  the layout drawer, this also several more objects that work with it.</a:t>
            </a:r>
          </a:p>
          <a:p>
            <a:pPr marL="457200" lvl="1" indent="0">
              <a:buNone/>
            </a:pPr>
            <a:r>
              <a:rPr lang="en-US" dirty="0" err="1"/>
              <a:t>BottomNavigationBar</a:t>
            </a:r>
            <a:r>
              <a:rPr lang="en-US" dirty="0"/>
              <a:t>:  the bottom navigation Bar that google now recommends</a:t>
            </a:r>
          </a:p>
          <a:p>
            <a:pPr marL="457200" lvl="1" indent="0">
              <a:buNone/>
            </a:pPr>
            <a:r>
              <a:rPr lang="en-US" dirty="0" err="1"/>
              <a:t>BottomSheet</a:t>
            </a:r>
            <a:r>
              <a:rPr lang="en-US" dirty="0"/>
              <a:t>: it's like a drawer but opens from the bottom.</a:t>
            </a:r>
          </a:p>
          <a:p>
            <a:pPr marL="457200" lvl="1" indent="0">
              <a:buNone/>
            </a:pPr>
            <a:r>
              <a:rPr lang="en-US" dirty="0" err="1"/>
              <a:t>SnackBar</a:t>
            </a:r>
            <a:r>
              <a:rPr lang="en-US" dirty="0"/>
              <a:t>: lightweight message with optional action and display briefly.</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898578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DD19-966B-0F75-2D8A-1541C6D68A8D}"/>
              </a:ext>
            </a:extLst>
          </p:cNvPr>
          <p:cNvSpPr>
            <a:spLocks noGrp="1"/>
          </p:cNvSpPr>
          <p:nvPr>
            <p:ph type="title"/>
          </p:nvPr>
        </p:nvSpPr>
        <p:spPr/>
        <p:txBody>
          <a:bodyPr/>
          <a:lstStyle/>
          <a:p>
            <a:r>
              <a:rPr lang="en-US" dirty="0"/>
              <a:t>Widgets</a:t>
            </a:r>
          </a:p>
        </p:txBody>
      </p:sp>
      <p:sp>
        <p:nvSpPr>
          <p:cNvPr id="3" name="Content Placeholder 2">
            <a:extLst>
              <a:ext uri="{FF2B5EF4-FFF2-40B4-BE49-F238E27FC236}">
                <a16:creationId xmlns:a16="http://schemas.microsoft.com/office/drawing/2014/main" id="{1FF4BA58-01F7-A295-1D13-92239F254F21}"/>
              </a:ext>
            </a:extLst>
          </p:cNvPr>
          <p:cNvSpPr>
            <a:spLocks noGrp="1"/>
          </p:cNvSpPr>
          <p:nvPr>
            <p:ph idx="1"/>
          </p:nvPr>
        </p:nvSpPr>
        <p:spPr/>
        <p:txBody>
          <a:bodyPr>
            <a:normAutofit/>
          </a:bodyPr>
          <a:lstStyle/>
          <a:p>
            <a:r>
              <a:rPr lang="en-US" dirty="0"/>
              <a:t>First there are 2 design systems as part of the SDK</a:t>
            </a:r>
          </a:p>
          <a:p>
            <a:r>
              <a:rPr lang="en-US" dirty="0"/>
              <a:t>Cupertino</a:t>
            </a:r>
          </a:p>
          <a:p>
            <a:pPr lvl="1"/>
            <a:r>
              <a:rPr lang="en-US" dirty="0"/>
              <a:t>Beautiful and high-fidelity widgets that align with Apple's Human Interface Guidelines for iOS and macOS.</a:t>
            </a:r>
          </a:p>
          <a:p>
            <a:r>
              <a:rPr lang="en-US" dirty="0"/>
              <a:t>Material Components</a:t>
            </a:r>
          </a:p>
          <a:p>
            <a:pPr lvl="1"/>
            <a:r>
              <a:rPr lang="en-US" dirty="0"/>
              <a:t>Visual, behavioral, and motion-rich widgets implementing the Material 3 design specification.  (</a:t>
            </a:r>
            <a:r>
              <a:rPr lang="en-US" dirty="0" err="1"/>
              <a:t>ie</a:t>
            </a:r>
            <a:r>
              <a:rPr lang="en-US" dirty="0"/>
              <a:t> Android)</a:t>
            </a:r>
          </a:p>
          <a:p>
            <a:pPr lvl="2"/>
            <a:r>
              <a:rPr lang="en-US" dirty="0"/>
              <a:t>Note in </a:t>
            </a:r>
            <a:r>
              <a:rPr lang="en-US" dirty="0" err="1"/>
              <a:t>cosc</a:t>
            </a:r>
            <a:r>
              <a:rPr lang="en-US" dirty="0"/>
              <a:t> 4730 I taught a combination of Material 2 and 3.</a:t>
            </a:r>
          </a:p>
        </p:txBody>
      </p:sp>
    </p:spTree>
    <p:extLst>
      <p:ext uri="{BB962C8B-B14F-4D97-AF65-F5344CB8AC3E}">
        <p14:creationId xmlns:p14="http://schemas.microsoft.com/office/powerpoint/2010/main" val="3640126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Buttons</a:t>
            </a:r>
          </a:p>
        </p:txBody>
      </p:sp>
      <p:sp>
        <p:nvSpPr>
          <p:cNvPr id="3" name="Content Placeholder 2"/>
          <p:cNvSpPr>
            <a:spLocks noGrp="1"/>
          </p:cNvSpPr>
          <p:nvPr>
            <p:ph sz="half" idx="1"/>
          </p:nvPr>
        </p:nvSpPr>
        <p:spPr>
          <a:xfrm>
            <a:off x="760378" y="1494885"/>
            <a:ext cx="6438089" cy="4925370"/>
          </a:xfrm>
        </p:spPr>
        <p:txBody>
          <a:bodyPr>
            <a:normAutofit fontScale="92500" lnSpcReduction="20000"/>
          </a:bodyPr>
          <a:lstStyle/>
          <a:p>
            <a:r>
              <a:rPr lang="en-US" dirty="0"/>
              <a:t>There are a couple of variants in buttons in Material Design</a:t>
            </a:r>
          </a:p>
          <a:p>
            <a:r>
              <a:rPr lang="en-US" dirty="0" err="1"/>
              <a:t>ElevatedButton</a:t>
            </a:r>
            <a:endParaRPr lang="en-US" dirty="0"/>
          </a:p>
          <a:p>
            <a:pPr lvl="1"/>
            <a:r>
              <a:rPr lang="en-US" dirty="0"/>
              <a:t>A Material Design elevated button. A filled button whose material elevates when pressed.</a:t>
            </a:r>
          </a:p>
          <a:p>
            <a:r>
              <a:rPr lang="en-US" dirty="0" err="1"/>
              <a:t>OutlineButton</a:t>
            </a:r>
            <a:endParaRPr lang="en-US" dirty="0"/>
          </a:p>
          <a:p>
            <a:pPr lvl="1"/>
            <a:r>
              <a:rPr lang="en-US" dirty="0"/>
              <a:t>A Material Design outlined button, essentially a </a:t>
            </a:r>
            <a:r>
              <a:rPr lang="en-US" dirty="0" err="1"/>
              <a:t>TextButton</a:t>
            </a:r>
            <a:r>
              <a:rPr lang="en-US" dirty="0"/>
              <a:t> with an outlined border.</a:t>
            </a:r>
          </a:p>
          <a:p>
            <a:r>
              <a:rPr lang="en-US" dirty="0" err="1"/>
              <a:t>TextButton</a:t>
            </a:r>
            <a:endParaRPr lang="en-US" dirty="0"/>
          </a:p>
          <a:p>
            <a:pPr lvl="1"/>
            <a:r>
              <a:rPr lang="en-US" dirty="0"/>
              <a:t>A Material Design text button. A simple flat button without a border outline.</a:t>
            </a:r>
          </a:p>
          <a:p>
            <a:r>
              <a:rPr lang="en-US" dirty="0" err="1"/>
              <a:t>FloatingActionButton</a:t>
            </a:r>
            <a:endParaRPr lang="en-US" dirty="0"/>
          </a:p>
          <a:p>
            <a:pPr lvl="1"/>
            <a:r>
              <a:rPr lang="en-US" dirty="0"/>
              <a:t>A floating action button is a circular icon button that hovers over content to promote a primary action in the application.</a:t>
            </a:r>
          </a:p>
          <a:p>
            <a:pPr lvl="1"/>
            <a:endParaRPr lang="en-US" dirty="0"/>
          </a:p>
        </p:txBody>
      </p:sp>
      <p:pic>
        <p:nvPicPr>
          <p:cNvPr id="7" name="Content Placeholder 6"/>
          <p:cNvPicPr>
            <a:picLocks noGrp="1" noChangeAspect="1"/>
          </p:cNvPicPr>
          <p:nvPr>
            <p:ph sz="half" idx="2"/>
          </p:nvPr>
        </p:nvPicPr>
        <p:blipFill>
          <a:blip r:embed="rId2"/>
          <a:stretch>
            <a:fillRect/>
          </a:stretch>
        </p:blipFill>
        <p:spPr>
          <a:xfrm>
            <a:off x="7687527" y="672270"/>
            <a:ext cx="2721069" cy="5504693"/>
          </a:xfrm>
          <a:prstGeom prst="rect">
            <a:avLst/>
          </a:prstGeom>
        </p:spPr>
      </p:pic>
      <p:sp>
        <p:nvSpPr>
          <p:cNvPr id="4" name="TextBox 3"/>
          <p:cNvSpPr txBox="1"/>
          <p:nvPr/>
        </p:nvSpPr>
        <p:spPr>
          <a:xfrm>
            <a:off x="229586" y="6488668"/>
            <a:ext cx="11732827" cy="369332"/>
          </a:xfrm>
          <a:prstGeom prst="rect">
            <a:avLst/>
          </a:prstGeom>
          <a:noFill/>
        </p:spPr>
        <p:txBody>
          <a:bodyPr wrap="none" rtlCol="0">
            <a:spAutoFit/>
          </a:bodyPr>
          <a:lstStyle/>
          <a:p>
            <a:r>
              <a:rPr lang="en-US" dirty="0"/>
              <a:t>Note, </a:t>
            </a:r>
            <a:r>
              <a:rPr lang="en-US" dirty="0" err="1"/>
              <a:t>TextButton</a:t>
            </a:r>
            <a:r>
              <a:rPr lang="en-US" dirty="0"/>
              <a:t> replaced </a:t>
            </a:r>
            <a:r>
              <a:rPr lang="en-US" dirty="0" err="1"/>
              <a:t>FlatButton</a:t>
            </a:r>
            <a:r>
              <a:rPr lang="en-US" dirty="0"/>
              <a:t>, </a:t>
            </a:r>
            <a:r>
              <a:rPr lang="en-US" dirty="0" err="1"/>
              <a:t>ElevatedButton</a:t>
            </a:r>
            <a:r>
              <a:rPr lang="en-US" dirty="0"/>
              <a:t> replaced </a:t>
            </a:r>
            <a:r>
              <a:rPr lang="en-US" dirty="0" err="1"/>
              <a:t>Reaisedbutton</a:t>
            </a:r>
            <a:r>
              <a:rPr lang="en-US" dirty="0"/>
              <a:t>, and </a:t>
            </a:r>
            <a:r>
              <a:rPr lang="en-US" dirty="0" err="1"/>
              <a:t>OutlinedButton</a:t>
            </a:r>
            <a:r>
              <a:rPr lang="en-US" dirty="0"/>
              <a:t> replaced </a:t>
            </a:r>
            <a:r>
              <a:rPr lang="en-US" dirty="0" err="1"/>
              <a:t>OutlineButton</a:t>
            </a:r>
            <a:endParaRPr lang="en-US" dirty="0"/>
          </a:p>
        </p:txBody>
      </p:sp>
    </p:spTree>
    <p:extLst>
      <p:ext uri="{BB962C8B-B14F-4D97-AF65-F5344CB8AC3E}">
        <p14:creationId xmlns:p14="http://schemas.microsoft.com/office/powerpoint/2010/main" val="3156943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Buttons</a:t>
            </a:r>
          </a:p>
        </p:txBody>
      </p:sp>
      <p:sp>
        <p:nvSpPr>
          <p:cNvPr id="4" name="Content Placeholder 3"/>
          <p:cNvSpPr>
            <a:spLocks noGrp="1"/>
          </p:cNvSpPr>
          <p:nvPr>
            <p:ph idx="1"/>
          </p:nvPr>
        </p:nvSpPr>
        <p:spPr/>
        <p:txBody>
          <a:bodyPr>
            <a:normAutofit/>
          </a:bodyPr>
          <a:lstStyle/>
          <a:p>
            <a:r>
              <a:rPr lang="en-US" dirty="0" err="1"/>
              <a:t>Elevatedbutton</a:t>
            </a:r>
            <a:r>
              <a:rPr lang="en-US" dirty="0"/>
              <a:t>, </a:t>
            </a:r>
            <a:r>
              <a:rPr lang="en-US" dirty="0" err="1"/>
              <a:t>TextButton</a:t>
            </a:r>
            <a:r>
              <a:rPr lang="en-US" dirty="0"/>
              <a:t>, </a:t>
            </a:r>
            <a:r>
              <a:rPr lang="en-US" dirty="0" err="1"/>
              <a:t>OutlineButton</a:t>
            </a:r>
            <a:r>
              <a:rPr lang="en-US" dirty="0"/>
              <a:t> display different, but use basically the same code, except the name.</a:t>
            </a:r>
          </a:p>
          <a:p>
            <a:pPr marL="0" indent="0">
              <a:buNone/>
            </a:pPr>
            <a:r>
              <a:rPr lang="en-US" dirty="0"/>
              <a:t> </a:t>
            </a:r>
            <a:r>
              <a:rPr lang="en-US" dirty="0" err="1"/>
              <a:t>ElevatedButton</a:t>
            </a:r>
            <a:r>
              <a:rPr lang="en-US" dirty="0"/>
              <a:t>(</a:t>
            </a:r>
          </a:p>
          <a:p>
            <a:pPr marL="0" indent="0">
              <a:buNone/>
            </a:pPr>
            <a:r>
              <a:rPr lang="en-US" dirty="0"/>
              <a:t>     </a:t>
            </a:r>
            <a:r>
              <a:rPr lang="en-US" dirty="0" err="1"/>
              <a:t>onPressed</a:t>
            </a:r>
            <a:r>
              <a:rPr lang="en-US" dirty="0"/>
              <a:t>: () {  //anonymous method, think </a:t>
            </a:r>
            <a:r>
              <a:rPr lang="en-US" dirty="0" err="1"/>
              <a:t>onclick</a:t>
            </a:r>
            <a:r>
              <a:rPr lang="en-US" dirty="0"/>
              <a:t> for android</a:t>
            </a:r>
          </a:p>
          <a:p>
            <a:pPr marL="0" indent="0">
              <a:buNone/>
            </a:pPr>
            <a:r>
              <a:rPr lang="en-US" dirty="0"/>
              <a:t>                // do </a:t>
            </a:r>
            <a:r>
              <a:rPr lang="en-US"/>
              <a:t>something.</a:t>
            </a:r>
            <a:endParaRPr lang="en-US" dirty="0"/>
          </a:p>
          <a:p>
            <a:pPr marL="0" indent="0">
              <a:buNone/>
            </a:pPr>
            <a:r>
              <a:rPr lang="en-US" dirty="0"/>
              <a:t>       },</a:t>
            </a:r>
          </a:p>
          <a:p>
            <a:pPr marL="0" indent="0">
              <a:buNone/>
            </a:pPr>
            <a:r>
              <a:rPr lang="en-US" dirty="0"/>
              <a:t>       child: </a:t>
            </a:r>
            <a:r>
              <a:rPr lang="en-US" dirty="0" err="1"/>
              <a:t>const</a:t>
            </a:r>
            <a:r>
              <a:rPr lang="en-US" dirty="0"/>
              <a:t> Text('Text Shown for the Button'),</a:t>
            </a:r>
          </a:p>
          <a:p>
            <a:pPr marL="0" indent="0">
              <a:buNone/>
            </a:pPr>
            <a:r>
              <a:rPr lang="en-US" dirty="0"/>
              <a:t>)</a:t>
            </a:r>
          </a:p>
        </p:txBody>
      </p:sp>
    </p:spTree>
    <p:extLst>
      <p:ext uri="{BB962C8B-B14F-4D97-AF65-F5344CB8AC3E}">
        <p14:creationId xmlns:p14="http://schemas.microsoft.com/office/powerpoint/2010/main" val="1778145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FloatingAcitionButton</a:t>
            </a:r>
            <a:endParaRPr lang="en-US" dirty="0"/>
          </a:p>
        </p:txBody>
      </p:sp>
      <p:sp>
        <p:nvSpPr>
          <p:cNvPr id="4" name="Content Placeholder 3"/>
          <p:cNvSpPr>
            <a:spLocks noGrp="1"/>
          </p:cNvSpPr>
          <p:nvPr>
            <p:ph idx="1"/>
          </p:nvPr>
        </p:nvSpPr>
        <p:spPr/>
        <p:txBody>
          <a:bodyPr>
            <a:normAutofit/>
          </a:bodyPr>
          <a:lstStyle/>
          <a:p>
            <a:r>
              <a:rPr lang="en-US" dirty="0"/>
              <a:t>A floating action button is its own spot in the Scaffold after the body statement. </a:t>
            </a:r>
          </a:p>
          <a:p>
            <a:pPr marL="0" indent="0">
              <a:buNone/>
            </a:pPr>
            <a:r>
              <a:rPr lang="en-US" dirty="0" err="1"/>
              <a:t>floatingActionButton</a:t>
            </a:r>
            <a:r>
              <a:rPr lang="en-US" dirty="0"/>
              <a:t>: </a:t>
            </a:r>
            <a:r>
              <a:rPr lang="en-US" dirty="0" err="1"/>
              <a:t>FloatingActionButton</a:t>
            </a:r>
            <a:r>
              <a:rPr lang="en-US" dirty="0"/>
              <a:t>(</a:t>
            </a:r>
          </a:p>
          <a:p>
            <a:pPr marL="0" indent="0">
              <a:buNone/>
            </a:pPr>
            <a:r>
              <a:rPr lang="en-US" dirty="0"/>
              <a:t>        </a:t>
            </a:r>
            <a:r>
              <a:rPr lang="en-US" dirty="0" err="1"/>
              <a:t>onPressed</a:t>
            </a:r>
            <a:r>
              <a:rPr lang="en-US" dirty="0"/>
              <a:t>: _</a:t>
            </a:r>
            <a:r>
              <a:rPr lang="en-US" dirty="0" err="1"/>
              <a:t>updateText</a:t>
            </a:r>
            <a:r>
              <a:rPr lang="en-US" dirty="0"/>
              <a:t>,  //call a method or use () {…} </a:t>
            </a:r>
          </a:p>
          <a:p>
            <a:pPr marL="0" indent="0">
              <a:buNone/>
            </a:pPr>
            <a:r>
              <a:rPr lang="en-US" dirty="0"/>
              <a:t>        tooltip: 'Update Text',</a:t>
            </a:r>
          </a:p>
          <a:p>
            <a:pPr marL="0" indent="0">
              <a:buNone/>
            </a:pPr>
            <a:r>
              <a:rPr lang="en-US" dirty="0"/>
              <a:t>        child: Icon(</a:t>
            </a:r>
            <a:r>
              <a:rPr lang="en-US" dirty="0" err="1"/>
              <a:t>Icons.update</a:t>
            </a:r>
            <a:r>
              <a:rPr lang="en-US" dirty="0"/>
              <a:t>),</a:t>
            </a:r>
          </a:p>
          <a:p>
            <a:pPr marL="0" indent="0">
              <a:buNone/>
            </a:pPr>
            <a:r>
              <a:rPr lang="en-US" dirty="0"/>
              <a:t>     ),</a:t>
            </a:r>
          </a:p>
          <a:p>
            <a:endParaRPr lang="en-US" dirty="0"/>
          </a:p>
        </p:txBody>
      </p:sp>
    </p:spTree>
    <p:extLst>
      <p:ext uri="{BB962C8B-B14F-4D97-AF65-F5344CB8AC3E}">
        <p14:creationId xmlns:p14="http://schemas.microsoft.com/office/powerpoint/2010/main" val="25620571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 to state.</a:t>
            </a:r>
          </a:p>
        </p:txBody>
      </p:sp>
      <p:sp>
        <p:nvSpPr>
          <p:cNvPr id="5" name="Content Placeholder 4"/>
          <p:cNvSpPr>
            <a:spLocks noGrp="1"/>
          </p:cNvSpPr>
          <p:nvPr>
            <p:ph sz="half" idx="1"/>
          </p:nvPr>
        </p:nvSpPr>
        <p:spPr>
          <a:xfrm>
            <a:off x="586991" y="1825625"/>
            <a:ext cx="5181600" cy="4351338"/>
          </a:xfrm>
        </p:spPr>
        <p:txBody>
          <a:bodyPr>
            <a:normAutofit fontScale="85000" lnSpcReduction="20000"/>
          </a:bodyPr>
          <a:lstStyle/>
          <a:p>
            <a:r>
              <a:rPr lang="en-US" dirty="0"/>
              <a:t>Let's say when you click a button, it changes the text.  </a:t>
            </a:r>
          </a:p>
          <a:p>
            <a:pPr lvl="1"/>
            <a:endParaRPr lang="en-US" dirty="0"/>
          </a:p>
          <a:p>
            <a:r>
              <a:rPr lang="en-US" dirty="0"/>
              <a:t>First, we need variable to hold the text for the text field.</a:t>
            </a:r>
          </a:p>
          <a:p>
            <a:r>
              <a:rPr lang="en-US" dirty="0"/>
              <a:t>Then the update text method will set the state, and it will redraw.</a:t>
            </a:r>
          </a:p>
          <a:p>
            <a:endParaRPr lang="en-US" dirty="0"/>
          </a:p>
          <a:p>
            <a:endParaRPr lang="en-US" dirty="0"/>
          </a:p>
          <a:p>
            <a:endParaRPr lang="en-US" dirty="0"/>
          </a:p>
          <a:p>
            <a:endParaRPr lang="en-US" dirty="0"/>
          </a:p>
          <a:p>
            <a:r>
              <a:rPr lang="en-US" dirty="0"/>
              <a:t>Note, an _ as the first letter of a variable or method, means it's private.</a:t>
            </a:r>
          </a:p>
        </p:txBody>
      </p:sp>
      <p:sp>
        <p:nvSpPr>
          <p:cNvPr id="6" name="Content Placeholder 5"/>
          <p:cNvSpPr>
            <a:spLocks noGrp="1"/>
          </p:cNvSpPr>
          <p:nvPr>
            <p:ph sz="half" idx="2"/>
          </p:nvPr>
        </p:nvSpPr>
        <p:spPr>
          <a:xfrm>
            <a:off x="5768591" y="1825625"/>
            <a:ext cx="5585209" cy="4351338"/>
          </a:xfrm>
        </p:spPr>
        <p:txBody>
          <a:bodyPr>
            <a:normAutofit fontScale="85000" lnSpcReduction="20000"/>
          </a:bodyPr>
          <a:lstStyle/>
          <a:p>
            <a:r>
              <a:rPr lang="en-US" dirty="0"/>
              <a:t> String </a:t>
            </a:r>
            <a:r>
              <a:rPr lang="en-US" dirty="0" err="1"/>
              <a:t>textToShow</a:t>
            </a:r>
            <a:r>
              <a:rPr lang="en-US" dirty="0"/>
              <a:t> = "Flutter is interesting.";</a:t>
            </a:r>
          </a:p>
          <a:p>
            <a:endParaRPr lang="en-US" dirty="0"/>
          </a:p>
          <a:p>
            <a:pPr marL="0" indent="0">
              <a:buNone/>
            </a:pPr>
            <a:r>
              <a:rPr lang="en-US" dirty="0"/>
              <a:t>  void _</a:t>
            </a:r>
            <a:r>
              <a:rPr lang="en-US" dirty="0" err="1"/>
              <a:t>updateText</a:t>
            </a:r>
            <a:r>
              <a:rPr lang="en-US" dirty="0"/>
              <a:t>() {</a:t>
            </a:r>
          </a:p>
          <a:p>
            <a:pPr marL="0" indent="0">
              <a:buNone/>
            </a:pPr>
            <a:r>
              <a:rPr lang="en-US" dirty="0"/>
              <a:t>    </a:t>
            </a:r>
            <a:r>
              <a:rPr lang="en-US" dirty="0" err="1">
                <a:solidFill>
                  <a:schemeClr val="accent2"/>
                </a:solidFill>
              </a:rPr>
              <a:t>setState</a:t>
            </a:r>
            <a:r>
              <a:rPr lang="en-US" dirty="0"/>
              <a:t>(  () {</a:t>
            </a:r>
          </a:p>
          <a:p>
            <a:pPr marL="0" indent="0">
              <a:buNone/>
            </a:pPr>
            <a:r>
              <a:rPr lang="en-US" dirty="0"/>
              <a:t>      // update the text variable.</a:t>
            </a:r>
          </a:p>
          <a:p>
            <a:pPr marL="0" indent="0">
              <a:buNone/>
            </a:pPr>
            <a:r>
              <a:rPr lang="en-US" dirty="0"/>
              <a:t>      </a:t>
            </a:r>
            <a:r>
              <a:rPr lang="en-US" dirty="0" err="1"/>
              <a:t>textToShow</a:t>
            </a:r>
            <a:r>
              <a:rPr lang="en-US" dirty="0"/>
              <a:t> = "Flutter has a weird state!";</a:t>
            </a:r>
          </a:p>
          <a:p>
            <a:pPr marL="0" indent="0">
              <a:buNone/>
            </a:pPr>
            <a:r>
              <a:rPr lang="en-US" dirty="0"/>
              <a:t>    });</a:t>
            </a:r>
          </a:p>
          <a:p>
            <a:pPr marL="0" indent="0">
              <a:buNone/>
            </a:pPr>
            <a:r>
              <a:rPr lang="en-US" dirty="0"/>
              <a:t>  }</a:t>
            </a:r>
          </a:p>
          <a:p>
            <a:pPr marL="0" indent="0">
              <a:buNone/>
            </a:pPr>
            <a:r>
              <a:rPr lang="en-US" dirty="0"/>
              <a:t>…  in the build method</a:t>
            </a:r>
          </a:p>
          <a:p>
            <a:pPr marL="0" indent="0">
              <a:buNone/>
            </a:pPr>
            <a:r>
              <a:rPr lang="en-US" dirty="0"/>
              <a:t> Text(</a:t>
            </a:r>
            <a:r>
              <a:rPr lang="en-US" dirty="0" err="1"/>
              <a:t>textToShow</a:t>
            </a:r>
            <a:r>
              <a:rPr lang="en-US" dirty="0"/>
              <a:t>)</a:t>
            </a:r>
          </a:p>
          <a:p>
            <a:pPr marL="0" indent="0">
              <a:buNone/>
            </a:pPr>
            <a:endParaRPr lang="en-US" dirty="0"/>
          </a:p>
        </p:txBody>
      </p:sp>
    </p:spTree>
    <p:extLst>
      <p:ext uri="{BB962C8B-B14F-4D97-AF65-F5344CB8AC3E}">
        <p14:creationId xmlns:p14="http://schemas.microsoft.com/office/powerpoint/2010/main" val="3052043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DF9FB-2409-E019-0717-D8E2BBC47F45}"/>
              </a:ext>
            </a:extLst>
          </p:cNvPr>
          <p:cNvSpPr>
            <a:spLocks noGrp="1"/>
          </p:cNvSpPr>
          <p:nvPr>
            <p:ph type="title"/>
          </p:nvPr>
        </p:nvSpPr>
        <p:spPr/>
        <p:txBody>
          <a:bodyPr/>
          <a:lstStyle/>
          <a:p>
            <a:r>
              <a:rPr lang="en-US" dirty="0" err="1"/>
              <a:t>Iconbutton</a:t>
            </a:r>
            <a:r>
              <a:rPr lang="en-US" dirty="0"/>
              <a:t> and </a:t>
            </a:r>
            <a:r>
              <a:rPr lang="en-US" dirty="0" err="1"/>
              <a:t>segmentedButton</a:t>
            </a:r>
            <a:endParaRPr lang="en-US" dirty="0"/>
          </a:p>
        </p:txBody>
      </p:sp>
      <p:sp>
        <p:nvSpPr>
          <p:cNvPr id="3" name="Content Placeholder 2">
            <a:extLst>
              <a:ext uri="{FF2B5EF4-FFF2-40B4-BE49-F238E27FC236}">
                <a16:creationId xmlns:a16="http://schemas.microsoft.com/office/drawing/2014/main" id="{0F497DDC-A58F-8CAE-47A0-E0C87EE3347E}"/>
              </a:ext>
            </a:extLst>
          </p:cNvPr>
          <p:cNvSpPr>
            <a:spLocks noGrp="1"/>
          </p:cNvSpPr>
          <p:nvPr>
            <p:ph sz="half" idx="1"/>
          </p:nvPr>
        </p:nvSpPr>
        <p:spPr/>
        <p:txBody>
          <a:bodyPr>
            <a:normAutofit fontScale="85000" lnSpcReduction="10000"/>
          </a:bodyPr>
          <a:lstStyle/>
          <a:p>
            <a:r>
              <a:rPr lang="en-US" dirty="0"/>
              <a:t>This is button that only has a picture.</a:t>
            </a:r>
          </a:p>
          <a:p>
            <a:pPr marL="0" indent="0">
              <a:buNone/>
            </a:pPr>
            <a:r>
              <a:rPr lang="en-US" dirty="0" err="1"/>
              <a:t>IconButton</a:t>
            </a:r>
            <a:r>
              <a:rPr lang="en-US" dirty="0"/>
              <a:t>(</a:t>
            </a:r>
          </a:p>
          <a:p>
            <a:pPr marL="0" indent="0">
              <a:buNone/>
            </a:pPr>
            <a:r>
              <a:rPr lang="en-US" dirty="0"/>
              <a:t>          icon: const Icon(</a:t>
            </a:r>
            <a:r>
              <a:rPr lang="en-US" dirty="0" err="1"/>
              <a:t>Icons.volume_up</a:t>
            </a:r>
            <a:r>
              <a:rPr lang="en-US" dirty="0"/>
              <a:t>),</a:t>
            </a:r>
          </a:p>
          <a:p>
            <a:pPr marL="0" indent="0">
              <a:buNone/>
            </a:pPr>
            <a:r>
              <a:rPr lang="en-US" dirty="0"/>
              <a:t>          tooltip: 'Increase volume by 10',</a:t>
            </a:r>
          </a:p>
          <a:p>
            <a:pPr marL="0" indent="0">
              <a:buNone/>
            </a:pPr>
            <a:r>
              <a:rPr lang="en-US" dirty="0"/>
              <a:t>          </a:t>
            </a:r>
            <a:r>
              <a:rPr lang="en-US" dirty="0" err="1"/>
              <a:t>onPressed</a:t>
            </a:r>
            <a:r>
              <a:rPr lang="en-US" dirty="0"/>
              <a:t>: () {</a:t>
            </a:r>
          </a:p>
          <a:p>
            <a:pPr marL="0" indent="0">
              <a:buNone/>
            </a:pPr>
            <a:r>
              <a:rPr lang="en-US" dirty="0"/>
              <a:t>            </a:t>
            </a:r>
            <a:r>
              <a:rPr lang="en-US" dirty="0" err="1"/>
              <a:t>setState</a:t>
            </a:r>
            <a:r>
              <a:rPr lang="en-US" dirty="0"/>
              <a:t>(() {</a:t>
            </a:r>
          </a:p>
          <a:p>
            <a:pPr marL="0" indent="0">
              <a:buNone/>
            </a:pPr>
            <a:r>
              <a:rPr lang="en-US" dirty="0"/>
              <a:t>              _volume += 10;</a:t>
            </a:r>
          </a:p>
          <a:p>
            <a:pPr marL="0" indent="0">
              <a:buNone/>
            </a:pPr>
            <a:r>
              <a:rPr lang="en-US" dirty="0"/>
              <a:t>            });</a:t>
            </a:r>
          </a:p>
          <a:p>
            <a:pPr marL="0" indent="0">
              <a:buNone/>
            </a:pPr>
            <a:r>
              <a:rPr lang="en-US" dirty="0"/>
              <a:t>          },</a:t>
            </a:r>
          </a:p>
          <a:p>
            <a:pPr marL="0" indent="0">
              <a:buNone/>
            </a:pPr>
            <a:r>
              <a:rPr lang="en-US" dirty="0"/>
              <a:t>        ),</a:t>
            </a:r>
          </a:p>
        </p:txBody>
      </p:sp>
      <p:sp>
        <p:nvSpPr>
          <p:cNvPr id="4" name="Content Placeholder 3">
            <a:extLst>
              <a:ext uri="{FF2B5EF4-FFF2-40B4-BE49-F238E27FC236}">
                <a16:creationId xmlns:a16="http://schemas.microsoft.com/office/drawing/2014/main" id="{B70F6687-FB5F-4481-ED73-E28211A68208}"/>
              </a:ext>
            </a:extLst>
          </p:cNvPr>
          <p:cNvSpPr>
            <a:spLocks noGrp="1"/>
          </p:cNvSpPr>
          <p:nvPr>
            <p:ph sz="half" idx="2"/>
          </p:nvPr>
        </p:nvSpPr>
        <p:spPr/>
        <p:txBody>
          <a:bodyPr>
            <a:normAutofit fontScale="85000" lnSpcReduction="10000"/>
          </a:bodyPr>
          <a:lstStyle/>
          <a:p>
            <a:r>
              <a:rPr lang="en-US" dirty="0" err="1"/>
              <a:t>SegmentedButton</a:t>
            </a:r>
            <a:r>
              <a:rPr lang="en-US" dirty="0"/>
              <a:t> and single choice or multiple.</a:t>
            </a:r>
          </a:p>
          <a:p>
            <a:r>
              <a:rPr lang="en-US" dirty="0" err="1"/>
              <a:t>Segmentedbutton</a:t>
            </a:r>
            <a:r>
              <a:rPr lang="en-US" dirty="0"/>
              <a:t>, which takes </a:t>
            </a:r>
            <a:r>
              <a:rPr lang="en-US" dirty="0" err="1"/>
              <a:t>seqments</a:t>
            </a:r>
            <a:r>
              <a:rPr lang="en-US" dirty="0"/>
              <a:t> that are </a:t>
            </a:r>
            <a:r>
              <a:rPr lang="en-US" dirty="0" err="1"/>
              <a:t>ButtonSegment</a:t>
            </a:r>
            <a:r>
              <a:rPr lang="en-US" dirty="0"/>
              <a:t>.</a:t>
            </a:r>
          </a:p>
          <a:p>
            <a:r>
              <a:rPr lang="en-US" dirty="0"/>
              <a:t>These take  variable of </a:t>
            </a:r>
            <a:r>
              <a:rPr lang="en-US" dirty="0" err="1"/>
              <a:t>enum</a:t>
            </a:r>
            <a:r>
              <a:rPr lang="en-US" dirty="0"/>
              <a:t>, </a:t>
            </a:r>
            <a:r>
              <a:rPr lang="en-US" dirty="0" err="1"/>
              <a:t>ie</a:t>
            </a:r>
            <a:r>
              <a:rPr lang="en-US" dirty="0"/>
              <a:t> the number of segments, which is also the choices.</a:t>
            </a:r>
          </a:p>
        </p:txBody>
      </p:sp>
      <p:pic>
        <p:nvPicPr>
          <p:cNvPr id="6" name="Picture 5">
            <a:extLst>
              <a:ext uri="{FF2B5EF4-FFF2-40B4-BE49-F238E27FC236}">
                <a16:creationId xmlns:a16="http://schemas.microsoft.com/office/drawing/2014/main" id="{F8DC5BB3-E67A-B94B-E0F1-E0A50790B26A}"/>
              </a:ext>
            </a:extLst>
          </p:cNvPr>
          <p:cNvPicPr>
            <a:picLocks noChangeAspect="1"/>
          </p:cNvPicPr>
          <p:nvPr/>
        </p:nvPicPr>
        <p:blipFill>
          <a:blip r:embed="rId2"/>
          <a:stretch>
            <a:fillRect/>
          </a:stretch>
        </p:blipFill>
        <p:spPr>
          <a:xfrm>
            <a:off x="2499215" y="4847424"/>
            <a:ext cx="1486107" cy="1409897"/>
          </a:xfrm>
          <a:prstGeom prst="rect">
            <a:avLst/>
          </a:prstGeom>
        </p:spPr>
      </p:pic>
      <p:sp>
        <p:nvSpPr>
          <p:cNvPr id="8" name="TextBox 7">
            <a:extLst>
              <a:ext uri="{FF2B5EF4-FFF2-40B4-BE49-F238E27FC236}">
                <a16:creationId xmlns:a16="http://schemas.microsoft.com/office/drawing/2014/main" id="{EB7F4225-67D4-83FE-0280-2490D1E27EFA}"/>
              </a:ext>
            </a:extLst>
          </p:cNvPr>
          <p:cNvSpPr txBox="1"/>
          <p:nvPr/>
        </p:nvSpPr>
        <p:spPr>
          <a:xfrm>
            <a:off x="5335674" y="6127234"/>
            <a:ext cx="6494584" cy="369332"/>
          </a:xfrm>
          <a:prstGeom prst="rect">
            <a:avLst/>
          </a:prstGeom>
          <a:noFill/>
        </p:spPr>
        <p:txBody>
          <a:bodyPr wrap="square">
            <a:spAutoFit/>
          </a:bodyPr>
          <a:lstStyle/>
          <a:p>
            <a:r>
              <a:rPr lang="en-US" dirty="0">
                <a:hlinkClick r:id="rId3"/>
              </a:rPr>
              <a:t>https://api.flutter.dev/flutter/material/SegmentedButton-class.html</a:t>
            </a:r>
            <a:r>
              <a:rPr lang="en-US" dirty="0"/>
              <a:t> </a:t>
            </a:r>
          </a:p>
        </p:txBody>
      </p:sp>
      <p:pic>
        <p:nvPicPr>
          <p:cNvPr id="10" name="Picture 9">
            <a:extLst>
              <a:ext uri="{FF2B5EF4-FFF2-40B4-BE49-F238E27FC236}">
                <a16:creationId xmlns:a16="http://schemas.microsoft.com/office/drawing/2014/main" id="{751E95F5-15DE-11C7-6E9C-5B6BEBD67F55}"/>
              </a:ext>
            </a:extLst>
          </p:cNvPr>
          <p:cNvPicPr>
            <a:picLocks noChangeAspect="1"/>
          </p:cNvPicPr>
          <p:nvPr/>
        </p:nvPicPr>
        <p:blipFill>
          <a:blip r:embed="rId4"/>
          <a:stretch>
            <a:fillRect/>
          </a:stretch>
        </p:blipFill>
        <p:spPr>
          <a:xfrm>
            <a:off x="7076839" y="4284311"/>
            <a:ext cx="3372321" cy="1581371"/>
          </a:xfrm>
          <a:prstGeom prst="rect">
            <a:avLst/>
          </a:prstGeom>
        </p:spPr>
      </p:pic>
    </p:spTree>
    <p:extLst>
      <p:ext uri="{BB962C8B-B14F-4D97-AF65-F5344CB8AC3E}">
        <p14:creationId xmlns:p14="http://schemas.microsoft.com/office/powerpoint/2010/main" val="1798805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Images</a:t>
            </a:r>
          </a:p>
        </p:txBody>
      </p:sp>
      <p:sp>
        <p:nvSpPr>
          <p:cNvPr id="3" name="Content Placeholder 2"/>
          <p:cNvSpPr>
            <a:spLocks noGrp="1"/>
          </p:cNvSpPr>
          <p:nvPr>
            <p:ph sz="half" idx="1"/>
          </p:nvPr>
        </p:nvSpPr>
        <p:spPr/>
        <p:txBody>
          <a:bodyPr/>
          <a:lstStyle/>
          <a:p>
            <a:r>
              <a:rPr lang="en-US" dirty="0"/>
              <a:t>First assets need to be declared in the </a:t>
            </a:r>
            <a:r>
              <a:rPr lang="en-US" dirty="0" err="1"/>
              <a:t>pubspec.yaml</a:t>
            </a:r>
            <a:r>
              <a:rPr lang="en-US" dirty="0"/>
              <a:t> file.</a:t>
            </a:r>
          </a:p>
          <a:p>
            <a:pPr marL="0" indent="0">
              <a:buNone/>
            </a:pPr>
            <a:r>
              <a:rPr lang="en-US" dirty="0"/>
              <a:t> assets:</a:t>
            </a:r>
          </a:p>
          <a:p>
            <a:pPr marL="0" indent="0">
              <a:buNone/>
            </a:pPr>
            <a:r>
              <a:rPr lang="en-US" dirty="0"/>
              <a:t>    - images/phone.png</a:t>
            </a:r>
          </a:p>
          <a:p>
            <a:pPr marL="0" indent="0">
              <a:buNone/>
            </a:pPr>
            <a:endParaRPr lang="en-US" dirty="0"/>
          </a:p>
          <a:p>
            <a:pPr marL="0" indent="0">
              <a:buNone/>
            </a:pPr>
            <a:r>
              <a:rPr lang="en-US" dirty="0"/>
              <a:t>Then the widget is </a:t>
            </a:r>
          </a:p>
          <a:p>
            <a:pPr marL="0" indent="0">
              <a:buNone/>
            </a:pPr>
            <a:r>
              <a:rPr lang="en-US" dirty="0" err="1"/>
              <a:t>Image.asset</a:t>
            </a:r>
            <a:r>
              <a:rPr lang="en-US" dirty="0"/>
              <a:t>('images/phone.png', fit: </a:t>
            </a:r>
            <a:r>
              <a:rPr lang="en-US" dirty="0" err="1"/>
              <a:t>BoxFit.cover</a:t>
            </a:r>
            <a:r>
              <a:rPr lang="en-US" dirty="0"/>
              <a:t>)</a:t>
            </a:r>
          </a:p>
        </p:txBody>
      </p:sp>
      <p:sp>
        <p:nvSpPr>
          <p:cNvPr id="4" name="Content Placeholder 3"/>
          <p:cNvSpPr>
            <a:spLocks noGrp="1"/>
          </p:cNvSpPr>
          <p:nvPr>
            <p:ph sz="half" idx="2"/>
          </p:nvPr>
        </p:nvSpPr>
        <p:spPr/>
        <p:txBody>
          <a:bodyPr/>
          <a:lstStyle/>
          <a:p>
            <a:r>
              <a:rPr lang="en-US" dirty="0">
                <a:hlinkClick r:id="rId2"/>
              </a:rPr>
              <a:t>https://docs.flutter.io/flutter/painting/BoxFit-class.html</a:t>
            </a:r>
            <a:r>
              <a:rPr lang="en-US" dirty="0"/>
              <a:t>  partial list here</a:t>
            </a:r>
          </a:p>
          <a:p>
            <a:endParaRPr lang="en-US" dirty="0"/>
          </a:p>
          <a:p>
            <a:endParaRPr lang="en-US" dirty="0"/>
          </a:p>
        </p:txBody>
      </p:sp>
      <p:pic>
        <p:nvPicPr>
          <p:cNvPr id="7" name="Picture 6"/>
          <p:cNvPicPr>
            <a:picLocks noChangeAspect="1"/>
          </p:cNvPicPr>
          <p:nvPr/>
        </p:nvPicPr>
        <p:blipFill>
          <a:blip r:embed="rId3"/>
          <a:stretch>
            <a:fillRect/>
          </a:stretch>
        </p:blipFill>
        <p:spPr>
          <a:xfrm>
            <a:off x="7918178" y="2722179"/>
            <a:ext cx="3991849" cy="3909684"/>
          </a:xfrm>
          <a:prstGeom prst="rect">
            <a:avLst/>
          </a:prstGeom>
        </p:spPr>
      </p:pic>
    </p:spTree>
    <p:extLst>
      <p:ext uri="{BB962C8B-B14F-4D97-AF65-F5344CB8AC3E}">
        <p14:creationId xmlns:p14="http://schemas.microsoft.com/office/powerpoint/2010/main" val="31463756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Input </a:t>
            </a:r>
            <a:r>
              <a:rPr lang="en-US" dirty="0" err="1"/>
              <a:t>TextEditingController</a:t>
            </a:r>
            <a:r>
              <a:rPr lang="en-US" dirty="0"/>
              <a:t> and </a:t>
            </a:r>
            <a:r>
              <a:rPr lang="en-US" dirty="0" err="1"/>
              <a:t>TextField</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err="1"/>
              <a:t>TextField</a:t>
            </a:r>
            <a:r>
              <a:rPr lang="en-US" dirty="0"/>
              <a:t> is the widget</a:t>
            </a:r>
          </a:p>
          <a:p>
            <a:r>
              <a:rPr lang="en-US" dirty="0" err="1"/>
              <a:t>TextEditingController</a:t>
            </a:r>
            <a:r>
              <a:rPr lang="en-US" dirty="0"/>
              <a:t> holds the data.</a:t>
            </a:r>
          </a:p>
          <a:p>
            <a:r>
              <a:rPr lang="en-US" dirty="0"/>
              <a:t>You declare a controller and set in the </a:t>
            </a:r>
            <a:r>
              <a:rPr lang="en-US" dirty="0" err="1"/>
              <a:t>textfield</a:t>
            </a:r>
            <a:r>
              <a:rPr lang="en-US" dirty="0"/>
              <a:t>.</a:t>
            </a:r>
          </a:p>
          <a:p>
            <a:r>
              <a:rPr lang="en-US" dirty="0"/>
              <a:t>So </a:t>
            </a:r>
          </a:p>
          <a:p>
            <a:pPr marL="0" indent="0">
              <a:buNone/>
            </a:pPr>
            <a:r>
              <a:rPr lang="en-US" dirty="0" err="1"/>
              <a:t>TextEditingController</a:t>
            </a:r>
            <a:r>
              <a:rPr lang="en-US" dirty="0"/>
              <a:t> </a:t>
            </a:r>
            <a:r>
              <a:rPr lang="en-US" dirty="0" err="1"/>
              <a:t>nameController</a:t>
            </a:r>
            <a:r>
              <a:rPr lang="en-US" dirty="0"/>
              <a:t> = </a:t>
            </a:r>
            <a:r>
              <a:rPr lang="en-US" dirty="0" err="1"/>
              <a:t>TextEditingController</a:t>
            </a:r>
            <a:r>
              <a:rPr lang="en-US" dirty="0"/>
              <a:t>();</a:t>
            </a:r>
          </a:p>
        </p:txBody>
      </p:sp>
      <p:sp>
        <p:nvSpPr>
          <p:cNvPr id="4" name="Content Placeholder 3"/>
          <p:cNvSpPr>
            <a:spLocks noGrp="1"/>
          </p:cNvSpPr>
          <p:nvPr>
            <p:ph sz="half" idx="2"/>
          </p:nvPr>
        </p:nvSpPr>
        <p:spPr>
          <a:xfrm>
            <a:off x="5710136" y="1825625"/>
            <a:ext cx="5643664" cy="4351338"/>
          </a:xfrm>
        </p:spPr>
        <p:txBody>
          <a:bodyPr>
            <a:normAutofit fontScale="92500" lnSpcReduction="10000"/>
          </a:bodyPr>
          <a:lstStyle/>
          <a:p>
            <a:r>
              <a:rPr lang="en-US" dirty="0"/>
              <a:t>Then the widget is </a:t>
            </a:r>
          </a:p>
          <a:p>
            <a:pPr marL="0" indent="0">
              <a:buNone/>
            </a:pPr>
            <a:r>
              <a:rPr lang="en-US" dirty="0"/>
              <a:t>new </a:t>
            </a:r>
            <a:r>
              <a:rPr lang="en-US" dirty="0" err="1"/>
              <a:t>TextField</a:t>
            </a:r>
            <a:r>
              <a:rPr lang="en-US" dirty="0"/>
              <a:t>(</a:t>
            </a:r>
          </a:p>
          <a:p>
            <a:pPr marL="0" indent="0">
              <a:buNone/>
            </a:pPr>
            <a:r>
              <a:rPr lang="en-US" dirty="0"/>
              <a:t>            controller: </a:t>
            </a:r>
            <a:r>
              <a:rPr lang="en-US" dirty="0" err="1"/>
              <a:t>nameController</a:t>
            </a:r>
            <a:r>
              <a:rPr lang="en-US" dirty="0"/>
              <a:t>,</a:t>
            </a:r>
          </a:p>
          <a:p>
            <a:pPr marL="0" indent="0">
              <a:buNone/>
            </a:pPr>
            <a:r>
              <a:rPr lang="en-US" dirty="0"/>
              <a:t>                //captures the text</a:t>
            </a:r>
          </a:p>
          <a:p>
            <a:pPr marL="0" indent="0">
              <a:buNone/>
            </a:pPr>
            <a:r>
              <a:rPr lang="en-US" dirty="0"/>
              <a:t>              decoration: </a:t>
            </a:r>
            <a:r>
              <a:rPr lang="en-US" dirty="0" err="1"/>
              <a:t>const</a:t>
            </a:r>
            <a:r>
              <a:rPr lang="en-US" dirty="0"/>
              <a:t> </a:t>
            </a:r>
            <a:r>
              <a:rPr lang="en-US" dirty="0" err="1"/>
              <a:t>InputDecoration</a:t>
            </a:r>
            <a:r>
              <a:rPr lang="en-US" dirty="0"/>
              <a:t>(</a:t>
            </a:r>
            <a:r>
              <a:rPr lang="en-US" dirty="0" err="1"/>
              <a:t>helperText</a:t>
            </a:r>
            <a:r>
              <a:rPr lang="en-US" dirty="0"/>
              <a:t>: "Enter Name"),</a:t>
            </a:r>
          </a:p>
          <a:p>
            <a:pPr marL="0" indent="0">
              <a:buNone/>
            </a:pPr>
            <a:r>
              <a:rPr lang="en-US" dirty="0"/>
              <a:t>          )</a:t>
            </a:r>
          </a:p>
          <a:p>
            <a:r>
              <a:rPr lang="en-US" dirty="0"/>
              <a:t>Note, in the example, its is wrapped in a flexible, since row can't figure out the width correctly and errors out.</a:t>
            </a:r>
          </a:p>
        </p:txBody>
      </p:sp>
    </p:spTree>
    <p:extLst>
      <p:ext uri="{BB962C8B-B14F-4D97-AF65-F5344CB8AC3E}">
        <p14:creationId xmlns:p14="http://schemas.microsoft.com/office/powerpoint/2010/main" val="501182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73EDD-C432-1CFE-344C-A25AD463DE71}"/>
              </a:ext>
            </a:extLst>
          </p:cNvPr>
          <p:cNvSpPr>
            <a:spLocks noGrp="1"/>
          </p:cNvSpPr>
          <p:nvPr>
            <p:ph type="title"/>
          </p:nvPr>
        </p:nvSpPr>
        <p:spPr/>
        <p:txBody>
          <a:bodyPr/>
          <a:lstStyle/>
          <a:p>
            <a:r>
              <a:rPr lang="en-US" dirty="0" err="1"/>
              <a:t>youtube</a:t>
            </a:r>
            <a:r>
              <a:rPr lang="en-US" dirty="0"/>
              <a:t>.</a:t>
            </a:r>
          </a:p>
        </p:txBody>
      </p:sp>
      <p:sp>
        <p:nvSpPr>
          <p:cNvPr id="3" name="Content Placeholder 2">
            <a:extLst>
              <a:ext uri="{FF2B5EF4-FFF2-40B4-BE49-F238E27FC236}">
                <a16:creationId xmlns:a16="http://schemas.microsoft.com/office/drawing/2014/main" id="{04C902AE-744B-0FFF-2F4B-D2B6E36EC2A2}"/>
              </a:ext>
            </a:extLst>
          </p:cNvPr>
          <p:cNvSpPr>
            <a:spLocks noGrp="1"/>
          </p:cNvSpPr>
          <p:nvPr>
            <p:ph idx="1"/>
          </p:nvPr>
        </p:nvSpPr>
        <p:spPr/>
        <p:txBody>
          <a:bodyPr/>
          <a:lstStyle/>
          <a:p>
            <a:r>
              <a:rPr lang="en-US" dirty="0"/>
              <a:t>The flutter channel has a lot "Widget of Week" or "package of week" short videos, most are 1 to 2 minutes. </a:t>
            </a:r>
          </a:p>
          <a:p>
            <a:r>
              <a:rPr lang="en-US" dirty="0">
                <a:hlinkClick r:id="rId2"/>
              </a:rPr>
              <a:t>https://www.youtube.com/@flutterdev/videos</a:t>
            </a:r>
            <a:r>
              <a:rPr lang="en-US" dirty="0"/>
              <a:t> </a:t>
            </a:r>
          </a:p>
          <a:p>
            <a:r>
              <a:rPr lang="en-US" dirty="0"/>
              <a:t>Flutter package of week playlist(44 as of March 2026)</a:t>
            </a:r>
          </a:p>
          <a:p>
            <a:pPr lvl="1"/>
            <a:r>
              <a:rPr lang="en-US" dirty="0">
                <a:hlinkClick r:id="rId3"/>
              </a:rPr>
              <a:t>https://www.youtube.com/watch?v=Jxw6FaA0j3I&amp;list=PLjxrf2q8roU1quF6ny8oFHJ2gBdrYN_AK</a:t>
            </a:r>
            <a:r>
              <a:rPr lang="en-US" dirty="0"/>
              <a:t> </a:t>
            </a:r>
          </a:p>
          <a:p>
            <a:r>
              <a:rPr lang="en-US" dirty="0"/>
              <a:t>Flutter widget of week playlist(179 as of March 2026)</a:t>
            </a:r>
            <a:endParaRPr lang="en-US" dirty="0">
              <a:hlinkClick r:id="rId4"/>
            </a:endParaRPr>
          </a:p>
          <a:p>
            <a:pPr lvl="1"/>
            <a:r>
              <a:rPr lang="en-US" dirty="0">
                <a:hlinkClick r:id="rId4"/>
              </a:rPr>
              <a:t>https://www.youtube.com/playlist?list=PLjxrf2q8roU23XGwz3Km7sQZFTdB996iG</a:t>
            </a:r>
            <a:r>
              <a:rPr lang="en-US" dirty="0"/>
              <a:t> </a:t>
            </a:r>
          </a:p>
        </p:txBody>
      </p:sp>
    </p:spTree>
    <p:extLst>
      <p:ext uri="{BB962C8B-B14F-4D97-AF65-F5344CB8AC3E}">
        <p14:creationId xmlns:p14="http://schemas.microsoft.com/office/powerpoint/2010/main" val="3176852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Radio buttons</a:t>
            </a:r>
          </a:p>
        </p:txBody>
      </p:sp>
      <p:sp>
        <p:nvSpPr>
          <p:cNvPr id="3" name="Content Placeholder 2"/>
          <p:cNvSpPr>
            <a:spLocks noGrp="1"/>
          </p:cNvSpPr>
          <p:nvPr>
            <p:ph sz="half" idx="1"/>
          </p:nvPr>
        </p:nvSpPr>
        <p:spPr>
          <a:xfrm>
            <a:off x="838199" y="1825625"/>
            <a:ext cx="5475052" cy="4351338"/>
          </a:xfrm>
        </p:spPr>
        <p:txBody>
          <a:bodyPr>
            <a:noAutofit/>
          </a:bodyPr>
          <a:lstStyle/>
          <a:p>
            <a:r>
              <a:rPr lang="en-US" dirty="0"/>
              <a:t>Note, must be in a </a:t>
            </a:r>
            <a:r>
              <a:rPr lang="en-US" dirty="0" err="1"/>
              <a:t>statefullWidget</a:t>
            </a:r>
            <a:r>
              <a:rPr lang="en-US" dirty="0"/>
              <a:t> in order to redraw correctly.  We need a state.</a:t>
            </a:r>
          </a:p>
          <a:p>
            <a:pPr marL="0" indent="0">
              <a:buNone/>
            </a:pPr>
            <a:r>
              <a:rPr lang="en-US" dirty="0" err="1"/>
              <a:t>int</a:t>
            </a:r>
            <a:r>
              <a:rPr lang="en-US" dirty="0"/>
              <a:t> _</a:t>
            </a:r>
            <a:r>
              <a:rPr lang="en-US" dirty="0" err="1"/>
              <a:t>radioValue</a:t>
            </a:r>
            <a:r>
              <a:rPr lang="en-US" dirty="0"/>
              <a:t> = 0;  //default zero</a:t>
            </a:r>
          </a:p>
          <a:p>
            <a:r>
              <a:rPr lang="en-US" dirty="0"/>
              <a:t>Declare the </a:t>
            </a:r>
            <a:r>
              <a:rPr lang="en-US" dirty="0" err="1"/>
              <a:t>radioGroup</a:t>
            </a:r>
            <a:r>
              <a:rPr lang="en-US" dirty="0"/>
              <a:t>, with group and </a:t>
            </a:r>
            <a:r>
              <a:rPr lang="en-US" dirty="0" err="1"/>
              <a:t>onChange</a:t>
            </a:r>
            <a:r>
              <a:rPr lang="en-US" dirty="0"/>
              <a:t>,</a:t>
            </a:r>
          </a:p>
          <a:p>
            <a:pPr lvl="1"/>
            <a:r>
              <a:rPr lang="en-US" dirty="0"/>
              <a:t>the child: is all the radio buttons (but other things like labels)</a:t>
            </a:r>
          </a:p>
        </p:txBody>
      </p:sp>
      <p:sp>
        <p:nvSpPr>
          <p:cNvPr id="4" name="Content Placeholder 3"/>
          <p:cNvSpPr>
            <a:spLocks noGrp="1"/>
          </p:cNvSpPr>
          <p:nvPr>
            <p:ph sz="half" idx="2"/>
          </p:nvPr>
        </p:nvSpPr>
        <p:spPr>
          <a:xfrm>
            <a:off x="6227379" y="1825625"/>
            <a:ext cx="5126421" cy="4351338"/>
          </a:xfrm>
        </p:spPr>
        <p:txBody>
          <a:bodyPr>
            <a:normAutofit fontScale="77500" lnSpcReduction="20000"/>
          </a:bodyPr>
          <a:lstStyle/>
          <a:p>
            <a:pPr marL="0" indent="0">
              <a:buNone/>
            </a:pPr>
            <a:endParaRPr lang="en-US" dirty="0"/>
          </a:p>
          <a:p>
            <a:pPr marL="0" indent="0">
              <a:buNone/>
            </a:pPr>
            <a:r>
              <a:rPr lang="en-US" dirty="0" err="1"/>
              <a:t>RadioGroup</a:t>
            </a:r>
            <a:r>
              <a:rPr lang="en-US" dirty="0"/>
              <a:t>(</a:t>
            </a:r>
          </a:p>
          <a:p>
            <a:pPr marL="0" indent="0">
              <a:buNone/>
            </a:pPr>
            <a:r>
              <a:rPr lang="en-US" dirty="0"/>
              <a:t>        </a:t>
            </a:r>
            <a:r>
              <a:rPr lang="en-US" dirty="0" err="1"/>
              <a:t>groupValue</a:t>
            </a:r>
            <a:r>
              <a:rPr lang="en-US" dirty="0"/>
              <a:t>: _</a:t>
            </a:r>
            <a:r>
              <a:rPr lang="en-US" dirty="0" err="1"/>
              <a:t>radioValue</a:t>
            </a:r>
            <a:r>
              <a:rPr lang="en-US" dirty="0"/>
              <a:t>,</a:t>
            </a:r>
          </a:p>
          <a:p>
            <a:pPr marL="0" indent="0">
              <a:buNone/>
            </a:pPr>
            <a:r>
              <a:rPr lang="en-US" dirty="0"/>
              <a:t>        </a:t>
            </a:r>
            <a:r>
              <a:rPr lang="en-US" dirty="0" err="1"/>
              <a:t>onChanged</a:t>
            </a:r>
            <a:r>
              <a:rPr lang="en-US" dirty="0"/>
              <a:t>: _</a:t>
            </a:r>
            <a:r>
              <a:rPr lang="en-US" dirty="0" err="1"/>
              <a:t>handleRadioValueChange</a:t>
            </a:r>
            <a:r>
              <a:rPr lang="en-US" dirty="0"/>
              <a:t>,</a:t>
            </a:r>
          </a:p>
          <a:p>
            <a:pPr marL="0" indent="0">
              <a:buNone/>
            </a:pPr>
            <a:r>
              <a:rPr lang="en-US" dirty="0"/>
              <a:t>        child: Row(          children: [</a:t>
            </a:r>
          </a:p>
          <a:p>
            <a:pPr marL="0" indent="0">
              <a:buNone/>
            </a:pPr>
            <a:r>
              <a:rPr lang="en-US" dirty="0"/>
              <a:t>            const Text('Radio Buttons'),</a:t>
            </a:r>
          </a:p>
          <a:p>
            <a:pPr marL="0" indent="0">
              <a:buNone/>
            </a:pPr>
            <a:r>
              <a:rPr lang="en-US" dirty="0"/>
              <a:t>            Radio(value: 0),   const Text('Euro'),</a:t>
            </a:r>
          </a:p>
          <a:p>
            <a:pPr marL="0" indent="0">
              <a:buNone/>
            </a:pPr>
            <a:r>
              <a:rPr lang="en-US" dirty="0"/>
              <a:t>            Radio(value: 1),   const Text('Pound'),</a:t>
            </a:r>
          </a:p>
          <a:p>
            <a:pPr marL="0" indent="0">
              <a:buNone/>
            </a:pPr>
            <a:r>
              <a:rPr lang="en-US" dirty="0"/>
              <a:t>            Radio(value: 2),   const Text('Yen'),</a:t>
            </a:r>
          </a:p>
          <a:p>
            <a:pPr marL="0" indent="0">
              <a:buNone/>
            </a:pPr>
            <a:r>
              <a:rPr lang="en-US" dirty="0"/>
              <a:t>          ],        ),      ), </a:t>
            </a:r>
          </a:p>
        </p:txBody>
      </p:sp>
    </p:spTree>
    <p:extLst>
      <p:ext uri="{BB962C8B-B14F-4D97-AF65-F5344CB8AC3E}">
        <p14:creationId xmlns:p14="http://schemas.microsoft.com/office/powerpoint/2010/main" val="1178682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Radio buttons (2)</a:t>
            </a:r>
          </a:p>
        </p:txBody>
      </p:sp>
      <p:sp>
        <p:nvSpPr>
          <p:cNvPr id="3" name="Content Placeholder 2"/>
          <p:cNvSpPr>
            <a:spLocks noGrp="1"/>
          </p:cNvSpPr>
          <p:nvPr>
            <p:ph sz="half" idx="1"/>
          </p:nvPr>
        </p:nvSpPr>
        <p:spPr>
          <a:xfrm>
            <a:off x="838199" y="1825625"/>
            <a:ext cx="8558719" cy="4351338"/>
          </a:xfrm>
        </p:spPr>
        <p:txBody>
          <a:bodyPr>
            <a:normAutofit/>
          </a:bodyPr>
          <a:lstStyle/>
          <a:p>
            <a:pPr marL="0" indent="0">
              <a:buNone/>
            </a:pPr>
            <a:r>
              <a:rPr lang="en-US" dirty="0"/>
              <a:t> void _</a:t>
            </a:r>
            <a:r>
              <a:rPr lang="en-US" dirty="0" err="1"/>
              <a:t>handleRadioValueChange</a:t>
            </a:r>
            <a:r>
              <a:rPr lang="en-US" dirty="0"/>
              <a:t>(</a:t>
            </a:r>
            <a:r>
              <a:rPr lang="en-US" dirty="0" err="1"/>
              <a:t>int</a:t>
            </a:r>
            <a:r>
              <a:rPr lang="en-US" dirty="0"/>
              <a:t> ? value) {</a:t>
            </a:r>
          </a:p>
          <a:p>
            <a:pPr marL="0" indent="0">
              <a:buNone/>
            </a:pPr>
            <a:r>
              <a:rPr lang="en-US" dirty="0"/>
              <a:t>     </a:t>
            </a:r>
            <a:r>
              <a:rPr lang="en-US" dirty="0" err="1"/>
              <a:t>setState</a:t>
            </a:r>
            <a:r>
              <a:rPr lang="en-US" dirty="0"/>
              <a:t>(() {</a:t>
            </a:r>
          </a:p>
          <a:p>
            <a:pPr marL="0" indent="0">
              <a:buNone/>
            </a:pPr>
            <a:r>
              <a:rPr lang="en-US" dirty="0"/>
              <a:t>       _</a:t>
            </a:r>
            <a:r>
              <a:rPr lang="en-US" dirty="0" err="1"/>
              <a:t>radioValue</a:t>
            </a:r>
            <a:r>
              <a:rPr lang="en-US" dirty="0"/>
              <a:t> = value!;</a:t>
            </a:r>
          </a:p>
          <a:p>
            <a:pPr marL="0" indent="0">
              <a:buNone/>
            </a:pPr>
            <a:r>
              <a:rPr lang="en-US" dirty="0"/>
              <a:t>     } );</a:t>
            </a:r>
          </a:p>
          <a:p>
            <a:pPr marL="0" indent="0">
              <a:buNone/>
            </a:pPr>
            <a:r>
              <a:rPr lang="en-US" dirty="0"/>
              <a:t>  }</a:t>
            </a:r>
          </a:p>
        </p:txBody>
      </p:sp>
      <p:sp>
        <p:nvSpPr>
          <p:cNvPr id="4" name="Content Placeholder 3"/>
          <p:cNvSpPr>
            <a:spLocks noGrp="1"/>
          </p:cNvSpPr>
          <p:nvPr>
            <p:ph sz="half" idx="2"/>
          </p:nvPr>
        </p:nvSpPr>
        <p:spPr>
          <a:xfrm>
            <a:off x="5117557" y="2529190"/>
            <a:ext cx="6458357" cy="3782710"/>
          </a:xfrm>
        </p:spPr>
        <p:txBody>
          <a:bodyPr>
            <a:normAutofit/>
          </a:bodyPr>
          <a:lstStyle/>
          <a:p>
            <a:r>
              <a:rPr lang="en-US" dirty="0" err="1"/>
              <a:t>SetState</a:t>
            </a:r>
            <a:r>
              <a:rPr lang="en-US" dirty="0"/>
              <a:t> causes the redraw and now with the new radio value.</a:t>
            </a:r>
          </a:p>
          <a:p>
            <a:endParaRPr lang="en-US" dirty="0"/>
          </a:p>
          <a:p>
            <a:r>
              <a:rPr lang="en-US" dirty="0"/>
              <a:t>Note the variable value can be null, so we have to asset that is won't be later.</a:t>
            </a:r>
          </a:p>
        </p:txBody>
      </p:sp>
    </p:spTree>
    <p:extLst>
      <p:ext uri="{BB962C8B-B14F-4D97-AF65-F5344CB8AC3E}">
        <p14:creationId xmlns:p14="http://schemas.microsoft.com/office/powerpoint/2010/main" val="3984355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Toast</a:t>
            </a:r>
          </a:p>
        </p:txBody>
      </p:sp>
      <p:sp>
        <p:nvSpPr>
          <p:cNvPr id="3" name="Content Placeholder 2"/>
          <p:cNvSpPr>
            <a:spLocks noGrp="1"/>
          </p:cNvSpPr>
          <p:nvPr>
            <p:ph sz="half" idx="1"/>
          </p:nvPr>
        </p:nvSpPr>
        <p:spPr/>
        <p:txBody>
          <a:bodyPr/>
          <a:lstStyle/>
          <a:p>
            <a:r>
              <a:rPr lang="en-US" dirty="0"/>
              <a:t>In the </a:t>
            </a:r>
            <a:r>
              <a:rPr lang="en-US" dirty="0" err="1"/>
              <a:t>pubspec.yaml</a:t>
            </a:r>
            <a:r>
              <a:rPr lang="en-US" dirty="0"/>
              <a:t> we need to include the "package"</a:t>
            </a:r>
          </a:p>
          <a:p>
            <a:pPr marL="0" indent="0">
              <a:buNone/>
            </a:pPr>
            <a:r>
              <a:rPr lang="en-US" dirty="0" err="1"/>
              <a:t>dev_dependencies</a:t>
            </a:r>
            <a:r>
              <a:rPr lang="en-US" dirty="0"/>
              <a:t>:</a:t>
            </a:r>
          </a:p>
          <a:p>
            <a:pPr marL="0" indent="0">
              <a:buNone/>
            </a:pPr>
            <a:r>
              <a:rPr lang="en-US" dirty="0"/>
              <a:t>  </a:t>
            </a:r>
            <a:r>
              <a:rPr lang="en-US" dirty="0" err="1"/>
              <a:t>flutter_test</a:t>
            </a:r>
            <a:r>
              <a:rPr lang="en-US" dirty="0"/>
              <a:t>:</a:t>
            </a:r>
          </a:p>
          <a:p>
            <a:pPr marL="0" indent="0">
              <a:buNone/>
            </a:pPr>
            <a:r>
              <a:rPr lang="en-US" dirty="0"/>
              <a:t>    </a:t>
            </a:r>
            <a:r>
              <a:rPr lang="en-US" dirty="0" err="1"/>
              <a:t>sdk</a:t>
            </a:r>
            <a:r>
              <a:rPr lang="en-US" dirty="0"/>
              <a:t>: flutter</a:t>
            </a:r>
          </a:p>
          <a:p>
            <a:pPr marL="0" indent="0">
              <a:buNone/>
            </a:pPr>
            <a:r>
              <a:rPr lang="en-US" dirty="0"/>
              <a:t>  </a:t>
            </a:r>
            <a:r>
              <a:rPr lang="en-US" dirty="0" err="1"/>
              <a:t>fluttertoast</a:t>
            </a:r>
            <a:r>
              <a:rPr lang="en-US" dirty="0"/>
              <a:t>: ^8.2.1</a:t>
            </a:r>
          </a:p>
          <a:p>
            <a:pPr marL="0" indent="0">
              <a:buNone/>
            </a:pPr>
            <a:endParaRPr lang="en-US" dirty="0"/>
          </a:p>
          <a:p>
            <a:r>
              <a:rPr lang="en-US" dirty="0"/>
              <a:t>won't work in windows, does work for web.</a:t>
            </a:r>
          </a:p>
        </p:txBody>
      </p:sp>
      <p:sp>
        <p:nvSpPr>
          <p:cNvPr id="4" name="Content Placeholder 3"/>
          <p:cNvSpPr>
            <a:spLocks noGrp="1"/>
          </p:cNvSpPr>
          <p:nvPr>
            <p:ph sz="half" idx="2"/>
          </p:nvPr>
        </p:nvSpPr>
        <p:spPr/>
        <p:txBody>
          <a:bodyPr/>
          <a:lstStyle/>
          <a:p>
            <a:r>
              <a:rPr lang="en-US" dirty="0"/>
              <a:t>In the dart file import it.</a:t>
            </a:r>
          </a:p>
          <a:p>
            <a:pPr lvl="1"/>
            <a:r>
              <a:rPr lang="en-US" dirty="0"/>
              <a:t>import '</a:t>
            </a:r>
            <a:r>
              <a:rPr lang="en-US" dirty="0" err="1"/>
              <a:t>package:fluttertoast</a:t>
            </a:r>
            <a:r>
              <a:rPr lang="en-US" dirty="0"/>
              <a:t>/</a:t>
            </a:r>
            <a:r>
              <a:rPr lang="en-US" dirty="0" err="1"/>
              <a:t>fluttertoast.dart</a:t>
            </a:r>
            <a:r>
              <a:rPr lang="en-US" dirty="0"/>
              <a:t>';</a:t>
            </a:r>
          </a:p>
          <a:p>
            <a:r>
              <a:rPr lang="en-US" dirty="0"/>
              <a:t>Use it like in android</a:t>
            </a:r>
          </a:p>
          <a:p>
            <a:pPr marL="0" indent="0">
              <a:buNone/>
            </a:pPr>
            <a:r>
              <a:rPr lang="en-US" dirty="0"/>
              <a:t> </a:t>
            </a:r>
            <a:r>
              <a:rPr lang="en-US" dirty="0" err="1"/>
              <a:t>Fluttertoast.showToast</a:t>
            </a:r>
            <a:r>
              <a:rPr lang="en-US" dirty="0"/>
              <a:t>( </a:t>
            </a:r>
          </a:p>
          <a:p>
            <a:pPr marL="0" indent="0">
              <a:buNone/>
            </a:pPr>
            <a:r>
              <a:rPr lang="en-US" dirty="0"/>
              <a:t>         </a:t>
            </a:r>
            <a:r>
              <a:rPr lang="en-US" dirty="0" err="1"/>
              <a:t>msg</a:t>
            </a:r>
            <a:r>
              <a:rPr lang="en-US" dirty="0"/>
              <a:t>: 'Hi There',</a:t>
            </a:r>
          </a:p>
          <a:p>
            <a:pPr marL="0" indent="0">
              <a:buNone/>
            </a:pPr>
            <a:r>
              <a:rPr lang="en-US" dirty="0"/>
              <a:t>         </a:t>
            </a:r>
            <a:r>
              <a:rPr lang="en-US" dirty="0" err="1"/>
              <a:t>toastLength</a:t>
            </a:r>
            <a:r>
              <a:rPr lang="en-US" dirty="0"/>
              <a:t>: </a:t>
            </a:r>
            <a:r>
              <a:rPr lang="en-US" dirty="0" err="1"/>
              <a:t>Toast.LENGTH_SHORT</a:t>
            </a:r>
            <a:r>
              <a:rPr lang="en-US" dirty="0"/>
              <a:t>);</a:t>
            </a:r>
          </a:p>
        </p:txBody>
      </p:sp>
    </p:spTree>
    <p:extLst>
      <p:ext uri="{BB962C8B-B14F-4D97-AF65-F5344CB8AC3E}">
        <p14:creationId xmlns:p14="http://schemas.microsoft.com/office/powerpoint/2010/main" val="1094330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Android to flutter</a:t>
            </a:r>
          </a:p>
        </p:txBody>
      </p:sp>
      <p:sp>
        <p:nvSpPr>
          <p:cNvPr id="3" name="Content Placeholder 2"/>
          <p:cNvSpPr>
            <a:spLocks noGrp="1"/>
          </p:cNvSpPr>
          <p:nvPr>
            <p:ph idx="1"/>
          </p:nvPr>
        </p:nvSpPr>
        <p:spPr/>
        <p:txBody>
          <a:bodyPr/>
          <a:lstStyle/>
          <a:p>
            <a:r>
              <a:rPr lang="en-US" dirty="0"/>
              <a:t>There is a pretty good page of "how do I do (android) X in flutter</a:t>
            </a:r>
          </a:p>
          <a:p>
            <a:pPr lvl="1"/>
            <a:r>
              <a:rPr lang="en-US" b="1" dirty="0"/>
              <a:t>Flutter for Android developers </a:t>
            </a:r>
            <a:r>
              <a:rPr lang="en-US" b="1" dirty="0">
                <a:hlinkClick r:id="rId2"/>
              </a:rPr>
              <a:t>https://flutter.dev/docs/get-started/flutter-for/android-devs</a:t>
            </a:r>
            <a:r>
              <a:rPr lang="en-US" b="1" dirty="0"/>
              <a:t> </a:t>
            </a:r>
          </a:p>
          <a:p>
            <a:pPr lvl="1"/>
            <a:r>
              <a:rPr lang="en-US" dirty="0"/>
              <a:t>also has IOS, React, Web, and </a:t>
            </a:r>
            <a:r>
              <a:rPr lang="en-US" dirty="0" err="1"/>
              <a:t>Xamarin</a:t>
            </a:r>
            <a:r>
              <a:rPr lang="en-US" dirty="0"/>
              <a:t> to flutter pages.</a:t>
            </a:r>
          </a:p>
        </p:txBody>
      </p:sp>
    </p:spTree>
    <p:extLst>
      <p:ext uri="{BB962C8B-B14F-4D97-AF65-F5344CB8AC3E}">
        <p14:creationId xmlns:p14="http://schemas.microsoft.com/office/powerpoint/2010/main" val="2704008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A863C31-876F-06FB-5B4A-AC05E2E3F5BC}"/>
              </a:ext>
            </a:extLst>
          </p:cNvPr>
          <p:cNvSpPr>
            <a:spLocks noGrp="1"/>
          </p:cNvSpPr>
          <p:nvPr>
            <p:ph type="title"/>
          </p:nvPr>
        </p:nvSpPr>
        <p:spPr/>
        <p:txBody>
          <a:bodyPr/>
          <a:lstStyle/>
          <a:p>
            <a:r>
              <a:rPr lang="en-US" dirty="0"/>
              <a:t>Layouts</a:t>
            </a:r>
          </a:p>
        </p:txBody>
      </p:sp>
      <p:sp>
        <p:nvSpPr>
          <p:cNvPr id="6" name="Text Placeholder 5">
            <a:extLst>
              <a:ext uri="{FF2B5EF4-FFF2-40B4-BE49-F238E27FC236}">
                <a16:creationId xmlns:a16="http://schemas.microsoft.com/office/drawing/2014/main" id="{5C90E287-D824-4DFA-05C5-E546635DC73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4066889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Layouts</a:t>
            </a:r>
          </a:p>
        </p:txBody>
      </p:sp>
      <p:sp>
        <p:nvSpPr>
          <p:cNvPr id="3" name="Content Placeholder 2"/>
          <p:cNvSpPr>
            <a:spLocks noGrp="1"/>
          </p:cNvSpPr>
          <p:nvPr>
            <p:ph idx="1"/>
          </p:nvPr>
        </p:nvSpPr>
        <p:spPr/>
        <p:txBody>
          <a:bodyPr>
            <a:normAutofit fontScale="92500" lnSpcReduction="10000"/>
          </a:bodyPr>
          <a:lstStyle/>
          <a:p>
            <a:r>
              <a:rPr lang="en-US" dirty="0"/>
              <a:t>Row and Column layouts (think linear layouts)</a:t>
            </a:r>
          </a:p>
          <a:p>
            <a:pPr lvl="1"/>
            <a:r>
              <a:rPr lang="en-US" dirty="0" err="1"/>
              <a:t>IntrinsicWidth</a:t>
            </a:r>
            <a:r>
              <a:rPr lang="en-US" dirty="0"/>
              <a:t> and </a:t>
            </a:r>
            <a:r>
              <a:rPr lang="en-US" dirty="0" err="1"/>
              <a:t>IntrinsicHeight</a:t>
            </a:r>
            <a:endParaRPr lang="en-US" dirty="0"/>
          </a:p>
          <a:p>
            <a:r>
              <a:rPr lang="en-US" dirty="0"/>
              <a:t>Stacked</a:t>
            </a:r>
          </a:p>
          <a:p>
            <a:r>
              <a:rPr lang="en-US" dirty="0"/>
              <a:t>Expended</a:t>
            </a:r>
          </a:p>
          <a:p>
            <a:r>
              <a:rPr lang="en-US" dirty="0" err="1"/>
              <a:t>ContrainedBox</a:t>
            </a:r>
            <a:endParaRPr lang="en-US" dirty="0"/>
          </a:p>
          <a:p>
            <a:r>
              <a:rPr lang="en-US" dirty="0"/>
              <a:t>Container</a:t>
            </a:r>
          </a:p>
          <a:p>
            <a:r>
              <a:rPr lang="en-US" dirty="0"/>
              <a:t>Material</a:t>
            </a:r>
          </a:p>
          <a:p>
            <a:r>
              <a:rPr lang="en-US" dirty="0"/>
              <a:t>Slivers</a:t>
            </a:r>
          </a:p>
          <a:p>
            <a:r>
              <a:rPr lang="en-US" dirty="0" err="1"/>
              <a:t>SizedBox</a:t>
            </a:r>
            <a:endParaRPr lang="en-US" dirty="0"/>
          </a:p>
          <a:p>
            <a:r>
              <a:rPr lang="en-US" dirty="0" err="1"/>
              <a:t>SafeArea</a:t>
            </a:r>
            <a:endParaRPr lang="en-US" dirty="0"/>
          </a:p>
        </p:txBody>
      </p:sp>
    </p:spTree>
    <p:extLst>
      <p:ext uri="{BB962C8B-B14F-4D97-AF65-F5344CB8AC3E}">
        <p14:creationId xmlns:p14="http://schemas.microsoft.com/office/powerpoint/2010/main" val="1009720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B191AE-B1E0-7E2B-AA5A-3A07BBD43E54}"/>
              </a:ext>
            </a:extLst>
          </p:cNvPr>
          <p:cNvSpPr>
            <a:spLocks noGrp="1"/>
          </p:cNvSpPr>
          <p:nvPr>
            <p:ph type="title"/>
          </p:nvPr>
        </p:nvSpPr>
        <p:spPr/>
        <p:txBody>
          <a:bodyPr/>
          <a:lstStyle/>
          <a:p>
            <a:r>
              <a:rPr lang="en-US" dirty="0"/>
              <a:t>Layouts</a:t>
            </a:r>
          </a:p>
        </p:txBody>
      </p:sp>
      <p:sp>
        <p:nvSpPr>
          <p:cNvPr id="5" name="Content Placeholder 4">
            <a:extLst>
              <a:ext uri="{FF2B5EF4-FFF2-40B4-BE49-F238E27FC236}">
                <a16:creationId xmlns:a16="http://schemas.microsoft.com/office/drawing/2014/main" id="{DC274CB4-3C18-C39F-218B-169DD30AA037}"/>
              </a:ext>
            </a:extLst>
          </p:cNvPr>
          <p:cNvSpPr>
            <a:spLocks noGrp="1"/>
          </p:cNvSpPr>
          <p:nvPr>
            <p:ph idx="1"/>
          </p:nvPr>
        </p:nvSpPr>
        <p:spPr/>
        <p:txBody>
          <a:bodyPr/>
          <a:lstStyle/>
          <a:p>
            <a:r>
              <a:rPr lang="en-US" dirty="0"/>
              <a:t>Widgets are classes used to build UIs.</a:t>
            </a:r>
          </a:p>
          <a:p>
            <a:r>
              <a:rPr lang="en-US" dirty="0"/>
              <a:t>Widgets are used for both layout and UI elements.</a:t>
            </a:r>
          </a:p>
          <a:p>
            <a:r>
              <a:rPr lang="en-US" dirty="0"/>
              <a:t>Compose simple widgets to build complex widgets.</a:t>
            </a:r>
          </a:p>
          <a:p>
            <a:endParaRPr lang="en-US" dirty="0"/>
          </a:p>
          <a:p>
            <a:r>
              <a:rPr lang="en-US" dirty="0"/>
              <a:t>simplest layout:</a:t>
            </a:r>
          </a:p>
          <a:p>
            <a:r>
              <a:rPr lang="en-US" dirty="0"/>
              <a:t>Center, which centers single widget.</a:t>
            </a:r>
          </a:p>
          <a:p>
            <a:pPr marL="457200" lvl="1" indent="0">
              <a:buNone/>
            </a:pPr>
            <a:r>
              <a:rPr lang="en-US" dirty="0"/>
              <a:t>Center(  child:  Text('Center me') ),</a:t>
            </a:r>
          </a:p>
        </p:txBody>
      </p:sp>
    </p:spTree>
    <p:extLst>
      <p:ext uri="{BB962C8B-B14F-4D97-AF65-F5344CB8AC3E}">
        <p14:creationId xmlns:p14="http://schemas.microsoft.com/office/powerpoint/2010/main" val="4030922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A9C896-FF5B-3AF9-AC01-08B60D0ED8DD}"/>
              </a:ext>
            </a:extLst>
          </p:cNvPr>
          <p:cNvSpPr>
            <a:spLocks noGrp="1"/>
          </p:cNvSpPr>
          <p:nvPr>
            <p:ph type="title"/>
          </p:nvPr>
        </p:nvSpPr>
        <p:spPr/>
        <p:txBody>
          <a:bodyPr/>
          <a:lstStyle/>
          <a:p>
            <a:r>
              <a:rPr lang="en-US" dirty="0"/>
              <a:t>Layouts (2)</a:t>
            </a:r>
          </a:p>
        </p:txBody>
      </p:sp>
      <p:sp>
        <p:nvSpPr>
          <p:cNvPr id="5" name="Content Placeholder 4">
            <a:extLst>
              <a:ext uri="{FF2B5EF4-FFF2-40B4-BE49-F238E27FC236}">
                <a16:creationId xmlns:a16="http://schemas.microsoft.com/office/drawing/2014/main" id="{4720F074-B18E-C019-93A7-9EFC05005B16}"/>
              </a:ext>
            </a:extLst>
          </p:cNvPr>
          <p:cNvSpPr>
            <a:spLocks noGrp="1"/>
          </p:cNvSpPr>
          <p:nvPr>
            <p:ph idx="1"/>
          </p:nvPr>
        </p:nvSpPr>
        <p:spPr/>
        <p:txBody>
          <a:bodyPr/>
          <a:lstStyle/>
          <a:p>
            <a:r>
              <a:rPr lang="en-US" dirty="0"/>
              <a:t>center() or container()  take a single widget</a:t>
            </a:r>
          </a:p>
          <a:p>
            <a:pPr lvl="1"/>
            <a:r>
              <a:rPr lang="en-US" dirty="0"/>
              <a:t>child:</a:t>
            </a:r>
          </a:p>
          <a:p>
            <a:r>
              <a:rPr lang="en-US" dirty="0"/>
              <a:t>Row, Column take a list of child widgets</a:t>
            </a:r>
          </a:p>
          <a:p>
            <a:pPr lvl="1"/>
            <a:r>
              <a:rPr lang="en-US" dirty="0"/>
              <a:t>children:  [  ]</a:t>
            </a:r>
          </a:p>
          <a:p>
            <a:pPr lvl="1"/>
            <a:r>
              <a:rPr lang="en-US" dirty="0" err="1"/>
              <a:t>mainAxisAlignment</a:t>
            </a:r>
            <a:r>
              <a:rPr lang="en-US" dirty="0"/>
              <a:t>: and </a:t>
            </a:r>
            <a:r>
              <a:rPr lang="en-US" dirty="0" err="1"/>
              <a:t>CrossAxisAligenment</a:t>
            </a:r>
            <a:r>
              <a:rPr lang="en-US" dirty="0"/>
              <a:t>:  (both are optional), and padding: </a:t>
            </a:r>
          </a:p>
          <a:p>
            <a:pPr lvl="2"/>
            <a:r>
              <a:rPr lang="en-US" dirty="0"/>
              <a:t>Common ones: </a:t>
            </a:r>
            <a:r>
              <a:rPr lang="en-US" dirty="0" err="1"/>
              <a:t>spaceEvenly</a:t>
            </a:r>
            <a:r>
              <a:rPr lang="en-US" dirty="0"/>
              <a:t>, center   Also have Start, end, stretch (fill) and baseline</a:t>
            </a:r>
          </a:p>
        </p:txBody>
      </p:sp>
      <p:pic>
        <p:nvPicPr>
          <p:cNvPr id="7" name="Picture 6">
            <a:extLst>
              <a:ext uri="{FF2B5EF4-FFF2-40B4-BE49-F238E27FC236}">
                <a16:creationId xmlns:a16="http://schemas.microsoft.com/office/drawing/2014/main" id="{9BABDB1B-32F5-F25B-5F12-3A695506F6AF}"/>
              </a:ext>
            </a:extLst>
          </p:cNvPr>
          <p:cNvPicPr>
            <a:picLocks noChangeAspect="1"/>
          </p:cNvPicPr>
          <p:nvPr/>
        </p:nvPicPr>
        <p:blipFill>
          <a:blip r:embed="rId2"/>
          <a:stretch>
            <a:fillRect/>
          </a:stretch>
        </p:blipFill>
        <p:spPr>
          <a:xfrm>
            <a:off x="1276141" y="4740696"/>
            <a:ext cx="3843396" cy="1828153"/>
          </a:xfrm>
          <a:prstGeom prst="rect">
            <a:avLst/>
          </a:prstGeom>
        </p:spPr>
      </p:pic>
    </p:spTree>
    <p:extLst>
      <p:ext uri="{BB962C8B-B14F-4D97-AF65-F5344CB8AC3E}">
        <p14:creationId xmlns:p14="http://schemas.microsoft.com/office/powerpoint/2010/main" val="35857267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Layout, rows and columns (liner layout)</a:t>
            </a:r>
          </a:p>
        </p:txBody>
      </p:sp>
      <p:sp>
        <p:nvSpPr>
          <p:cNvPr id="3" name="Content Placeholder 2"/>
          <p:cNvSpPr>
            <a:spLocks noGrp="1"/>
          </p:cNvSpPr>
          <p:nvPr>
            <p:ph sz="half" idx="1"/>
          </p:nvPr>
        </p:nvSpPr>
        <p:spPr/>
        <p:txBody>
          <a:bodyPr/>
          <a:lstStyle/>
          <a:p>
            <a:r>
              <a:rPr lang="en-US" dirty="0"/>
              <a:t>There is a Column that takes a set of "widgets", so we </a:t>
            </a:r>
          </a:p>
          <a:p>
            <a:pPr marL="0" indent="0">
              <a:buNone/>
            </a:pPr>
            <a:r>
              <a:rPr lang="en-US" dirty="0"/>
              <a:t> body: Column(</a:t>
            </a:r>
          </a:p>
          <a:p>
            <a:pPr marL="0" indent="0">
              <a:buNone/>
            </a:pPr>
            <a:r>
              <a:rPr lang="en-US" dirty="0"/>
              <a:t>          children: [</a:t>
            </a:r>
          </a:p>
          <a:p>
            <a:pPr marL="0" indent="0">
              <a:buNone/>
            </a:pPr>
            <a:r>
              <a:rPr lang="en-US" dirty="0"/>
              <a:t>            </a:t>
            </a:r>
            <a:r>
              <a:rPr lang="en-US" dirty="0" err="1"/>
              <a:t>RowOne</a:t>
            </a:r>
            <a:r>
              <a:rPr lang="en-US" dirty="0"/>
              <a:t>,</a:t>
            </a:r>
          </a:p>
          <a:p>
            <a:pPr marL="0" indent="0">
              <a:buNone/>
            </a:pPr>
            <a:r>
              <a:rPr lang="en-US" dirty="0"/>
              <a:t>            </a:t>
            </a:r>
            <a:r>
              <a:rPr lang="en-US" dirty="0" err="1"/>
              <a:t>RowTwo</a:t>
            </a:r>
            <a:r>
              <a:rPr lang="en-US" dirty="0"/>
              <a:t>,</a:t>
            </a:r>
          </a:p>
          <a:p>
            <a:pPr marL="0" indent="0">
              <a:buNone/>
            </a:pPr>
            <a:r>
              <a:rPr lang="en-US" dirty="0"/>
              <a:t>]</a:t>
            </a:r>
          </a:p>
          <a:p>
            <a:r>
              <a:rPr lang="en-US" dirty="0"/>
              <a:t>Where </a:t>
            </a:r>
            <a:r>
              <a:rPr lang="en-US" dirty="0" err="1"/>
              <a:t>RowOne</a:t>
            </a:r>
            <a:r>
              <a:rPr lang="en-US" dirty="0"/>
              <a:t> is a Container that is holding a row of widgets.</a:t>
            </a:r>
          </a:p>
        </p:txBody>
      </p:sp>
      <p:pic>
        <p:nvPicPr>
          <p:cNvPr id="8" name="Content Placeholder 7"/>
          <p:cNvPicPr>
            <a:picLocks noGrp="1" noChangeAspect="1"/>
          </p:cNvPicPr>
          <p:nvPr>
            <p:ph sz="half" idx="2"/>
          </p:nvPr>
        </p:nvPicPr>
        <p:blipFill>
          <a:blip r:embed="rId2"/>
          <a:stretch>
            <a:fillRect/>
          </a:stretch>
        </p:blipFill>
        <p:spPr>
          <a:xfrm>
            <a:off x="7539186" y="1825625"/>
            <a:ext cx="2447627" cy="4351338"/>
          </a:xfrm>
          <a:prstGeom prst="rect">
            <a:avLst/>
          </a:prstGeom>
        </p:spPr>
      </p:pic>
    </p:spTree>
    <p:extLst>
      <p:ext uri="{BB962C8B-B14F-4D97-AF65-F5344CB8AC3E}">
        <p14:creationId xmlns:p14="http://schemas.microsoft.com/office/powerpoint/2010/main" val="9687387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Layout, rows and columns (liner layout)</a:t>
            </a:r>
          </a:p>
        </p:txBody>
      </p:sp>
      <p:sp>
        <p:nvSpPr>
          <p:cNvPr id="3" name="Content Placeholder 2"/>
          <p:cNvSpPr>
            <a:spLocks noGrp="1"/>
          </p:cNvSpPr>
          <p:nvPr>
            <p:ph sz="half" idx="1"/>
          </p:nvPr>
        </p:nvSpPr>
        <p:spPr/>
        <p:txBody>
          <a:bodyPr/>
          <a:lstStyle/>
          <a:p>
            <a:r>
              <a:rPr lang="en-US" dirty="0"/>
              <a:t>Row examples</a:t>
            </a:r>
          </a:p>
          <a:p>
            <a:pPr marL="0" indent="0">
              <a:buNone/>
            </a:pPr>
            <a:r>
              <a:rPr lang="en-US" dirty="0"/>
              <a:t> Widget </a:t>
            </a:r>
            <a:r>
              <a:rPr lang="en-US" dirty="0" err="1"/>
              <a:t>RowOne</a:t>
            </a:r>
            <a:r>
              <a:rPr lang="en-US" dirty="0"/>
              <a:t> = Container(</a:t>
            </a:r>
          </a:p>
          <a:p>
            <a:pPr marL="0" indent="0">
              <a:buNone/>
            </a:pPr>
            <a:r>
              <a:rPr lang="en-US" dirty="0"/>
              <a:t>        padding: </a:t>
            </a:r>
            <a:r>
              <a:rPr lang="en-US" dirty="0" err="1"/>
              <a:t>const</a:t>
            </a:r>
            <a:r>
              <a:rPr lang="en-US" dirty="0"/>
              <a:t> </a:t>
            </a:r>
            <a:r>
              <a:rPr lang="en-US" dirty="0" err="1"/>
              <a:t>EdgeInsets.all</a:t>
            </a:r>
            <a:r>
              <a:rPr lang="en-US" dirty="0"/>
              <a:t>(8),</a:t>
            </a:r>
          </a:p>
          <a:p>
            <a:pPr marL="0" indent="0">
              <a:buNone/>
            </a:pPr>
            <a:r>
              <a:rPr lang="en-US" dirty="0"/>
              <a:t>        child: Row(children: [</a:t>
            </a:r>
          </a:p>
          <a:p>
            <a:pPr marL="0" indent="0">
              <a:buNone/>
            </a:pPr>
            <a:r>
              <a:rPr lang="en-US" dirty="0"/>
              <a:t>          Text('Hi there'),</a:t>
            </a:r>
          </a:p>
          <a:p>
            <a:pPr marL="0" indent="0">
              <a:buNone/>
            </a:pPr>
            <a:r>
              <a:rPr lang="en-US" dirty="0"/>
              <a:t>          Text('Hello Form'),</a:t>
            </a:r>
          </a:p>
          <a:p>
            <a:pPr marL="0" indent="0">
              <a:buNone/>
            </a:pPr>
            <a:r>
              <a:rPr lang="en-US" dirty="0"/>
              <a:t>        ]));</a:t>
            </a:r>
          </a:p>
        </p:txBody>
      </p:sp>
      <p:sp>
        <p:nvSpPr>
          <p:cNvPr id="4" name="Content Placeholder 3"/>
          <p:cNvSpPr>
            <a:spLocks noGrp="1"/>
          </p:cNvSpPr>
          <p:nvPr>
            <p:ph sz="half" idx="2"/>
          </p:nvPr>
        </p:nvSpPr>
        <p:spPr>
          <a:xfrm>
            <a:off x="5642043" y="1825625"/>
            <a:ext cx="5711757" cy="4351338"/>
          </a:xfrm>
        </p:spPr>
        <p:txBody>
          <a:bodyPr/>
          <a:lstStyle/>
          <a:p>
            <a:pPr marL="0" indent="0">
              <a:buNone/>
            </a:pPr>
            <a:r>
              <a:rPr lang="en-US" dirty="0"/>
              <a:t> Widget </a:t>
            </a:r>
            <a:r>
              <a:rPr lang="en-US" dirty="0" err="1"/>
              <a:t>RowFive</a:t>
            </a:r>
            <a:r>
              <a:rPr lang="en-US" dirty="0"/>
              <a:t> = Container(</a:t>
            </a:r>
          </a:p>
          <a:p>
            <a:pPr marL="0" indent="0">
              <a:buNone/>
            </a:pPr>
            <a:r>
              <a:rPr lang="en-US" dirty="0"/>
              <a:t>        padding: </a:t>
            </a:r>
            <a:r>
              <a:rPr lang="en-US" dirty="0" err="1"/>
              <a:t>const</a:t>
            </a:r>
            <a:r>
              <a:rPr lang="en-US" dirty="0"/>
              <a:t> </a:t>
            </a:r>
            <a:r>
              <a:rPr lang="en-US" dirty="0" err="1"/>
              <a:t>EdgeInsets.all</a:t>
            </a:r>
            <a:r>
              <a:rPr lang="en-US" dirty="0"/>
              <a:t>(8),</a:t>
            </a:r>
          </a:p>
          <a:p>
            <a:pPr marL="0" indent="0">
              <a:buNone/>
            </a:pPr>
            <a:r>
              <a:rPr lang="en-US" dirty="0"/>
              <a:t>        child: Row(children: [</a:t>
            </a:r>
          </a:p>
          <a:p>
            <a:pPr marL="0" indent="0">
              <a:buNone/>
            </a:pPr>
            <a:r>
              <a:rPr lang="en-US" dirty="0"/>
              <a:t>          Text('Picture: '),</a:t>
            </a:r>
          </a:p>
          <a:p>
            <a:pPr marL="0" indent="0">
              <a:buNone/>
            </a:pPr>
            <a:r>
              <a:rPr lang="en-US" dirty="0"/>
              <a:t>           </a:t>
            </a:r>
            <a:r>
              <a:rPr lang="en-US" dirty="0" err="1"/>
              <a:t>Image.asset</a:t>
            </a:r>
            <a:r>
              <a:rPr lang="en-US" dirty="0"/>
              <a:t>( 'images/phone.png', fit: </a:t>
            </a:r>
            <a:r>
              <a:rPr lang="en-US" dirty="0" err="1"/>
              <a:t>BoxFit.cover</a:t>
            </a:r>
            <a:r>
              <a:rPr lang="en-US" dirty="0"/>
              <a:t>)</a:t>
            </a:r>
          </a:p>
          <a:p>
            <a:pPr marL="0" indent="0">
              <a:buNone/>
            </a:pPr>
            <a:r>
              <a:rPr lang="en-US" dirty="0"/>
              <a:t>        ]));</a:t>
            </a:r>
          </a:p>
        </p:txBody>
      </p:sp>
    </p:spTree>
    <p:extLst>
      <p:ext uri="{BB962C8B-B14F-4D97-AF65-F5344CB8AC3E}">
        <p14:creationId xmlns:p14="http://schemas.microsoft.com/office/powerpoint/2010/main" val="944536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getting started.</a:t>
            </a:r>
          </a:p>
        </p:txBody>
      </p:sp>
      <p:sp>
        <p:nvSpPr>
          <p:cNvPr id="3" name="Content Placeholder 2"/>
          <p:cNvSpPr>
            <a:spLocks noGrp="1"/>
          </p:cNvSpPr>
          <p:nvPr>
            <p:ph idx="1"/>
          </p:nvPr>
        </p:nvSpPr>
        <p:spPr/>
        <p:txBody>
          <a:bodyPr/>
          <a:lstStyle/>
          <a:p>
            <a:r>
              <a:rPr lang="en-US" dirty="0"/>
              <a:t>unlike android</a:t>
            </a:r>
          </a:p>
          <a:p>
            <a:pPr lvl="1"/>
            <a:r>
              <a:rPr lang="en-US" dirty="0"/>
              <a:t>there is no xml or layout.  </a:t>
            </a:r>
          </a:p>
          <a:p>
            <a:pPr lvl="2"/>
            <a:r>
              <a:rPr lang="en-US" dirty="0"/>
              <a:t>it's built on the fly in your code.</a:t>
            </a:r>
          </a:p>
          <a:p>
            <a:pPr lvl="1"/>
            <a:r>
              <a:rPr lang="en-US" dirty="0"/>
              <a:t>Widgets are not object or classes.</a:t>
            </a:r>
          </a:p>
          <a:p>
            <a:pPr lvl="2"/>
            <a:r>
              <a:rPr lang="en-US" dirty="0"/>
              <a:t>you will need variables to store all the data and state of the widgets.</a:t>
            </a:r>
          </a:p>
          <a:p>
            <a:pPr lvl="1"/>
            <a:r>
              <a:rPr lang="en-US" dirty="0"/>
              <a:t>widgets all have "state", either they are </a:t>
            </a:r>
            <a:r>
              <a:rPr lang="en-US" dirty="0" err="1"/>
              <a:t>stateful</a:t>
            </a:r>
            <a:r>
              <a:rPr lang="en-US" dirty="0"/>
              <a:t> or stateless</a:t>
            </a:r>
          </a:p>
          <a:p>
            <a:pPr lvl="2"/>
            <a:r>
              <a:rPr lang="en-US" dirty="0"/>
              <a:t>either that are static and don't change stateless</a:t>
            </a:r>
          </a:p>
          <a:p>
            <a:pPr lvl="2"/>
            <a:r>
              <a:rPr lang="en-US" dirty="0"/>
              <a:t>or </a:t>
            </a:r>
            <a:r>
              <a:rPr lang="en-US" dirty="0" err="1"/>
              <a:t>stateful</a:t>
            </a:r>
            <a:r>
              <a:rPr lang="en-US" dirty="0"/>
              <a:t>, where they have data that changes and when it does or there is user interaction.  the widget will need to be redrawn (actually more then just the widget) based on the data or interaction.</a:t>
            </a:r>
          </a:p>
        </p:txBody>
      </p:sp>
    </p:spTree>
    <p:extLst>
      <p:ext uri="{BB962C8B-B14F-4D97-AF65-F5344CB8AC3E}">
        <p14:creationId xmlns:p14="http://schemas.microsoft.com/office/powerpoint/2010/main" val="16697340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930B1-991C-D24C-FD3B-473B75072C6D}"/>
              </a:ext>
            </a:extLst>
          </p:cNvPr>
          <p:cNvSpPr>
            <a:spLocks noGrp="1"/>
          </p:cNvSpPr>
          <p:nvPr>
            <p:ph type="title"/>
          </p:nvPr>
        </p:nvSpPr>
        <p:spPr/>
        <p:txBody>
          <a:bodyPr/>
          <a:lstStyle/>
          <a:p>
            <a:r>
              <a:rPr lang="en-US" dirty="0"/>
              <a:t>layout Flexible/Expanded</a:t>
            </a:r>
          </a:p>
        </p:txBody>
      </p:sp>
      <p:sp>
        <p:nvSpPr>
          <p:cNvPr id="5" name="Content Placeholder 4">
            <a:extLst>
              <a:ext uri="{FF2B5EF4-FFF2-40B4-BE49-F238E27FC236}">
                <a16:creationId xmlns:a16="http://schemas.microsoft.com/office/drawing/2014/main" id="{C52D2807-BBA4-DE10-184E-EAC8BA1740EF}"/>
              </a:ext>
            </a:extLst>
          </p:cNvPr>
          <p:cNvSpPr>
            <a:spLocks noGrp="1"/>
          </p:cNvSpPr>
          <p:nvPr>
            <p:ph idx="1"/>
          </p:nvPr>
        </p:nvSpPr>
        <p:spPr/>
        <p:txBody>
          <a:bodyPr>
            <a:normAutofit/>
          </a:bodyPr>
          <a:lstStyle/>
          <a:p>
            <a:r>
              <a:rPr lang="en-US" dirty="0"/>
              <a:t>Expanded layout, use in Row or column and be used to make sure they are all drawn as the same size.</a:t>
            </a:r>
          </a:p>
          <a:p>
            <a:pPr lvl="1"/>
            <a:r>
              <a:rPr lang="en-US" dirty="0"/>
              <a:t>with Flex: 2  it will make this expanded item twice the size of the other expanded items in row/column.</a:t>
            </a:r>
          </a:p>
          <a:p>
            <a:pPr lvl="1"/>
            <a:endParaRPr lang="en-US" dirty="0"/>
          </a:p>
          <a:p>
            <a:r>
              <a:rPr lang="en-US" dirty="0"/>
              <a:t>Flexible widget used in a Row or Column allows it to fill the available space in main axis.</a:t>
            </a:r>
          </a:p>
          <a:p>
            <a:pPr lvl="1"/>
            <a:r>
              <a:rPr lang="en-US" dirty="0">
                <a:hlinkClick r:id="rId2"/>
              </a:rPr>
              <a:t>https://api.flutter.dev/flutter/widgets/Flexible-class.html</a:t>
            </a:r>
            <a:r>
              <a:rPr lang="en-US" dirty="0"/>
              <a:t> </a:t>
            </a:r>
          </a:p>
          <a:p>
            <a:r>
              <a:rPr lang="en-US" dirty="0">
                <a:hlinkClick r:id="rId3"/>
              </a:rPr>
              <a:t>https://docs.flutter.dev/ui/layout/tutorial</a:t>
            </a:r>
            <a:r>
              <a:rPr lang="en-US" dirty="0"/>
              <a:t> </a:t>
            </a:r>
          </a:p>
        </p:txBody>
      </p:sp>
      <p:sp>
        <p:nvSpPr>
          <p:cNvPr id="3" name="TextBox 2">
            <a:extLst>
              <a:ext uri="{FF2B5EF4-FFF2-40B4-BE49-F238E27FC236}">
                <a16:creationId xmlns:a16="http://schemas.microsoft.com/office/drawing/2014/main" id="{D40F05C0-96CC-3774-0292-993C9CA842AF}"/>
              </a:ext>
            </a:extLst>
          </p:cNvPr>
          <p:cNvSpPr txBox="1"/>
          <p:nvPr/>
        </p:nvSpPr>
        <p:spPr>
          <a:xfrm>
            <a:off x="1989574" y="6176963"/>
            <a:ext cx="5364417" cy="369332"/>
          </a:xfrm>
          <a:prstGeom prst="rect">
            <a:avLst/>
          </a:prstGeom>
          <a:noFill/>
        </p:spPr>
        <p:txBody>
          <a:bodyPr wrap="none" rtlCol="0">
            <a:spAutoFit/>
          </a:bodyPr>
          <a:lstStyle/>
          <a:p>
            <a:r>
              <a:rPr lang="en-US" dirty="0"/>
              <a:t>We come back to layouts and more pieces next lecture.</a:t>
            </a:r>
          </a:p>
        </p:txBody>
      </p:sp>
    </p:spTree>
    <p:extLst>
      <p:ext uri="{BB962C8B-B14F-4D97-AF65-F5344CB8AC3E}">
        <p14:creationId xmlns:p14="http://schemas.microsoft.com/office/powerpoint/2010/main" val="2012474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Row ( and Column) layouts</a:t>
            </a:r>
          </a:p>
        </p:txBody>
      </p:sp>
      <p:sp>
        <p:nvSpPr>
          <p:cNvPr id="4" name="Content Placeholder 3"/>
          <p:cNvSpPr>
            <a:spLocks noGrp="1"/>
          </p:cNvSpPr>
          <p:nvPr>
            <p:ph sz="half" idx="1"/>
          </p:nvPr>
        </p:nvSpPr>
        <p:spPr/>
        <p:txBody>
          <a:bodyPr>
            <a:normAutofit/>
          </a:bodyPr>
          <a:lstStyle/>
          <a:p>
            <a:r>
              <a:rPr lang="en-US" dirty="0"/>
              <a:t>This is also the default</a:t>
            </a:r>
          </a:p>
          <a:p>
            <a:pPr marL="0" indent="0">
              <a:buNone/>
            </a:pPr>
            <a:r>
              <a:rPr lang="en-US" sz="1900" dirty="0"/>
              <a:t>Row /*or Column*/( </a:t>
            </a:r>
          </a:p>
          <a:p>
            <a:pPr marL="0" indent="0">
              <a:buNone/>
            </a:pPr>
            <a:r>
              <a:rPr lang="en-US" sz="1900" dirty="0"/>
              <a:t>  </a:t>
            </a:r>
            <a:r>
              <a:rPr lang="en-US" sz="1900" dirty="0" err="1"/>
              <a:t>mainAxisAlignment</a:t>
            </a:r>
            <a:r>
              <a:rPr lang="en-US" sz="1900" dirty="0"/>
              <a:t>: </a:t>
            </a:r>
            <a:r>
              <a:rPr lang="en-US" sz="1900" dirty="0" err="1"/>
              <a:t>MainAxisAlignment.start</a:t>
            </a:r>
            <a:r>
              <a:rPr lang="en-US" sz="1900" dirty="0"/>
              <a:t>,</a:t>
            </a:r>
          </a:p>
          <a:p>
            <a:pPr marL="0" indent="0">
              <a:buNone/>
            </a:pPr>
            <a:r>
              <a:rPr lang="en-US" sz="1900" dirty="0"/>
              <a:t>  children: &lt;Widget&gt;[</a:t>
            </a:r>
          </a:p>
          <a:p>
            <a:pPr marL="0" indent="0">
              <a:buNone/>
            </a:pPr>
            <a:r>
              <a:rPr lang="en-US" sz="1900" dirty="0"/>
              <a:t>    Icon(</a:t>
            </a:r>
            <a:r>
              <a:rPr lang="en-US" sz="1900" dirty="0" err="1"/>
              <a:t>Icons.star</a:t>
            </a:r>
            <a:r>
              <a:rPr lang="en-US" sz="1900" dirty="0"/>
              <a:t>, size: 50),</a:t>
            </a:r>
          </a:p>
          <a:p>
            <a:pPr marL="0" indent="0">
              <a:buNone/>
            </a:pPr>
            <a:r>
              <a:rPr lang="en-US" sz="1900" dirty="0"/>
              <a:t>    Icon(</a:t>
            </a:r>
            <a:r>
              <a:rPr lang="en-US" sz="1900" dirty="0" err="1"/>
              <a:t>Icons.star</a:t>
            </a:r>
            <a:r>
              <a:rPr lang="en-US" sz="1900" dirty="0"/>
              <a:t>, size: 50),</a:t>
            </a:r>
          </a:p>
          <a:p>
            <a:pPr marL="0" indent="0">
              <a:buNone/>
            </a:pPr>
            <a:r>
              <a:rPr lang="en-US" sz="1900" dirty="0"/>
              <a:t>    Icon(</a:t>
            </a:r>
            <a:r>
              <a:rPr lang="en-US" sz="1900" dirty="0" err="1"/>
              <a:t>Icons.star</a:t>
            </a:r>
            <a:r>
              <a:rPr lang="en-US" sz="1900" dirty="0"/>
              <a:t>, size: 50),</a:t>
            </a:r>
          </a:p>
          <a:p>
            <a:pPr marL="0" indent="0">
              <a:buNone/>
            </a:pPr>
            <a:r>
              <a:rPr lang="en-US" sz="1900" dirty="0"/>
              <a:t>  ],</a:t>
            </a:r>
          </a:p>
          <a:p>
            <a:pPr marL="0" indent="0">
              <a:buNone/>
            </a:pPr>
            <a:r>
              <a:rPr lang="en-US" sz="1900" dirty="0"/>
              <a:t>),</a:t>
            </a:r>
          </a:p>
        </p:txBody>
      </p:sp>
      <p:pic>
        <p:nvPicPr>
          <p:cNvPr id="7" name="Content Placeholder 6"/>
          <p:cNvPicPr>
            <a:picLocks noGrp="1" noChangeAspect="1"/>
          </p:cNvPicPr>
          <p:nvPr>
            <p:ph sz="half" idx="2"/>
          </p:nvPr>
        </p:nvPicPr>
        <p:blipFill>
          <a:blip r:embed="rId2"/>
          <a:stretch>
            <a:fillRect/>
          </a:stretch>
        </p:blipFill>
        <p:spPr>
          <a:xfrm>
            <a:off x="6172200" y="2011305"/>
            <a:ext cx="5181600" cy="3979977"/>
          </a:xfrm>
          <a:prstGeom prst="rect">
            <a:avLst/>
          </a:prstGeom>
        </p:spPr>
      </p:pic>
    </p:spTree>
    <p:extLst>
      <p:ext uri="{BB962C8B-B14F-4D97-AF65-F5344CB8AC3E}">
        <p14:creationId xmlns:p14="http://schemas.microsoft.com/office/powerpoint/2010/main" val="8423524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Row Center</a:t>
            </a:r>
          </a:p>
        </p:txBody>
      </p:sp>
      <p:sp>
        <p:nvSpPr>
          <p:cNvPr id="3" name="Content Placeholder 2"/>
          <p:cNvSpPr>
            <a:spLocks noGrp="1"/>
          </p:cNvSpPr>
          <p:nvPr>
            <p:ph sz="half" idx="1"/>
          </p:nvPr>
        </p:nvSpPr>
        <p:spPr/>
        <p:txBody>
          <a:bodyPr>
            <a:normAutofit/>
          </a:bodyPr>
          <a:lstStyle/>
          <a:p>
            <a:pPr marL="0" indent="0">
              <a:buNone/>
            </a:pPr>
            <a:r>
              <a:rPr lang="en-US" sz="1800" dirty="0"/>
              <a:t>Row /*or Column*/( </a:t>
            </a:r>
          </a:p>
          <a:p>
            <a:pPr marL="0" indent="0">
              <a:buNone/>
            </a:pPr>
            <a:r>
              <a:rPr lang="en-US" sz="1800" dirty="0"/>
              <a:t>  </a:t>
            </a:r>
            <a:r>
              <a:rPr lang="en-US" sz="1800" dirty="0" err="1"/>
              <a:t>mainAxisAlignment</a:t>
            </a:r>
            <a:r>
              <a:rPr lang="en-US" sz="1800" dirty="0"/>
              <a:t>: </a:t>
            </a:r>
            <a:r>
              <a:rPr lang="en-US" sz="1800" dirty="0" err="1"/>
              <a:t>MainAxisAlignment.center</a:t>
            </a:r>
            <a:r>
              <a:rPr lang="en-US" sz="1800" dirty="0"/>
              <a:t>,</a:t>
            </a:r>
          </a:p>
          <a:p>
            <a:pPr marL="0" indent="0">
              <a:buNone/>
            </a:pPr>
            <a:r>
              <a:rPr lang="en-US" sz="1800" dirty="0"/>
              <a:t>  children: &lt;Widget&gt;[</a:t>
            </a:r>
          </a:p>
          <a:p>
            <a:pPr marL="0" indent="0">
              <a:buNone/>
            </a:pPr>
            <a:r>
              <a:rPr lang="en-US" sz="1800" dirty="0"/>
              <a:t>    Icon(</a:t>
            </a:r>
            <a:r>
              <a:rPr lang="en-US" sz="1800" dirty="0" err="1"/>
              <a:t>Icons.star</a:t>
            </a:r>
            <a:r>
              <a:rPr lang="en-US" sz="1800" dirty="0"/>
              <a:t>, size: 50),</a:t>
            </a:r>
          </a:p>
          <a:p>
            <a:pPr marL="0" indent="0">
              <a:buNone/>
            </a:pPr>
            <a:r>
              <a:rPr lang="en-US" sz="1800" dirty="0"/>
              <a:t>    Icon(</a:t>
            </a:r>
            <a:r>
              <a:rPr lang="en-US" sz="1800" dirty="0" err="1"/>
              <a:t>Icons.star</a:t>
            </a:r>
            <a:r>
              <a:rPr lang="en-US" sz="1800" dirty="0"/>
              <a:t>, size: 50),</a:t>
            </a:r>
          </a:p>
          <a:p>
            <a:pPr marL="0" indent="0">
              <a:buNone/>
            </a:pPr>
            <a:r>
              <a:rPr lang="en-US" sz="1800" dirty="0"/>
              <a:t>    Icon(</a:t>
            </a:r>
            <a:r>
              <a:rPr lang="en-US" sz="1800" dirty="0" err="1"/>
              <a:t>Icons.star</a:t>
            </a:r>
            <a:r>
              <a:rPr lang="en-US" sz="1800" dirty="0"/>
              <a:t>, size: 50),</a:t>
            </a:r>
          </a:p>
          <a:p>
            <a:pPr marL="0" indent="0">
              <a:buNone/>
            </a:pPr>
            <a:r>
              <a:rPr lang="en-US" sz="1800" dirty="0"/>
              <a:t>  ],</a:t>
            </a:r>
          </a:p>
          <a:p>
            <a:pPr marL="0" indent="0">
              <a:buNone/>
            </a:pPr>
            <a:r>
              <a:rPr lang="en-US" sz="1800" dirty="0"/>
              <a:t>),</a:t>
            </a:r>
          </a:p>
        </p:txBody>
      </p:sp>
      <p:pic>
        <p:nvPicPr>
          <p:cNvPr id="7" name="Content Placeholder 6"/>
          <p:cNvPicPr>
            <a:picLocks noGrp="1" noChangeAspect="1"/>
          </p:cNvPicPr>
          <p:nvPr>
            <p:ph sz="half" idx="2"/>
          </p:nvPr>
        </p:nvPicPr>
        <p:blipFill>
          <a:blip r:embed="rId2"/>
          <a:stretch>
            <a:fillRect/>
          </a:stretch>
        </p:blipFill>
        <p:spPr>
          <a:xfrm>
            <a:off x="6172200" y="2122964"/>
            <a:ext cx="5181600" cy="3756660"/>
          </a:xfrm>
          <a:prstGeom prst="rect">
            <a:avLst/>
          </a:prstGeom>
        </p:spPr>
      </p:pic>
    </p:spTree>
    <p:extLst>
      <p:ext uri="{BB962C8B-B14F-4D97-AF65-F5344CB8AC3E}">
        <p14:creationId xmlns:p14="http://schemas.microsoft.com/office/powerpoint/2010/main" val="33715175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Row end</a:t>
            </a:r>
          </a:p>
        </p:txBody>
      </p:sp>
      <p:sp>
        <p:nvSpPr>
          <p:cNvPr id="3" name="Content Placeholder 2"/>
          <p:cNvSpPr>
            <a:spLocks noGrp="1"/>
          </p:cNvSpPr>
          <p:nvPr>
            <p:ph sz="half" idx="1"/>
          </p:nvPr>
        </p:nvSpPr>
        <p:spPr/>
        <p:txBody>
          <a:bodyPr>
            <a:normAutofit/>
          </a:bodyPr>
          <a:lstStyle/>
          <a:p>
            <a:pPr marL="0" indent="0">
              <a:buNone/>
            </a:pPr>
            <a:r>
              <a:rPr lang="en-US" sz="1800" dirty="0"/>
              <a:t>Row /*or Column*/( </a:t>
            </a:r>
          </a:p>
          <a:p>
            <a:pPr marL="0" indent="0">
              <a:buNone/>
            </a:pPr>
            <a:r>
              <a:rPr lang="en-US" sz="1800" dirty="0"/>
              <a:t>  </a:t>
            </a:r>
            <a:r>
              <a:rPr lang="en-US" sz="1800" dirty="0" err="1"/>
              <a:t>mainAxisAlignment</a:t>
            </a:r>
            <a:r>
              <a:rPr lang="en-US" sz="1800" dirty="0"/>
              <a:t>: </a:t>
            </a:r>
            <a:r>
              <a:rPr lang="en-US" sz="1800" dirty="0" err="1"/>
              <a:t>MainAxisAlignment.end</a:t>
            </a:r>
            <a:r>
              <a:rPr lang="en-US" sz="1800" dirty="0"/>
              <a:t>,</a:t>
            </a:r>
          </a:p>
          <a:p>
            <a:pPr marL="0" indent="0">
              <a:buNone/>
            </a:pPr>
            <a:r>
              <a:rPr lang="en-US" sz="1800" dirty="0"/>
              <a:t>  children: &lt;Widget&gt;[</a:t>
            </a:r>
          </a:p>
          <a:p>
            <a:pPr marL="0" indent="0">
              <a:buNone/>
            </a:pPr>
            <a:r>
              <a:rPr lang="en-US" sz="1800" dirty="0"/>
              <a:t>    Icon(</a:t>
            </a:r>
            <a:r>
              <a:rPr lang="en-US" sz="1800" dirty="0" err="1"/>
              <a:t>Icons.star</a:t>
            </a:r>
            <a:r>
              <a:rPr lang="en-US" sz="1800" dirty="0"/>
              <a:t>, size: 50),</a:t>
            </a:r>
          </a:p>
          <a:p>
            <a:pPr marL="0" indent="0">
              <a:buNone/>
            </a:pPr>
            <a:r>
              <a:rPr lang="en-US" sz="1800" dirty="0"/>
              <a:t>    Icon(</a:t>
            </a:r>
            <a:r>
              <a:rPr lang="en-US" sz="1800" dirty="0" err="1"/>
              <a:t>Icons.star</a:t>
            </a:r>
            <a:r>
              <a:rPr lang="en-US" sz="1800" dirty="0"/>
              <a:t>, size: 50),</a:t>
            </a:r>
          </a:p>
          <a:p>
            <a:pPr marL="0" indent="0">
              <a:buNone/>
            </a:pPr>
            <a:r>
              <a:rPr lang="en-US" sz="1800" dirty="0"/>
              <a:t>    Icon(</a:t>
            </a:r>
            <a:r>
              <a:rPr lang="en-US" sz="1800" dirty="0" err="1"/>
              <a:t>Icons.star</a:t>
            </a:r>
            <a:r>
              <a:rPr lang="en-US" sz="1800" dirty="0"/>
              <a:t>, size: 50),</a:t>
            </a:r>
          </a:p>
          <a:p>
            <a:pPr marL="0" indent="0">
              <a:buNone/>
            </a:pPr>
            <a:r>
              <a:rPr lang="en-US" sz="1800" dirty="0"/>
              <a:t>  ],</a:t>
            </a:r>
          </a:p>
          <a:p>
            <a:pPr marL="0" indent="0">
              <a:buNone/>
            </a:pPr>
            <a:r>
              <a:rPr lang="en-US" sz="1800" dirty="0"/>
              <a:t>),</a:t>
            </a:r>
          </a:p>
        </p:txBody>
      </p:sp>
      <p:pic>
        <p:nvPicPr>
          <p:cNvPr id="5" name="Content Placeholder 4"/>
          <p:cNvPicPr>
            <a:picLocks noGrp="1" noChangeAspect="1"/>
          </p:cNvPicPr>
          <p:nvPr>
            <p:ph sz="half" idx="2"/>
          </p:nvPr>
        </p:nvPicPr>
        <p:blipFill>
          <a:blip r:embed="rId2"/>
          <a:stretch>
            <a:fillRect/>
          </a:stretch>
        </p:blipFill>
        <p:spPr>
          <a:xfrm>
            <a:off x="6172200" y="2049954"/>
            <a:ext cx="5181600" cy="3902680"/>
          </a:xfrm>
          <a:prstGeom prst="rect">
            <a:avLst/>
          </a:prstGeom>
        </p:spPr>
      </p:pic>
    </p:spTree>
    <p:extLst>
      <p:ext uri="{BB962C8B-B14F-4D97-AF65-F5344CB8AC3E}">
        <p14:creationId xmlns:p14="http://schemas.microsoft.com/office/powerpoint/2010/main" val="198456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Row Space</a:t>
            </a:r>
          </a:p>
        </p:txBody>
      </p:sp>
      <p:sp>
        <p:nvSpPr>
          <p:cNvPr id="3" name="Content Placeholder 2"/>
          <p:cNvSpPr>
            <a:spLocks noGrp="1"/>
          </p:cNvSpPr>
          <p:nvPr>
            <p:ph sz="half" idx="1"/>
          </p:nvPr>
        </p:nvSpPr>
        <p:spPr/>
        <p:txBody>
          <a:bodyPr>
            <a:normAutofit/>
          </a:bodyPr>
          <a:lstStyle/>
          <a:p>
            <a:pPr marL="0" indent="0">
              <a:buNone/>
            </a:pPr>
            <a:r>
              <a:rPr lang="en-US" sz="1800" dirty="0"/>
              <a:t>Row /*or Column*/( </a:t>
            </a:r>
          </a:p>
          <a:p>
            <a:pPr marL="0" indent="0">
              <a:buNone/>
            </a:pPr>
            <a:r>
              <a:rPr lang="en-US" sz="1800" dirty="0"/>
              <a:t>  </a:t>
            </a:r>
            <a:r>
              <a:rPr lang="en-US" sz="1800" dirty="0" err="1"/>
              <a:t>mainAxisAlignment</a:t>
            </a:r>
            <a:r>
              <a:rPr lang="en-US" sz="1800" dirty="0"/>
              <a:t>: </a:t>
            </a:r>
            <a:r>
              <a:rPr lang="en-US" sz="1800" dirty="0" err="1"/>
              <a:t>MainAxisAlignment.spaceBetween</a:t>
            </a:r>
            <a:r>
              <a:rPr lang="en-US" sz="1800" dirty="0"/>
              <a:t>,</a:t>
            </a:r>
          </a:p>
          <a:p>
            <a:pPr marL="0" indent="0">
              <a:buNone/>
            </a:pPr>
            <a:r>
              <a:rPr lang="en-US" sz="1800" dirty="0"/>
              <a:t>  children: &lt;Widget&gt;[</a:t>
            </a:r>
          </a:p>
          <a:p>
            <a:pPr marL="0" indent="0">
              <a:buNone/>
            </a:pPr>
            <a:r>
              <a:rPr lang="en-US" sz="1800" dirty="0"/>
              <a:t>    Icon(</a:t>
            </a:r>
            <a:r>
              <a:rPr lang="en-US" sz="1800" dirty="0" err="1"/>
              <a:t>Icons.star</a:t>
            </a:r>
            <a:r>
              <a:rPr lang="en-US" sz="1800" dirty="0"/>
              <a:t>, size: 50),</a:t>
            </a:r>
          </a:p>
          <a:p>
            <a:pPr marL="0" indent="0">
              <a:buNone/>
            </a:pPr>
            <a:r>
              <a:rPr lang="en-US" sz="1800" dirty="0"/>
              <a:t>    Icon(</a:t>
            </a:r>
            <a:r>
              <a:rPr lang="en-US" sz="1800" dirty="0" err="1"/>
              <a:t>Icons.star</a:t>
            </a:r>
            <a:r>
              <a:rPr lang="en-US" sz="1800" dirty="0"/>
              <a:t>, size: 50),</a:t>
            </a:r>
          </a:p>
          <a:p>
            <a:pPr marL="0" indent="0">
              <a:buNone/>
            </a:pPr>
            <a:r>
              <a:rPr lang="en-US" sz="1800" dirty="0"/>
              <a:t>    Icon(</a:t>
            </a:r>
            <a:r>
              <a:rPr lang="en-US" sz="1800" dirty="0" err="1"/>
              <a:t>Icons.star</a:t>
            </a:r>
            <a:r>
              <a:rPr lang="en-US" sz="1800" dirty="0"/>
              <a:t>, size: 50),</a:t>
            </a:r>
          </a:p>
          <a:p>
            <a:pPr marL="0" indent="0">
              <a:buNone/>
            </a:pPr>
            <a:r>
              <a:rPr lang="en-US" sz="1800" dirty="0"/>
              <a:t>  ],</a:t>
            </a:r>
          </a:p>
          <a:p>
            <a:pPr marL="0" indent="0">
              <a:buNone/>
            </a:pPr>
            <a:r>
              <a:rPr lang="en-US" sz="1800" dirty="0"/>
              <a:t>),</a:t>
            </a:r>
          </a:p>
          <a:p>
            <a:r>
              <a:rPr lang="en-US" sz="1800" dirty="0"/>
              <a:t>Also, </a:t>
            </a:r>
            <a:r>
              <a:rPr lang="en-US" sz="1800" dirty="0" err="1"/>
              <a:t>spaceEvenly</a:t>
            </a:r>
            <a:r>
              <a:rPr lang="en-US" sz="1800" dirty="0"/>
              <a:t>, and </a:t>
            </a:r>
            <a:r>
              <a:rPr lang="en-US" sz="1800" dirty="0" err="1"/>
              <a:t>spaceAround</a:t>
            </a:r>
            <a:endParaRPr lang="en-US" sz="1800" dirty="0"/>
          </a:p>
        </p:txBody>
      </p:sp>
      <p:pic>
        <p:nvPicPr>
          <p:cNvPr id="6" name="Content Placeholder 5"/>
          <p:cNvPicPr>
            <a:picLocks noGrp="1" noChangeAspect="1"/>
          </p:cNvPicPr>
          <p:nvPr>
            <p:ph sz="half" idx="2"/>
          </p:nvPr>
        </p:nvPicPr>
        <p:blipFill>
          <a:blip r:embed="rId2"/>
          <a:stretch>
            <a:fillRect/>
          </a:stretch>
        </p:blipFill>
        <p:spPr>
          <a:xfrm>
            <a:off x="6172200" y="2095344"/>
            <a:ext cx="5181600" cy="3811900"/>
          </a:xfrm>
          <a:prstGeom prst="rect">
            <a:avLst/>
          </a:prstGeom>
        </p:spPr>
      </p:pic>
    </p:spTree>
    <p:extLst>
      <p:ext uri="{BB962C8B-B14F-4D97-AF65-F5344CB8AC3E}">
        <p14:creationId xmlns:p14="http://schemas.microsoft.com/office/powerpoint/2010/main" val="25734574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IntrinsicWidth</a:t>
            </a:r>
            <a:r>
              <a:rPr lang="en-US" dirty="0"/>
              <a:t> and </a:t>
            </a:r>
            <a:r>
              <a:rPr lang="en-US" dirty="0" err="1"/>
              <a:t>IntrinsicHeight</a:t>
            </a:r>
            <a:endParaRPr lang="en-US" dirty="0"/>
          </a:p>
        </p:txBody>
      </p:sp>
      <p:sp>
        <p:nvSpPr>
          <p:cNvPr id="3" name="Content Placeholder 2"/>
          <p:cNvSpPr>
            <a:spLocks noGrp="1"/>
          </p:cNvSpPr>
          <p:nvPr>
            <p:ph sz="half" idx="1"/>
          </p:nvPr>
        </p:nvSpPr>
        <p:spPr>
          <a:xfrm>
            <a:off x="583660" y="1825625"/>
            <a:ext cx="8161506" cy="4351338"/>
          </a:xfrm>
        </p:spPr>
        <p:txBody>
          <a:bodyPr>
            <a:normAutofit fontScale="92500" lnSpcReduction="20000"/>
          </a:bodyPr>
          <a:lstStyle/>
          <a:p>
            <a:r>
              <a:rPr lang="en-US" dirty="0"/>
              <a:t>Want all the widgets inside Row or Column to be as tall/wide as the tallest/widest widget?</a:t>
            </a:r>
          </a:p>
          <a:p>
            <a:pPr marL="0" indent="0">
              <a:buNone/>
            </a:pPr>
            <a:r>
              <a:rPr lang="en-US" dirty="0"/>
              <a:t> </a:t>
            </a:r>
            <a:r>
              <a:rPr lang="en-US" dirty="0">
                <a:solidFill>
                  <a:srgbClr val="FF0000"/>
                </a:solidFill>
              </a:rPr>
              <a:t>body: Center(</a:t>
            </a:r>
          </a:p>
          <a:p>
            <a:pPr marL="0" indent="0">
              <a:buNone/>
            </a:pPr>
            <a:r>
              <a:rPr lang="en-US" dirty="0">
                <a:solidFill>
                  <a:srgbClr val="FF0000"/>
                </a:solidFill>
              </a:rPr>
              <a:t>      child: Column(</a:t>
            </a:r>
          </a:p>
          <a:p>
            <a:pPr marL="0" indent="0">
              <a:buNone/>
            </a:pPr>
            <a:r>
              <a:rPr lang="en-US" dirty="0"/>
              <a:t>        children: &lt;Widget&gt;[</a:t>
            </a:r>
          </a:p>
          <a:p>
            <a:pPr marL="0" indent="0">
              <a:buNone/>
            </a:pPr>
            <a:r>
              <a:rPr lang="en-US" dirty="0"/>
              <a:t>          </a:t>
            </a:r>
            <a:r>
              <a:rPr lang="en-US" dirty="0" err="1"/>
              <a:t>ElevatedButton</a:t>
            </a:r>
            <a:r>
              <a:rPr lang="en-US" dirty="0"/>
              <a:t>(</a:t>
            </a:r>
            <a:r>
              <a:rPr lang="en-US" dirty="0" err="1"/>
              <a:t>onPressed</a:t>
            </a:r>
            <a:r>
              <a:rPr lang="en-US" dirty="0"/>
              <a:t>: () {}, child: Text('Short'), ),</a:t>
            </a:r>
          </a:p>
          <a:p>
            <a:pPr marL="0" indent="0">
              <a:buNone/>
            </a:pPr>
            <a:r>
              <a:rPr lang="en-US" dirty="0"/>
              <a:t>          </a:t>
            </a:r>
            <a:r>
              <a:rPr lang="en-US" dirty="0" err="1"/>
              <a:t>ElevatedButton</a:t>
            </a:r>
            <a:r>
              <a:rPr lang="en-US" dirty="0"/>
              <a:t>(</a:t>
            </a:r>
            <a:r>
              <a:rPr lang="en-US" dirty="0" err="1"/>
              <a:t>onPressed</a:t>
            </a:r>
            <a:r>
              <a:rPr lang="en-US" dirty="0"/>
              <a:t>: () {}, child: Text('A bit Longer'), ),</a:t>
            </a:r>
          </a:p>
          <a:p>
            <a:pPr marL="0" indent="0">
              <a:buNone/>
            </a:pPr>
            <a:r>
              <a:rPr lang="en-US" dirty="0"/>
              <a:t>          </a:t>
            </a:r>
            <a:r>
              <a:rPr lang="en-US" dirty="0" err="1"/>
              <a:t>ElevatedButton</a:t>
            </a:r>
            <a:r>
              <a:rPr lang="en-US" dirty="0"/>
              <a:t>(</a:t>
            </a:r>
            <a:r>
              <a:rPr lang="en-US" dirty="0" err="1"/>
              <a:t>onPressed</a:t>
            </a:r>
            <a:r>
              <a:rPr lang="en-US" dirty="0"/>
              <a:t>: () {}, child: Text('The Longest text button'),),</a:t>
            </a:r>
          </a:p>
          <a:p>
            <a:pPr marL="0" indent="0">
              <a:buNone/>
            </a:pPr>
            <a:r>
              <a:rPr lang="en-US" dirty="0"/>
              <a:t>       …</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007814" y="2112304"/>
            <a:ext cx="2518653" cy="3777980"/>
          </a:xfrm>
        </p:spPr>
      </p:pic>
    </p:spTree>
    <p:extLst>
      <p:ext uri="{BB962C8B-B14F-4D97-AF65-F5344CB8AC3E}">
        <p14:creationId xmlns:p14="http://schemas.microsoft.com/office/powerpoint/2010/main" val="4182735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IntrinsicWidth</a:t>
            </a:r>
            <a:r>
              <a:rPr lang="en-US" dirty="0"/>
              <a:t> and </a:t>
            </a:r>
            <a:r>
              <a:rPr lang="en-US" dirty="0" err="1"/>
              <a:t>IntrinsicHeight</a:t>
            </a:r>
            <a:r>
              <a:rPr lang="en-US" dirty="0"/>
              <a:t> (2)</a:t>
            </a:r>
          </a:p>
        </p:txBody>
      </p:sp>
      <p:sp>
        <p:nvSpPr>
          <p:cNvPr id="3" name="Content Placeholder 2"/>
          <p:cNvSpPr>
            <a:spLocks noGrp="1"/>
          </p:cNvSpPr>
          <p:nvPr>
            <p:ph sz="half" idx="1"/>
          </p:nvPr>
        </p:nvSpPr>
        <p:spPr>
          <a:xfrm>
            <a:off x="573932" y="1825625"/>
            <a:ext cx="8154492" cy="4351338"/>
          </a:xfrm>
        </p:spPr>
        <p:txBody>
          <a:bodyPr>
            <a:normAutofit fontScale="85000" lnSpcReduction="10000"/>
          </a:bodyPr>
          <a:lstStyle/>
          <a:p>
            <a:pPr marL="0" indent="0">
              <a:buNone/>
            </a:pPr>
            <a:r>
              <a:rPr lang="en-US" dirty="0"/>
              <a:t>body: Center(</a:t>
            </a:r>
          </a:p>
          <a:p>
            <a:pPr marL="0" indent="0">
              <a:buNone/>
            </a:pPr>
            <a:r>
              <a:rPr lang="en-US" dirty="0">
                <a:solidFill>
                  <a:srgbClr val="FF0000"/>
                </a:solidFill>
              </a:rPr>
              <a:t>      child: </a:t>
            </a:r>
            <a:r>
              <a:rPr lang="en-US" dirty="0" err="1">
                <a:solidFill>
                  <a:srgbClr val="FF0000"/>
                </a:solidFill>
              </a:rPr>
              <a:t>IntrinsicWidth</a:t>
            </a:r>
            <a:r>
              <a:rPr lang="en-US" dirty="0">
                <a:solidFill>
                  <a:srgbClr val="FF0000"/>
                </a:solidFill>
              </a:rPr>
              <a:t>(</a:t>
            </a:r>
          </a:p>
          <a:p>
            <a:pPr marL="0" indent="0">
              <a:buNone/>
            </a:pPr>
            <a:r>
              <a:rPr lang="en-US" dirty="0">
                <a:solidFill>
                  <a:srgbClr val="FF0000"/>
                </a:solidFill>
              </a:rPr>
              <a:t>        child: Column(</a:t>
            </a:r>
          </a:p>
          <a:p>
            <a:pPr marL="0" indent="0">
              <a:buNone/>
            </a:pPr>
            <a:r>
              <a:rPr lang="en-US" dirty="0">
                <a:solidFill>
                  <a:srgbClr val="FF0000"/>
                </a:solidFill>
              </a:rPr>
              <a:t>          </a:t>
            </a:r>
            <a:r>
              <a:rPr lang="en-US" dirty="0" err="1">
                <a:solidFill>
                  <a:srgbClr val="FF0000"/>
                </a:solidFill>
              </a:rPr>
              <a:t>crossAxisAlignment</a:t>
            </a:r>
            <a:r>
              <a:rPr lang="en-US" dirty="0">
                <a:solidFill>
                  <a:srgbClr val="FF0000"/>
                </a:solidFill>
              </a:rPr>
              <a:t>: </a:t>
            </a:r>
            <a:r>
              <a:rPr lang="en-US" dirty="0" err="1">
                <a:solidFill>
                  <a:srgbClr val="FF0000"/>
                </a:solidFill>
              </a:rPr>
              <a:t>CrossAxisAlignment.stretch</a:t>
            </a:r>
            <a:r>
              <a:rPr lang="en-US" dirty="0">
                <a:solidFill>
                  <a:srgbClr val="FF0000"/>
                </a:solidFill>
              </a:rPr>
              <a:t>,</a:t>
            </a:r>
          </a:p>
          <a:p>
            <a:pPr marL="0" indent="0">
              <a:buNone/>
            </a:pPr>
            <a:r>
              <a:rPr lang="en-US" dirty="0"/>
              <a:t>          children: &lt;Widget&gt;[</a:t>
            </a:r>
          </a:p>
          <a:p>
            <a:pPr marL="0" indent="0">
              <a:buNone/>
            </a:pPr>
            <a:r>
              <a:rPr lang="en-US" dirty="0"/>
              <a:t>           </a:t>
            </a:r>
            <a:r>
              <a:rPr lang="en-US" dirty="0" err="1"/>
              <a:t>ElevatedButton</a:t>
            </a:r>
            <a:r>
              <a:rPr lang="en-US" dirty="0"/>
              <a:t>( </a:t>
            </a:r>
            <a:r>
              <a:rPr lang="en-US" dirty="0" err="1"/>
              <a:t>onPressed</a:t>
            </a:r>
            <a:r>
              <a:rPr lang="en-US" dirty="0"/>
              <a:t>: () {},child: Text('Short'),  ),</a:t>
            </a:r>
          </a:p>
          <a:p>
            <a:pPr marL="0" indent="0">
              <a:buNone/>
            </a:pPr>
            <a:r>
              <a:rPr lang="en-US" dirty="0"/>
              <a:t>           </a:t>
            </a:r>
            <a:r>
              <a:rPr lang="en-US" dirty="0" err="1"/>
              <a:t>ElevatedButton</a:t>
            </a:r>
            <a:r>
              <a:rPr lang="en-US" dirty="0"/>
              <a:t>( </a:t>
            </a:r>
            <a:r>
              <a:rPr lang="en-US" dirty="0" err="1"/>
              <a:t>onPressed</a:t>
            </a:r>
            <a:r>
              <a:rPr lang="en-US" dirty="0"/>
              <a:t>: () {},child: Text('A bit Longer'), ),</a:t>
            </a:r>
          </a:p>
          <a:p>
            <a:pPr marL="0" indent="0">
              <a:buNone/>
            </a:pPr>
            <a:r>
              <a:rPr lang="en-US" dirty="0"/>
              <a:t>          </a:t>
            </a:r>
            <a:r>
              <a:rPr lang="en-US" dirty="0" err="1"/>
              <a:t>ElevatedButton</a:t>
            </a:r>
            <a:r>
              <a:rPr lang="en-US" dirty="0"/>
              <a:t>( </a:t>
            </a:r>
            <a:r>
              <a:rPr lang="en-US" dirty="0" err="1"/>
              <a:t>onPressed</a:t>
            </a:r>
            <a:r>
              <a:rPr lang="en-US" dirty="0"/>
              <a:t>: () {}, child: Text('The Longest Text button'),  ),</a:t>
            </a:r>
          </a:p>
          <a:p>
            <a:pPr marL="0" indent="0">
              <a:buNone/>
            </a:pPr>
            <a:r>
              <a:rPr lang="en-US" dirty="0"/>
              <a:t>…</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8728424" y="2213364"/>
            <a:ext cx="2506212" cy="3759318"/>
          </a:xfrm>
        </p:spPr>
      </p:pic>
    </p:spTree>
    <p:extLst>
      <p:ext uri="{BB962C8B-B14F-4D97-AF65-F5344CB8AC3E}">
        <p14:creationId xmlns:p14="http://schemas.microsoft.com/office/powerpoint/2010/main" val="12458178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Layout.</a:t>
            </a:r>
          </a:p>
        </p:txBody>
      </p:sp>
      <p:sp>
        <p:nvSpPr>
          <p:cNvPr id="3" name="Content Placeholder 2"/>
          <p:cNvSpPr>
            <a:spLocks noGrp="1"/>
          </p:cNvSpPr>
          <p:nvPr>
            <p:ph sz="half" idx="1"/>
          </p:nvPr>
        </p:nvSpPr>
        <p:spPr>
          <a:xfrm>
            <a:off x="838200" y="1825625"/>
            <a:ext cx="7556770" cy="4351338"/>
          </a:xfrm>
        </p:spPr>
        <p:txBody>
          <a:bodyPr>
            <a:normAutofit fontScale="62500" lnSpcReduction="20000"/>
          </a:bodyPr>
          <a:lstStyle/>
          <a:p>
            <a:r>
              <a:rPr lang="en-US" dirty="0"/>
              <a:t>the stack layout, is similar to a relative layout.  Where we specify the location.</a:t>
            </a:r>
          </a:p>
          <a:p>
            <a:pPr marL="0" indent="0">
              <a:buNone/>
            </a:pPr>
            <a:r>
              <a:rPr lang="en-US" dirty="0"/>
              <a:t> return Stack(</a:t>
            </a:r>
          </a:p>
          <a:p>
            <a:pPr marL="0" indent="0">
              <a:buNone/>
            </a:pPr>
            <a:r>
              <a:rPr lang="en-US" dirty="0"/>
              <a:t>    fit: </a:t>
            </a:r>
            <a:r>
              <a:rPr lang="en-US" dirty="0" err="1"/>
              <a:t>StackFit.expand</a:t>
            </a:r>
            <a:r>
              <a:rPr lang="en-US" dirty="0"/>
              <a:t>,</a:t>
            </a:r>
          </a:p>
          <a:p>
            <a:pPr marL="0" indent="0">
              <a:buNone/>
            </a:pPr>
            <a:r>
              <a:rPr lang="en-US" dirty="0"/>
              <a:t>    children: &lt;Widget&gt;[      main,</a:t>
            </a:r>
          </a:p>
          <a:p>
            <a:pPr marL="0" indent="0">
              <a:buNone/>
            </a:pPr>
            <a:r>
              <a:rPr lang="en-US" dirty="0"/>
              <a:t>      Banner( message: "Top Start", location: </a:t>
            </a:r>
            <a:r>
              <a:rPr lang="en-US" dirty="0" err="1">
                <a:solidFill>
                  <a:srgbClr val="FF0000"/>
                </a:solidFill>
              </a:rPr>
              <a:t>BannerLocation.topStart</a:t>
            </a:r>
            <a:r>
              <a:rPr lang="en-US" dirty="0"/>
              <a:t>,      ),</a:t>
            </a:r>
          </a:p>
          <a:p>
            <a:pPr marL="0" indent="0">
              <a:buNone/>
            </a:pPr>
            <a:r>
              <a:rPr lang="en-US" dirty="0"/>
              <a:t>      Banner( message: "Top End",   location: </a:t>
            </a:r>
            <a:r>
              <a:rPr lang="en-US" dirty="0" err="1">
                <a:solidFill>
                  <a:srgbClr val="FF0000"/>
                </a:solidFill>
              </a:rPr>
              <a:t>BannerLocation.topEnd</a:t>
            </a:r>
            <a:r>
              <a:rPr lang="en-US" dirty="0"/>
              <a:t>,      ),</a:t>
            </a:r>
          </a:p>
          <a:p>
            <a:pPr marL="0" indent="0">
              <a:buNone/>
            </a:pPr>
            <a:r>
              <a:rPr lang="en-US" dirty="0"/>
              <a:t>      Banner( message: "Bottom Start", location: </a:t>
            </a:r>
            <a:r>
              <a:rPr lang="en-US" dirty="0" err="1">
                <a:solidFill>
                  <a:srgbClr val="FF0000"/>
                </a:solidFill>
              </a:rPr>
              <a:t>BannerLocation.bottomStart</a:t>
            </a:r>
            <a:r>
              <a:rPr lang="en-US" dirty="0"/>
              <a:t>,  ),</a:t>
            </a:r>
          </a:p>
          <a:p>
            <a:pPr marL="0" indent="0">
              <a:buNone/>
            </a:pPr>
            <a:r>
              <a:rPr lang="en-US" dirty="0"/>
              <a:t>      Banner(message: "Bottom End", location: </a:t>
            </a:r>
            <a:r>
              <a:rPr lang="en-US" dirty="0" err="1">
                <a:solidFill>
                  <a:srgbClr val="FF0000"/>
                </a:solidFill>
              </a:rPr>
              <a:t>BannerLocation.bottomEnd</a:t>
            </a:r>
            <a:r>
              <a:rPr lang="en-US" dirty="0"/>
              <a:t>,   ),</a:t>
            </a:r>
          </a:p>
          <a:p>
            <a:pPr marL="0" indent="0">
              <a:buNone/>
            </a:pPr>
            <a:r>
              <a:rPr lang="en-US" dirty="0"/>
              <a:t>    ],</a:t>
            </a:r>
          </a:p>
          <a:p>
            <a:pPr marL="0" indent="0">
              <a:buNone/>
            </a:pPr>
            <a:r>
              <a:rPr lang="en-US" dirty="0"/>
              <a:t>  );</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149370" y="2482056"/>
            <a:ext cx="2028825" cy="3038475"/>
          </a:xfrm>
        </p:spPr>
      </p:pic>
    </p:spTree>
    <p:extLst>
      <p:ext uri="{BB962C8B-B14F-4D97-AF65-F5344CB8AC3E}">
        <p14:creationId xmlns:p14="http://schemas.microsoft.com/office/powerpoint/2010/main" val="16705949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Layout (2)</a:t>
            </a:r>
          </a:p>
        </p:txBody>
      </p:sp>
      <p:sp>
        <p:nvSpPr>
          <p:cNvPr id="3" name="Content Placeholder 2"/>
          <p:cNvSpPr>
            <a:spLocks noGrp="1"/>
          </p:cNvSpPr>
          <p:nvPr>
            <p:ph sz="half" idx="1"/>
          </p:nvPr>
        </p:nvSpPr>
        <p:spPr>
          <a:xfrm>
            <a:off x="838199" y="1825625"/>
            <a:ext cx="7829145" cy="4351338"/>
          </a:xfrm>
        </p:spPr>
        <p:txBody>
          <a:bodyPr>
            <a:normAutofit/>
          </a:bodyPr>
          <a:lstStyle/>
          <a:p>
            <a:r>
              <a:rPr lang="en-US" dirty="0"/>
              <a:t>With your own Widgets, you need to place them in Positioned Widget</a:t>
            </a:r>
          </a:p>
          <a:p>
            <a:pPr marL="0" indent="0">
              <a:buNone/>
            </a:pPr>
            <a:r>
              <a:rPr lang="en-US" sz="2200" dirty="0"/>
              <a:t> body: Stack(</a:t>
            </a:r>
          </a:p>
          <a:p>
            <a:pPr marL="0" indent="0">
              <a:buNone/>
            </a:pPr>
            <a:r>
              <a:rPr lang="en-US" sz="2200" dirty="0"/>
              <a:t>      fit: </a:t>
            </a:r>
            <a:r>
              <a:rPr lang="en-US" sz="2200" dirty="0" err="1"/>
              <a:t>StackFit.expand</a:t>
            </a:r>
            <a:r>
              <a:rPr lang="en-US" sz="2200" dirty="0"/>
              <a:t>,</a:t>
            </a:r>
          </a:p>
          <a:p>
            <a:pPr marL="0" indent="0">
              <a:buNone/>
            </a:pPr>
            <a:r>
              <a:rPr lang="en-US" sz="2200" dirty="0"/>
              <a:t>      children: &lt;Widget&gt;[</a:t>
            </a:r>
          </a:p>
          <a:p>
            <a:pPr marL="0" indent="0">
              <a:buNone/>
            </a:pPr>
            <a:r>
              <a:rPr lang="en-US" sz="2200" dirty="0"/>
              <a:t>        Material(color: </a:t>
            </a:r>
            <a:r>
              <a:rPr lang="en-US" sz="2200" dirty="0" err="1"/>
              <a:t>Colors.yellowAccent</a:t>
            </a:r>
            <a:r>
              <a:rPr lang="en-US" sz="2200" dirty="0"/>
              <a:t>),</a:t>
            </a:r>
          </a:p>
          <a:p>
            <a:pPr marL="0" indent="0">
              <a:buNone/>
            </a:pPr>
            <a:r>
              <a:rPr lang="en-US" sz="2200" dirty="0"/>
              <a:t>        Positioned( top: 0, left: 0, child: Icon(</a:t>
            </a:r>
            <a:r>
              <a:rPr lang="en-US" sz="2200" dirty="0" err="1"/>
              <a:t>Icons.star</a:t>
            </a:r>
            <a:r>
              <a:rPr lang="en-US" sz="2200" dirty="0"/>
              <a:t>, size: 50),),</a:t>
            </a:r>
          </a:p>
          <a:p>
            <a:pPr marL="0" indent="0">
              <a:buNone/>
            </a:pPr>
            <a:r>
              <a:rPr lang="en-US" sz="2200" dirty="0"/>
              <a:t>        Positioned( top: 340, left: 250, child: Icon(</a:t>
            </a:r>
            <a:r>
              <a:rPr lang="en-US" sz="2200" dirty="0" err="1"/>
              <a:t>Icons.call</a:t>
            </a:r>
            <a:r>
              <a:rPr lang="en-US" sz="2200" dirty="0"/>
              <a:t>, size:50),),</a:t>
            </a:r>
          </a:p>
          <a:p>
            <a:pPr marL="0" indent="0">
              <a:buNone/>
            </a:pPr>
            <a:r>
              <a:rPr lang="en-US" sz="2200" dirty="0"/>
              <a:t>      ],</a:t>
            </a:r>
          </a:p>
          <a:p>
            <a:pPr marL="0" indent="0">
              <a:buNone/>
            </a:pPr>
            <a:r>
              <a:rPr lang="en-US" sz="2200" dirty="0"/>
              <a:t>    ),</a:t>
            </a: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8799174" y="2482056"/>
            <a:ext cx="2028825" cy="3038475"/>
          </a:xfrm>
        </p:spPr>
      </p:pic>
    </p:spTree>
    <p:extLst>
      <p:ext uri="{BB962C8B-B14F-4D97-AF65-F5344CB8AC3E}">
        <p14:creationId xmlns:p14="http://schemas.microsoft.com/office/powerpoint/2010/main" val="234352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Layout (3)</a:t>
            </a:r>
          </a:p>
        </p:txBody>
      </p:sp>
      <p:sp>
        <p:nvSpPr>
          <p:cNvPr id="3" name="Content Placeholder 2"/>
          <p:cNvSpPr>
            <a:spLocks noGrp="1"/>
          </p:cNvSpPr>
          <p:nvPr>
            <p:ph sz="half" idx="1"/>
          </p:nvPr>
        </p:nvSpPr>
        <p:spPr>
          <a:xfrm>
            <a:off x="838200" y="1825625"/>
            <a:ext cx="8539264" cy="4351338"/>
          </a:xfrm>
        </p:spPr>
        <p:txBody>
          <a:bodyPr>
            <a:normAutofit fontScale="77500" lnSpcReduction="20000"/>
          </a:bodyPr>
          <a:lstStyle/>
          <a:p>
            <a:r>
              <a:rPr lang="en-US" dirty="0"/>
              <a:t>If you don’t want to guess the top/bottom values you can use </a:t>
            </a:r>
            <a:r>
              <a:rPr lang="en-US" dirty="0" err="1"/>
              <a:t>LayoutBuilder</a:t>
            </a:r>
            <a:r>
              <a:rPr lang="en-US" dirty="0"/>
              <a:t> to retrieve them</a:t>
            </a:r>
          </a:p>
          <a:p>
            <a:pPr marL="0" indent="0">
              <a:buNone/>
            </a:pPr>
            <a:r>
              <a:rPr lang="en-US" dirty="0"/>
              <a:t>body: </a:t>
            </a:r>
            <a:r>
              <a:rPr lang="en-US" dirty="0" err="1"/>
              <a:t>LayoutBuilder</a:t>
            </a:r>
            <a:r>
              <a:rPr lang="en-US" dirty="0"/>
              <a:t>(</a:t>
            </a:r>
          </a:p>
          <a:p>
            <a:pPr marL="0" indent="0">
              <a:buNone/>
            </a:pPr>
            <a:r>
              <a:rPr lang="en-US" dirty="0"/>
              <a:t>      builder: (context, constraints) =&gt;</a:t>
            </a:r>
          </a:p>
          <a:p>
            <a:pPr marL="0" indent="0">
              <a:buNone/>
            </a:pPr>
            <a:r>
              <a:rPr lang="en-US" dirty="0"/>
              <a:t>        Stack(fit: </a:t>
            </a:r>
            <a:r>
              <a:rPr lang="en-US" dirty="0" err="1"/>
              <a:t>StackFit.expand</a:t>
            </a:r>
            <a:r>
              <a:rPr lang="en-US" dirty="0"/>
              <a:t>,</a:t>
            </a:r>
          </a:p>
          <a:p>
            <a:pPr marL="0" indent="0">
              <a:buNone/>
            </a:pPr>
            <a:r>
              <a:rPr lang="en-US" dirty="0"/>
              <a:t>          children: &lt;Widget&gt;[</a:t>
            </a:r>
          </a:p>
          <a:p>
            <a:pPr marL="0" indent="0">
              <a:buNone/>
            </a:pPr>
            <a:r>
              <a:rPr lang="en-US" dirty="0"/>
              <a:t>            Material(color: </a:t>
            </a:r>
            <a:r>
              <a:rPr lang="en-US" dirty="0" err="1"/>
              <a:t>Colors.yellowAccent</a:t>
            </a:r>
            <a:r>
              <a:rPr lang="en-US" dirty="0"/>
              <a:t>),</a:t>
            </a:r>
          </a:p>
          <a:p>
            <a:pPr marL="0" indent="0">
              <a:buNone/>
            </a:pPr>
            <a:r>
              <a:rPr lang="en-US" dirty="0"/>
              <a:t>            Positioned( top: 0, left: 0, child: Icon(</a:t>
            </a:r>
            <a:r>
              <a:rPr lang="en-US" dirty="0" err="1"/>
              <a:t>Icons.star</a:t>
            </a:r>
            <a:r>
              <a:rPr lang="en-US" dirty="0"/>
              <a:t>, size: </a:t>
            </a:r>
            <a:r>
              <a:rPr lang="en-US" dirty="0" err="1"/>
              <a:t>iconSize</a:t>
            </a:r>
            <a:r>
              <a:rPr lang="en-US" dirty="0"/>
              <a:t>),  ),</a:t>
            </a:r>
          </a:p>
          <a:p>
            <a:pPr marL="0" indent="0">
              <a:buNone/>
            </a:pPr>
            <a:r>
              <a:rPr lang="en-US" dirty="0"/>
              <a:t>            Positioned( </a:t>
            </a:r>
            <a:r>
              <a:rPr lang="en-US" dirty="0">
                <a:solidFill>
                  <a:srgbClr val="FF0000"/>
                </a:solidFill>
              </a:rPr>
              <a:t>top: </a:t>
            </a:r>
            <a:r>
              <a:rPr lang="en-US" dirty="0" err="1">
                <a:solidFill>
                  <a:srgbClr val="FF0000"/>
                </a:solidFill>
              </a:rPr>
              <a:t>constraints.maxHeight</a:t>
            </a:r>
            <a:r>
              <a:rPr lang="en-US" dirty="0">
                <a:solidFill>
                  <a:srgbClr val="FF0000"/>
                </a:solidFill>
              </a:rPr>
              <a:t> - </a:t>
            </a:r>
            <a:r>
              <a:rPr lang="en-US" dirty="0" err="1">
                <a:solidFill>
                  <a:srgbClr val="FF0000"/>
                </a:solidFill>
              </a:rPr>
              <a:t>iconSize</a:t>
            </a:r>
            <a:r>
              <a:rPr lang="en-US" dirty="0"/>
              <a:t>, </a:t>
            </a:r>
            <a:r>
              <a:rPr lang="en-US" dirty="0">
                <a:solidFill>
                  <a:srgbClr val="FF0000"/>
                </a:solidFill>
              </a:rPr>
              <a:t>left: </a:t>
            </a:r>
            <a:r>
              <a:rPr lang="en-US" dirty="0" err="1">
                <a:solidFill>
                  <a:srgbClr val="FF0000"/>
                </a:solidFill>
              </a:rPr>
              <a:t>constraints.maxWidth</a:t>
            </a:r>
            <a:r>
              <a:rPr lang="en-US" dirty="0">
                <a:solidFill>
                  <a:srgbClr val="FF0000"/>
                </a:solidFill>
              </a:rPr>
              <a:t> - </a:t>
            </a:r>
            <a:r>
              <a:rPr lang="en-US" dirty="0" err="1">
                <a:solidFill>
                  <a:srgbClr val="FF0000"/>
                </a:solidFill>
              </a:rPr>
              <a:t>iconSize</a:t>
            </a:r>
            <a:r>
              <a:rPr lang="en-US" dirty="0"/>
              <a:t>,  child: Icon(</a:t>
            </a:r>
            <a:r>
              <a:rPr lang="en-US" dirty="0" err="1"/>
              <a:t>Icons.call</a:t>
            </a:r>
            <a:r>
              <a:rPr lang="en-US" dirty="0"/>
              <a:t>, size: </a:t>
            </a:r>
            <a:r>
              <a:rPr lang="en-US" dirty="0" err="1"/>
              <a:t>iconSize</a:t>
            </a:r>
            <a:r>
              <a:rPr lang="en-US" dirty="0"/>
              <a:t>),</a:t>
            </a:r>
          </a:p>
          <a:p>
            <a:pPr marL="0" indent="0">
              <a:buNone/>
            </a:pPr>
            <a:r>
              <a:rPr lang="en-US" dirty="0"/>
              <a:t>            ),</a:t>
            </a:r>
          </a:p>
          <a:p>
            <a:pPr marL="0" indent="0">
              <a:buNone/>
            </a:pPr>
            <a:r>
              <a:rPr lang="en-US" dirty="0"/>
              <a:t>          ],    ),</a:t>
            </a: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489838" y="2482056"/>
            <a:ext cx="2028825" cy="3038475"/>
          </a:xfrm>
        </p:spPr>
      </p:pic>
    </p:spTree>
    <p:extLst>
      <p:ext uri="{BB962C8B-B14F-4D97-AF65-F5344CB8AC3E}">
        <p14:creationId xmlns:p14="http://schemas.microsoft.com/office/powerpoint/2010/main" val="2738088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Hello word app.</a:t>
            </a:r>
          </a:p>
        </p:txBody>
      </p:sp>
      <p:sp>
        <p:nvSpPr>
          <p:cNvPr id="3" name="Content Placeholder 2"/>
          <p:cNvSpPr>
            <a:spLocks noGrp="1"/>
          </p:cNvSpPr>
          <p:nvPr>
            <p:ph sz="half" idx="1"/>
          </p:nvPr>
        </p:nvSpPr>
        <p:spPr>
          <a:xfrm>
            <a:off x="682558" y="1544774"/>
            <a:ext cx="5181600" cy="4486275"/>
          </a:xfrm>
        </p:spPr>
        <p:txBody>
          <a:bodyPr>
            <a:normAutofit fontScale="62500" lnSpcReduction="20000"/>
          </a:bodyPr>
          <a:lstStyle/>
          <a:p>
            <a:r>
              <a:rPr lang="en-US" dirty="0"/>
              <a:t>This is an example of a simple hello world app (complete)</a:t>
            </a:r>
          </a:p>
        </p:txBody>
      </p:sp>
      <p:sp>
        <p:nvSpPr>
          <p:cNvPr id="4" name="Content Placeholder 3"/>
          <p:cNvSpPr>
            <a:spLocks noGrp="1"/>
          </p:cNvSpPr>
          <p:nvPr>
            <p:ph sz="half" idx="2"/>
          </p:nvPr>
        </p:nvSpPr>
        <p:spPr>
          <a:xfrm>
            <a:off x="5642043" y="1825624"/>
            <a:ext cx="5982509" cy="4760001"/>
          </a:xfrm>
        </p:spPr>
        <p:txBody>
          <a:bodyPr>
            <a:normAutofit fontScale="62500" lnSpcReduction="20000"/>
          </a:bodyPr>
          <a:lstStyle/>
          <a:p>
            <a:pPr marL="0" indent="0">
              <a:buNone/>
            </a:pPr>
            <a:r>
              <a:rPr lang="en-US" dirty="0"/>
              <a:t>import '</a:t>
            </a:r>
            <a:r>
              <a:rPr lang="en-US" dirty="0" err="1"/>
              <a:t>package:flutter</a:t>
            </a:r>
            <a:r>
              <a:rPr lang="en-US" dirty="0"/>
              <a:t>/</a:t>
            </a:r>
            <a:r>
              <a:rPr lang="en-US" dirty="0" err="1"/>
              <a:t>material.dart</a:t>
            </a:r>
            <a:r>
              <a:rPr lang="en-US" dirty="0"/>
              <a:t>';</a:t>
            </a:r>
          </a:p>
          <a:p>
            <a:pPr marL="0" indent="0">
              <a:buNone/>
            </a:pPr>
            <a:r>
              <a:rPr lang="en-US" dirty="0"/>
              <a:t>void main() =&gt; </a:t>
            </a:r>
            <a:r>
              <a:rPr lang="en-US" dirty="0" err="1"/>
              <a:t>runApp</a:t>
            </a:r>
            <a:r>
              <a:rPr lang="en-US" dirty="0"/>
              <a:t>(</a:t>
            </a:r>
            <a:r>
              <a:rPr lang="en-US" dirty="0" err="1"/>
              <a:t>MyApp</a:t>
            </a:r>
            <a:r>
              <a:rPr lang="en-US" dirty="0"/>
              <a:t>());</a:t>
            </a:r>
          </a:p>
          <a:p>
            <a:pPr marL="0" indent="0">
              <a:buNone/>
            </a:pPr>
            <a:r>
              <a:rPr lang="en-US" dirty="0"/>
              <a:t>class </a:t>
            </a:r>
            <a:r>
              <a:rPr lang="en-US" dirty="0" err="1"/>
              <a:t>MyApp</a:t>
            </a:r>
            <a:r>
              <a:rPr lang="en-US" dirty="0"/>
              <a:t> extends </a:t>
            </a:r>
            <a:r>
              <a:rPr lang="en-US" dirty="0" err="1">
                <a:solidFill>
                  <a:srgbClr val="FF0000"/>
                </a:solidFill>
              </a:rPr>
              <a:t>StatelessWidget</a:t>
            </a:r>
            <a:r>
              <a:rPr lang="en-US" dirty="0"/>
              <a:t> {</a:t>
            </a:r>
          </a:p>
          <a:p>
            <a:pPr marL="0" indent="0">
              <a:buNone/>
            </a:pPr>
            <a:r>
              <a:rPr lang="en-US" dirty="0"/>
              <a:t>  @override</a:t>
            </a:r>
          </a:p>
          <a:p>
            <a:pPr marL="0" indent="0">
              <a:buNone/>
            </a:pPr>
            <a:r>
              <a:rPr lang="en-US" dirty="0"/>
              <a:t>  Widget </a:t>
            </a:r>
            <a:r>
              <a:rPr lang="en-US" dirty="0">
                <a:solidFill>
                  <a:schemeClr val="accent1"/>
                </a:solidFill>
              </a:rPr>
              <a:t>build</a:t>
            </a:r>
            <a:r>
              <a:rPr lang="en-US" dirty="0"/>
              <a:t>( </a:t>
            </a:r>
            <a:r>
              <a:rPr lang="en-US" dirty="0" err="1"/>
              <a:t>BuildContext</a:t>
            </a:r>
            <a:r>
              <a:rPr lang="en-US" dirty="0"/>
              <a:t> context) {</a:t>
            </a:r>
          </a:p>
          <a:p>
            <a:pPr marL="0" indent="0">
              <a:buNone/>
            </a:pPr>
            <a:r>
              <a:rPr lang="en-US" dirty="0">
                <a:solidFill>
                  <a:schemeClr val="accent2"/>
                </a:solidFill>
              </a:rPr>
              <a:t>      return </a:t>
            </a:r>
            <a:r>
              <a:rPr lang="en-US" dirty="0" err="1">
                <a:solidFill>
                  <a:schemeClr val="accent2"/>
                </a:solidFill>
              </a:rPr>
              <a:t>MaterialApp</a:t>
            </a:r>
            <a:r>
              <a:rPr lang="en-US" dirty="0"/>
              <a:t>(</a:t>
            </a:r>
          </a:p>
          <a:p>
            <a:pPr marL="0" indent="0">
              <a:buNone/>
            </a:pPr>
            <a:r>
              <a:rPr lang="en-US" dirty="0"/>
              <a:t>        title: '</a:t>
            </a:r>
            <a:r>
              <a:rPr lang="en-US" dirty="0" err="1"/>
              <a:t>Wecome</a:t>
            </a:r>
            <a:r>
              <a:rPr lang="en-US" dirty="0"/>
              <a:t> to Flutter',</a:t>
            </a:r>
          </a:p>
          <a:p>
            <a:pPr marL="0" indent="0">
              <a:buNone/>
            </a:pPr>
            <a:r>
              <a:rPr lang="en-US" dirty="0"/>
              <a:t>            home: Scaffold(</a:t>
            </a:r>
          </a:p>
          <a:p>
            <a:pPr marL="0" indent="0">
              <a:buNone/>
            </a:pPr>
            <a:r>
              <a:rPr lang="en-US" dirty="0"/>
              <a:t>                 </a:t>
            </a:r>
            <a:r>
              <a:rPr lang="en-US" dirty="0" err="1"/>
              <a:t>appBar</a:t>
            </a:r>
            <a:r>
              <a:rPr lang="en-US" dirty="0"/>
              <a:t>: </a:t>
            </a:r>
            <a:r>
              <a:rPr lang="en-US" dirty="0" err="1"/>
              <a:t>AppBar</a:t>
            </a:r>
            <a:r>
              <a:rPr lang="en-US" dirty="0"/>
              <a:t>( </a:t>
            </a:r>
          </a:p>
          <a:p>
            <a:pPr marL="0" indent="0">
              <a:buNone/>
            </a:pPr>
            <a:r>
              <a:rPr lang="en-US" dirty="0"/>
              <a:t>                         title: Text('Welcome to Flutter' ),</a:t>
            </a:r>
          </a:p>
          <a:p>
            <a:pPr marL="0" indent="0">
              <a:buNone/>
            </a:pPr>
            <a:r>
              <a:rPr lang="en-US" dirty="0"/>
              <a:t>                  ),</a:t>
            </a:r>
          </a:p>
          <a:p>
            <a:pPr marL="0" indent="0">
              <a:buNone/>
            </a:pPr>
            <a:r>
              <a:rPr lang="en-US" dirty="0"/>
              <a:t>                  body: Center(</a:t>
            </a:r>
          </a:p>
          <a:p>
            <a:pPr marL="0" indent="0">
              <a:buNone/>
            </a:pPr>
            <a:r>
              <a:rPr lang="en-US" dirty="0"/>
              <a:t>                         child: Text('Hello World'),</a:t>
            </a:r>
          </a:p>
          <a:p>
            <a:pPr marL="0" indent="0">
              <a:buNone/>
            </a:pPr>
            <a:r>
              <a:rPr lang="en-US" dirty="0"/>
              <a:t>                  ),</a:t>
            </a:r>
          </a:p>
          <a:p>
            <a:pPr marL="0" indent="0">
              <a:buNone/>
            </a:pPr>
            <a:r>
              <a:rPr lang="en-US" dirty="0"/>
              <a:t>      ),    );  }  }</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4933" y="2097530"/>
            <a:ext cx="2179333" cy="4692376"/>
          </a:xfrm>
          <a:prstGeom prst="rect">
            <a:avLst/>
          </a:prstGeom>
        </p:spPr>
      </p:pic>
      <p:cxnSp>
        <p:nvCxnSpPr>
          <p:cNvPr id="7" name="Straight Arrow Connector 6"/>
          <p:cNvCxnSpPr/>
          <p:nvPr/>
        </p:nvCxnSpPr>
        <p:spPr>
          <a:xfrm flipH="1" flipV="1">
            <a:off x="2898843" y="2937754"/>
            <a:ext cx="3725693" cy="185798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2694563" y="4511812"/>
            <a:ext cx="3929973" cy="112050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11488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Container</a:t>
            </a:r>
          </a:p>
        </p:txBody>
      </p:sp>
      <p:sp>
        <p:nvSpPr>
          <p:cNvPr id="3" name="Content Placeholder 2"/>
          <p:cNvSpPr>
            <a:spLocks noGrp="1"/>
          </p:cNvSpPr>
          <p:nvPr>
            <p:ph sz="half" idx="1"/>
          </p:nvPr>
        </p:nvSpPr>
        <p:spPr>
          <a:xfrm>
            <a:off x="838200" y="1825625"/>
            <a:ext cx="6010072" cy="4351338"/>
          </a:xfrm>
        </p:spPr>
        <p:txBody>
          <a:bodyPr>
            <a:normAutofit/>
          </a:bodyPr>
          <a:lstStyle/>
          <a:p>
            <a:r>
              <a:rPr lang="en-US" dirty="0"/>
              <a:t>mostly commonly used</a:t>
            </a:r>
          </a:p>
          <a:p>
            <a:pPr lvl="1"/>
            <a:r>
              <a:rPr lang="en-US" dirty="0"/>
              <a:t>if you don't specify height and width, then it will be just the child size.</a:t>
            </a:r>
          </a:p>
          <a:p>
            <a:pPr lvl="1"/>
            <a:r>
              <a:rPr lang="en-US" dirty="0"/>
              <a:t>Otherwise you can specify to take some or all the space, using </a:t>
            </a:r>
          </a:p>
          <a:p>
            <a:pPr marL="457200" lvl="1" indent="0">
              <a:buNone/>
            </a:pPr>
            <a:r>
              <a:rPr lang="en-US" dirty="0"/>
              <a:t>Container(</a:t>
            </a:r>
          </a:p>
          <a:p>
            <a:pPr marL="457200" lvl="1" indent="0">
              <a:buNone/>
            </a:pPr>
            <a:r>
              <a:rPr lang="en-US" dirty="0"/>
              <a:t>      height: </a:t>
            </a:r>
            <a:r>
              <a:rPr lang="en-US" dirty="0" err="1"/>
              <a:t>double.infinity</a:t>
            </a:r>
            <a:r>
              <a:rPr lang="en-US" dirty="0"/>
              <a:t>,</a:t>
            </a:r>
          </a:p>
          <a:p>
            <a:pPr marL="457200" lvl="1" indent="0">
              <a:buNone/>
            </a:pPr>
            <a:r>
              <a:rPr lang="en-US" dirty="0"/>
              <a:t>      width: </a:t>
            </a:r>
            <a:r>
              <a:rPr lang="en-US" dirty="0" err="1"/>
              <a:t>double.infinity</a:t>
            </a:r>
            <a:r>
              <a:rPr lang="en-US" dirty="0"/>
              <a:t>,</a:t>
            </a:r>
          </a:p>
          <a:p>
            <a:pPr marL="457200" lvl="1" indent="0">
              <a:buNone/>
            </a:pPr>
            <a:r>
              <a:rPr lang="en-US" dirty="0"/>
              <a:t>      color: </a:t>
            </a:r>
            <a:r>
              <a:rPr lang="en-US" dirty="0" err="1"/>
              <a:t>Colors.yellowAccent</a:t>
            </a:r>
            <a:r>
              <a:rPr lang="en-US" dirty="0"/>
              <a:t>,</a:t>
            </a:r>
          </a:p>
          <a:p>
            <a:pPr marL="457200" lvl="1" indent="0">
              <a:buNone/>
            </a:pPr>
            <a:r>
              <a:rPr lang="en-US" dirty="0"/>
              <a:t>      child: Text("Hi"),</a:t>
            </a:r>
          </a:p>
          <a:p>
            <a:pPr marL="457200" lvl="1" indent="0">
              <a:buNone/>
            </a:pPr>
            <a:r>
              <a:rPr lang="en-US" dirty="0"/>
              <a:t>)</a:t>
            </a:r>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748587" y="2482056"/>
            <a:ext cx="2028825" cy="3038475"/>
          </a:xfrm>
        </p:spPr>
      </p:pic>
    </p:spTree>
    <p:extLst>
      <p:ext uri="{BB962C8B-B14F-4D97-AF65-F5344CB8AC3E}">
        <p14:creationId xmlns:p14="http://schemas.microsoft.com/office/powerpoint/2010/main" val="33428901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Containers</a:t>
            </a:r>
          </a:p>
        </p:txBody>
      </p:sp>
      <p:sp>
        <p:nvSpPr>
          <p:cNvPr id="3" name="Content Placeholder 2"/>
          <p:cNvSpPr>
            <a:spLocks noGrp="1"/>
          </p:cNvSpPr>
          <p:nvPr>
            <p:ph sz="half" idx="1"/>
          </p:nvPr>
        </p:nvSpPr>
        <p:spPr>
          <a:xfrm>
            <a:off x="838199" y="1825624"/>
            <a:ext cx="8519809" cy="4351338"/>
          </a:xfrm>
        </p:spPr>
        <p:txBody>
          <a:bodyPr>
            <a:normAutofit fontScale="77500" lnSpcReduction="20000"/>
          </a:bodyPr>
          <a:lstStyle/>
          <a:p>
            <a:r>
              <a:rPr lang="en-US" dirty="0"/>
              <a:t>Used for a lot of decorations as well. including a </a:t>
            </a:r>
            <a:r>
              <a:rPr lang="en-US" dirty="0" err="1"/>
              <a:t>BoxDecoration</a:t>
            </a:r>
            <a:endParaRPr lang="en-US" dirty="0"/>
          </a:p>
          <a:p>
            <a:r>
              <a:rPr lang="en-US" dirty="0"/>
              <a:t>We can also use a Transform in the change it up.</a:t>
            </a:r>
          </a:p>
          <a:p>
            <a:pPr marL="0" indent="0">
              <a:buNone/>
            </a:pPr>
            <a:r>
              <a:rPr lang="en-US" dirty="0"/>
              <a:t>body: Container(</a:t>
            </a:r>
          </a:p>
          <a:p>
            <a:pPr marL="0" indent="0">
              <a:buNone/>
            </a:pPr>
            <a:r>
              <a:rPr lang="en-US" dirty="0"/>
              <a:t>      height: 300,</a:t>
            </a:r>
          </a:p>
          <a:p>
            <a:pPr marL="0" indent="0">
              <a:buNone/>
            </a:pPr>
            <a:r>
              <a:rPr lang="en-US" dirty="0"/>
              <a:t>      width: 300,</a:t>
            </a:r>
          </a:p>
          <a:p>
            <a:pPr marL="0" indent="0">
              <a:buNone/>
            </a:pPr>
            <a:r>
              <a:rPr lang="en-US" dirty="0"/>
              <a:t>      transform: Matrix4.rotationZ(pi / 4),</a:t>
            </a:r>
          </a:p>
          <a:p>
            <a:pPr marL="0" indent="0">
              <a:buNone/>
            </a:pPr>
            <a:r>
              <a:rPr lang="en-US" dirty="0"/>
              <a:t>      decoration: </a:t>
            </a:r>
            <a:r>
              <a:rPr lang="en-US" dirty="0" err="1"/>
              <a:t>BoxDecoration</a:t>
            </a:r>
            <a:r>
              <a:rPr lang="en-US" dirty="0"/>
              <a:t>(color: </a:t>
            </a:r>
            <a:r>
              <a:rPr lang="en-US" dirty="0" err="1"/>
              <a:t>Colors.yellowAccent</a:t>
            </a:r>
            <a:r>
              <a:rPr lang="en-US" dirty="0"/>
              <a:t>),</a:t>
            </a:r>
          </a:p>
          <a:p>
            <a:pPr marL="0" indent="0">
              <a:buNone/>
            </a:pPr>
            <a:r>
              <a:rPr lang="en-US" dirty="0"/>
              <a:t>      child: Text(</a:t>
            </a:r>
          </a:p>
          <a:p>
            <a:pPr marL="0" indent="0">
              <a:buNone/>
            </a:pPr>
            <a:r>
              <a:rPr lang="en-US" dirty="0"/>
              <a:t>        "Hi",</a:t>
            </a:r>
          </a:p>
          <a:p>
            <a:pPr marL="0" indent="0">
              <a:buNone/>
            </a:pPr>
            <a:r>
              <a:rPr lang="en-US" dirty="0"/>
              <a:t>        </a:t>
            </a:r>
            <a:r>
              <a:rPr lang="en-US" dirty="0" err="1"/>
              <a:t>textAlign</a:t>
            </a:r>
            <a:r>
              <a:rPr lang="en-US" dirty="0"/>
              <a:t>: </a:t>
            </a:r>
            <a:r>
              <a:rPr lang="en-US" dirty="0" err="1"/>
              <a:t>TextAlign.center</a:t>
            </a:r>
            <a:r>
              <a:rPr lang="en-US" dirty="0"/>
              <a:t>,</a:t>
            </a:r>
          </a:p>
          <a:p>
            <a:pPr marL="0" indent="0">
              <a:buNone/>
            </a:pPr>
            <a:r>
              <a:rPr lang="en-US" dirty="0"/>
              <a:t>      ),</a:t>
            </a:r>
          </a:p>
          <a:p>
            <a:pPr marL="0" indent="0">
              <a:buNone/>
            </a:pPr>
            <a:r>
              <a:rPr lang="en-US" dirty="0"/>
              <a:t>    ),</a:t>
            </a:r>
          </a:p>
          <a:p>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441200" y="2482056"/>
            <a:ext cx="2028825" cy="3038475"/>
          </a:xfrm>
        </p:spPr>
      </p:pic>
    </p:spTree>
    <p:extLst>
      <p:ext uri="{BB962C8B-B14F-4D97-AF65-F5344CB8AC3E}">
        <p14:creationId xmlns:p14="http://schemas.microsoft.com/office/powerpoint/2010/main" val="36434500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BoxDecoartions</a:t>
            </a:r>
            <a:endParaRPr lang="en-US" dirty="0"/>
          </a:p>
        </p:txBody>
      </p:sp>
      <p:sp>
        <p:nvSpPr>
          <p:cNvPr id="3" name="Content Placeholder 2"/>
          <p:cNvSpPr>
            <a:spLocks noGrp="1"/>
          </p:cNvSpPr>
          <p:nvPr>
            <p:ph idx="1"/>
          </p:nvPr>
        </p:nvSpPr>
        <p:spPr/>
        <p:txBody>
          <a:bodyPr>
            <a:normAutofit/>
          </a:bodyPr>
          <a:lstStyle/>
          <a:p>
            <a:r>
              <a:rPr lang="en-US" dirty="0"/>
              <a:t>with the </a:t>
            </a:r>
            <a:r>
              <a:rPr lang="en-US" dirty="0" err="1"/>
              <a:t>boxdecoration</a:t>
            </a:r>
            <a:r>
              <a:rPr lang="en-US" dirty="0"/>
              <a:t>, </a:t>
            </a:r>
          </a:p>
          <a:p>
            <a:r>
              <a:rPr lang="en-US" dirty="0"/>
              <a:t>you can add background images</a:t>
            </a:r>
          </a:p>
          <a:p>
            <a:pPr lvl="1"/>
            <a:r>
              <a:rPr lang="en-US" dirty="0"/>
              <a:t>or background colors, even gradients</a:t>
            </a:r>
          </a:p>
          <a:p>
            <a:r>
              <a:rPr lang="en-US" dirty="0"/>
              <a:t>borders</a:t>
            </a:r>
          </a:p>
          <a:p>
            <a:pPr lvl="1"/>
            <a:r>
              <a:rPr lang="en-US" dirty="0"/>
              <a:t>square</a:t>
            </a:r>
          </a:p>
          <a:p>
            <a:pPr lvl="1"/>
            <a:r>
              <a:rPr lang="en-US" dirty="0"/>
              <a:t>rounded</a:t>
            </a:r>
          </a:p>
          <a:p>
            <a:r>
              <a:rPr lang="en-US" dirty="0"/>
              <a:t>using the </a:t>
            </a:r>
            <a:r>
              <a:rPr lang="en-US" dirty="0" err="1"/>
              <a:t>BoxShape</a:t>
            </a:r>
            <a:r>
              <a:rPr lang="en-US" dirty="0"/>
              <a:t>, change from square to another shape</a:t>
            </a:r>
          </a:p>
          <a:p>
            <a:pPr lvl="1"/>
            <a:r>
              <a:rPr lang="en-US" dirty="0" err="1"/>
              <a:t>BoxShape.circle</a:t>
            </a:r>
            <a:r>
              <a:rPr lang="en-US" dirty="0"/>
              <a:t> for example.</a:t>
            </a:r>
          </a:p>
          <a:p>
            <a:r>
              <a:rPr lang="en-US" dirty="0"/>
              <a:t>Add shadows as well. </a:t>
            </a:r>
          </a:p>
        </p:txBody>
      </p:sp>
    </p:spTree>
    <p:extLst>
      <p:ext uri="{BB962C8B-B14F-4D97-AF65-F5344CB8AC3E}">
        <p14:creationId xmlns:p14="http://schemas.microsoft.com/office/powerpoint/2010/main" val="30138038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there are many More</a:t>
            </a:r>
          </a:p>
        </p:txBody>
      </p:sp>
      <p:sp>
        <p:nvSpPr>
          <p:cNvPr id="3" name="Content Placeholder 2"/>
          <p:cNvSpPr>
            <a:spLocks noGrp="1"/>
          </p:cNvSpPr>
          <p:nvPr>
            <p:ph sz="half" idx="1"/>
          </p:nvPr>
        </p:nvSpPr>
        <p:spPr/>
        <p:txBody>
          <a:bodyPr>
            <a:normAutofit fontScale="85000" lnSpcReduction="10000"/>
          </a:bodyPr>
          <a:lstStyle/>
          <a:p>
            <a:r>
              <a:rPr lang="en-US" dirty="0"/>
              <a:t>Once last one I talk about is </a:t>
            </a:r>
            <a:r>
              <a:rPr lang="en-US" dirty="0" err="1"/>
              <a:t>SafeArea</a:t>
            </a:r>
            <a:endParaRPr lang="en-US" dirty="0"/>
          </a:p>
          <a:p>
            <a:pPr lvl="1"/>
            <a:r>
              <a:rPr lang="en-US" dirty="0"/>
              <a:t>The deals with all the "notches" and special areas on android/</a:t>
            </a:r>
            <a:r>
              <a:rPr lang="en-US" dirty="0" err="1"/>
              <a:t>iphones</a:t>
            </a:r>
            <a:r>
              <a:rPr lang="en-US" dirty="0"/>
              <a:t> that you can't draw on.</a:t>
            </a:r>
          </a:p>
          <a:p>
            <a:pPr marL="457200" lvl="1" indent="0">
              <a:buNone/>
            </a:pPr>
            <a:r>
              <a:rPr lang="en-US" dirty="0"/>
              <a:t>Widget build(</a:t>
            </a:r>
            <a:r>
              <a:rPr lang="en-US" dirty="0" err="1"/>
              <a:t>BuildContext</a:t>
            </a:r>
            <a:r>
              <a:rPr lang="en-US" dirty="0"/>
              <a:t> context) {</a:t>
            </a:r>
          </a:p>
          <a:p>
            <a:pPr marL="457200" lvl="1" indent="0">
              <a:buNone/>
            </a:pPr>
            <a:r>
              <a:rPr lang="en-US" dirty="0"/>
              <a:t>  return Material(</a:t>
            </a:r>
          </a:p>
          <a:p>
            <a:pPr marL="457200" lvl="1" indent="0">
              <a:buNone/>
            </a:pPr>
            <a:r>
              <a:rPr lang="en-US" dirty="0"/>
              <a:t>    color: </a:t>
            </a:r>
            <a:r>
              <a:rPr lang="en-US" dirty="0" err="1"/>
              <a:t>Colors.blue</a:t>
            </a:r>
            <a:r>
              <a:rPr lang="en-US" dirty="0"/>
              <a:t>,</a:t>
            </a:r>
          </a:p>
          <a:p>
            <a:pPr marL="457200" lvl="1" indent="0">
              <a:buNone/>
            </a:pPr>
            <a:r>
              <a:rPr lang="en-US" dirty="0"/>
              <a:t>    </a:t>
            </a:r>
            <a:r>
              <a:rPr lang="en-US" dirty="0">
                <a:solidFill>
                  <a:srgbClr val="FF0000"/>
                </a:solidFill>
              </a:rPr>
              <a:t>child: </a:t>
            </a:r>
            <a:r>
              <a:rPr lang="en-US" dirty="0" err="1">
                <a:solidFill>
                  <a:srgbClr val="FF0000"/>
                </a:solidFill>
              </a:rPr>
              <a:t>SafeArea</a:t>
            </a:r>
            <a:r>
              <a:rPr lang="en-US" dirty="0">
                <a:solidFill>
                  <a:srgbClr val="FF0000"/>
                </a:solidFill>
              </a:rPr>
              <a:t>(</a:t>
            </a:r>
          </a:p>
          <a:p>
            <a:pPr marL="457200" lvl="1" indent="0">
              <a:buNone/>
            </a:pPr>
            <a:r>
              <a:rPr lang="en-US" dirty="0"/>
              <a:t>      child: </a:t>
            </a:r>
            <a:r>
              <a:rPr lang="en-US" dirty="0" err="1"/>
              <a:t>SizedBox.expand</a:t>
            </a:r>
            <a:r>
              <a:rPr lang="en-US" dirty="0"/>
              <a:t>(</a:t>
            </a:r>
          </a:p>
          <a:p>
            <a:pPr marL="457200" lvl="1" indent="0">
              <a:buNone/>
            </a:pPr>
            <a:r>
              <a:rPr lang="en-US" dirty="0"/>
              <a:t>        child: Card(color: </a:t>
            </a:r>
            <a:r>
              <a:rPr lang="en-US" dirty="0" err="1"/>
              <a:t>Colors.yellowAccent</a:t>
            </a:r>
            <a:r>
              <a:rPr lang="en-US" dirty="0"/>
              <a:t>),</a:t>
            </a:r>
          </a:p>
          <a:p>
            <a:pPr marL="457200" lvl="1" indent="0">
              <a:buNone/>
            </a:pPr>
            <a:r>
              <a:rPr lang="en-US" dirty="0"/>
              <a:t>      ),</a:t>
            </a:r>
          </a:p>
          <a:p>
            <a:pPr marL="457200" lvl="1" indent="0">
              <a:buNone/>
            </a:pPr>
            <a:r>
              <a:rPr lang="en-US" dirty="0"/>
              <a:t>    ),</a:t>
            </a:r>
          </a:p>
          <a:p>
            <a:pPr marL="457200" lvl="1" indent="0">
              <a:buNone/>
            </a:pPr>
            <a:r>
              <a:rPr lang="en-US" dirty="0"/>
              <a:t>  );</a:t>
            </a:r>
          </a:p>
          <a:p>
            <a:pPr marL="457200" lvl="1" indent="0">
              <a:buNone/>
            </a:pPr>
            <a:r>
              <a:rPr lang="en-US" dirty="0"/>
              <a:t>}</a:t>
            </a:r>
          </a:p>
        </p:txBody>
      </p:sp>
      <p:pic>
        <p:nvPicPr>
          <p:cNvPr id="5" name="Content Placeholder 4"/>
          <p:cNvPicPr>
            <a:picLocks noGrp="1" noChangeAspect="1"/>
          </p:cNvPicPr>
          <p:nvPr>
            <p:ph sz="half" idx="2"/>
          </p:nvPr>
        </p:nvPicPr>
        <p:blipFill>
          <a:blip r:embed="rId2"/>
          <a:stretch>
            <a:fillRect/>
          </a:stretch>
        </p:blipFill>
        <p:spPr>
          <a:xfrm>
            <a:off x="6172200" y="2098115"/>
            <a:ext cx="5181600" cy="3806357"/>
          </a:xfrm>
          <a:prstGeom prst="rect">
            <a:avLst/>
          </a:prstGeom>
        </p:spPr>
      </p:pic>
      <p:sp>
        <p:nvSpPr>
          <p:cNvPr id="7" name="TextBox 6"/>
          <p:cNvSpPr txBox="1"/>
          <p:nvPr/>
        </p:nvSpPr>
        <p:spPr>
          <a:xfrm>
            <a:off x="933856" y="6127233"/>
            <a:ext cx="10201447" cy="646331"/>
          </a:xfrm>
          <a:prstGeom prst="rect">
            <a:avLst/>
          </a:prstGeom>
          <a:noFill/>
        </p:spPr>
        <p:txBody>
          <a:bodyPr wrap="none" rtlCol="0">
            <a:spAutoFit/>
          </a:bodyPr>
          <a:lstStyle/>
          <a:p>
            <a:r>
              <a:rPr lang="en-US" dirty="0"/>
              <a:t>more layouts </a:t>
            </a:r>
            <a:r>
              <a:rPr lang="en-US" dirty="0">
                <a:hlinkClick r:id="rId3"/>
              </a:rPr>
              <a:t>https://medium.com/flutter-community/flutter-layout-cheat-sheet-5363348d037e</a:t>
            </a:r>
            <a:endParaRPr lang="en-US" dirty="0"/>
          </a:p>
          <a:p>
            <a:r>
              <a:rPr lang="en-US" dirty="0"/>
              <a:t>a tutorial with more pictures: </a:t>
            </a:r>
            <a:r>
              <a:rPr lang="en-US" dirty="0">
                <a:hlinkClick r:id="rId4"/>
              </a:rPr>
              <a:t>https://www.tutorialspoint.com/flutter/flutter_introduction_to_layouts.htm</a:t>
            </a:r>
            <a:r>
              <a:rPr lang="en-US" dirty="0"/>
              <a:t>  </a:t>
            </a:r>
          </a:p>
        </p:txBody>
      </p:sp>
    </p:spTree>
    <p:extLst>
      <p:ext uri="{BB962C8B-B14F-4D97-AF65-F5344CB8AC3E}">
        <p14:creationId xmlns:p14="http://schemas.microsoft.com/office/powerpoint/2010/main" val="2727123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03C38-2CD1-36E3-3EE0-92D92304B9ED}"/>
              </a:ext>
            </a:extLst>
          </p:cNvPr>
          <p:cNvSpPr>
            <a:spLocks noGrp="1"/>
          </p:cNvSpPr>
          <p:nvPr>
            <p:ph type="title"/>
          </p:nvPr>
        </p:nvSpPr>
        <p:spPr/>
        <p:txBody>
          <a:bodyPr/>
          <a:lstStyle/>
          <a:p>
            <a:r>
              <a:rPr lang="en-US" dirty="0"/>
              <a:t>android 15</a:t>
            </a:r>
          </a:p>
        </p:txBody>
      </p:sp>
      <p:sp>
        <p:nvSpPr>
          <p:cNvPr id="5" name="Content Placeholder 4">
            <a:extLst>
              <a:ext uri="{FF2B5EF4-FFF2-40B4-BE49-F238E27FC236}">
                <a16:creationId xmlns:a16="http://schemas.microsoft.com/office/drawing/2014/main" id="{8C50581E-2A4F-24B6-BE2E-4D53734763D2}"/>
              </a:ext>
            </a:extLst>
          </p:cNvPr>
          <p:cNvSpPr>
            <a:spLocks noGrp="1"/>
          </p:cNvSpPr>
          <p:nvPr>
            <p:ph idx="1"/>
          </p:nvPr>
        </p:nvSpPr>
        <p:spPr>
          <a:xfrm>
            <a:off x="838200" y="1464428"/>
            <a:ext cx="10515600" cy="4351338"/>
          </a:xfrm>
        </p:spPr>
        <p:txBody>
          <a:bodyPr/>
          <a:lstStyle/>
          <a:p>
            <a:r>
              <a:rPr lang="en-US" dirty="0"/>
              <a:t>side note for android 15, which has edge-to-edge turned on by default.  This can cause problems with widgets showing up under a 3 buttons and under the notification bar.  </a:t>
            </a:r>
          </a:p>
          <a:p>
            <a:pPr lvl="1"/>
            <a:r>
              <a:rPr lang="en-US" dirty="0"/>
              <a:t>It can be turned off, in android/app/</a:t>
            </a:r>
            <a:r>
              <a:rPr lang="en-US" dirty="0" err="1"/>
              <a:t>src</a:t>
            </a:r>
            <a:r>
              <a:rPr lang="en-US" dirty="0"/>
              <a:t>/main/res/values/styles.xml and values-night/styles.xml files</a:t>
            </a:r>
          </a:p>
          <a:p>
            <a:pPr lvl="2"/>
            <a:r>
              <a:rPr lang="en-US" dirty="0"/>
              <a:t>add to style</a:t>
            </a:r>
          </a:p>
          <a:p>
            <a:pPr marL="914400" lvl="2" indent="0">
              <a:buNone/>
            </a:pPr>
            <a:r>
              <a:rPr lang="en-US" dirty="0"/>
              <a:t>&lt;item name="</a:t>
            </a:r>
            <a:r>
              <a:rPr lang="en-US" dirty="0" err="1"/>
              <a:t>android:windowOptOutEdgeToEdgeEnforcement</a:t>
            </a:r>
            <a:r>
              <a:rPr lang="en-US" dirty="0"/>
              <a:t>"&gt;true&lt;/item&gt;</a:t>
            </a:r>
          </a:p>
        </p:txBody>
      </p:sp>
      <p:pic>
        <p:nvPicPr>
          <p:cNvPr id="8" name="Picture 7">
            <a:extLst>
              <a:ext uri="{FF2B5EF4-FFF2-40B4-BE49-F238E27FC236}">
                <a16:creationId xmlns:a16="http://schemas.microsoft.com/office/drawing/2014/main" id="{873C7129-42A3-BDCB-69AD-E3A0B20AAA19}"/>
              </a:ext>
            </a:extLst>
          </p:cNvPr>
          <p:cNvPicPr>
            <a:picLocks noChangeAspect="1"/>
          </p:cNvPicPr>
          <p:nvPr/>
        </p:nvPicPr>
        <p:blipFill>
          <a:blip r:embed="rId2"/>
          <a:stretch>
            <a:fillRect/>
          </a:stretch>
        </p:blipFill>
        <p:spPr>
          <a:xfrm>
            <a:off x="5648515" y="4035159"/>
            <a:ext cx="4132797" cy="1358413"/>
          </a:xfrm>
          <a:prstGeom prst="rect">
            <a:avLst/>
          </a:prstGeom>
        </p:spPr>
      </p:pic>
      <p:pic>
        <p:nvPicPr>
          <p:cNvPr id="10" name="Picture 9">
            <a:extLst>
              <a:ext uri="{FF2B5EF4-FFF2-40B4-BE49-F238E27FC236}">
                <a16:creationId xmlns:a16="http://schemas.microsoft.com/office/drawing/2014/main" id="{25E211B8-A4F9-70C8-F5AC-EE0A6ED08D48}"/>
              </a:ext>
            </a:extLst>
          </p:cNvPr>
          <p:cNvPicPr>
            <a:picLocks noChangeAspect="1"/>
          </p:cNvPicPr>
          <p:nvPr/>
        </p:nvPicPr>
        <p:blipFill>
          <a:blip r:embed="rId3"/>
          <a:stretch>
            <a:fillRect/>
          </a:stretch>
        </p:blipFill>
        <p:spPr>
          <a:xfrm>
            <a:off x="1111701" y="4533014"/>
            <a:ext cx="4263313" cy="860558"/>
          </a:xfrm>
          <a:prstGeom prst="rect">
            <a:avLst/>
          </a:prstGeom>
        </p:spPr>
      </p:pic>
      <p:sp>
        <p:nvSpPr>
          <p:cNvPr id="3" name="TextBox 2">
            <a:extLst>
              <a:ext uri="{FF2B5EF4-FFF2-40B4-BE49-F238E27FC236}">
                <a16:creationId xmlns:a16="http://schemas.microsoft.com/office/drawing/2014/main" id="{23BE9CB5-00E5-664B-255D-E09B207BB13F}"/>
              </a:ext>
            </a:extLst>
          </p:cNvPr>
          <p:cNvSpPr txBox="1"/>
          <p:nvPr/>
        </p:nvSpPr>
        <p:spPr>
          <a:xfrm>
            <a:off x="328281" y="5570729"/>
            <a:ext cx="11025519" cy="1354217"/>
          </a:xfrm>
          <a:prstGeom prst="rect">
            <a:avLst/>
          </a:prstGeom>
          <a:noFill/>
        </p:spPr>
        <p:txBody>
          <a:bodyPr wrap="none" rtlCol="0">
            <a:spAutoFit/>
          </a:bodyPr>
          <a:lstStyle/>
          <a:p>
            <a:r>
              <a:rPr lang="en-US" sz="2400" dirty="0"/>
              <a:t>Which does not work on </a:t>
            </a:r>
            <a:r>
              <a:rPr lang="en-US" sz="2400"/>
              <a:t>android 16+</a:t>
            </a:r>
            <a:endParaRPr lang="en-US" sz="2400" dirty="0"/>
          </a:p>
          <a:p>
            <a:pPr marL="800100" lvl="1" indent="-342900">
              <a:buFont typeface="Arial" panose="020B0604020202020204" pitchFamily="34" charset="0"/>
              <a:buChar char="•"/>
            </a:pPr>
            <a:r>
              <a:rPr lang="en-US" sz="2000" dirty="0"/>
              <a:t>Wrap items that may overlap top or bottom, in </a:t>
            </a:r>
            <a:r>
              <a:rPr lang="en-US" sz="2000" dirty="0" err="1"/>
              <a:t>SafeArea</a:t>
            </a:r>
            <a:r>
              <a:rPr lang="en-US" sz="2000" dirty="0"/>
              <a:t>(child: your widget) and it will be moved</a:t>
            </a:r>
          </a:p>
          <a:p>
            <a:pPr lvl="1"/>
            <a:r>
              <a:rPr lang="en-US" sz="2000" dirty="0"/>
              <a:t> correctly up/down</a:t>
            </a:r>
          </a:p>
          <a:p>
            <a:endParaRPr lang="en-US" dirty="0"/>
          </a:p>
        </p:txBody>
      </p:sp>
    </p:spTree>
    <p:extLst>
      <p:ext uri="{BB962C8B-B14F-4D97-AF65-F5344CB8AC3E}">
        <p14:creationId xmlns:p14="http://schemas.microsoft.com/office/powerpoint/2010/main" val="34998253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Layout Explorer (flutter </a:t>
            </a:r>
            <a:r>
              <a:rPr lang="en-US" dirty="0" err="1"/>
              <a:t>devtools</a:t>
            </a:r>
            <a:r>
              <a:rPr lang="en-US" dirty="0"/>
              <a:t>) </a:t>
            </a:r>
          </a:p>
        </p:txBody>
      </p:sp>
      <p:sp>
        <p:nvSpPr>
          <p:cNvPr id="3" name="Content Placeholder 2"/>
          <p:cNvSpPr>
            <a:spLocks noGrp="1"/>
          </p:cNvSpPr>
          <p:nvPr>
            <p:ph sz="half" idx="1"/>
          </p:nvPr>
        </p:nvSpPr>
        <p:spPr>
          <a:xfrm>
            <a:off x="838200" y="1819123"/>
            <a:ext cx="5181600" cy="4351338"/>
          </a:xfrm>
        </p:spPr>
        <p:txBody>
          <a:bodyPr>
            <a:normAutofit lnSpcReduction="10000"/>
          </a:bodyPr>
          <a:lstStyle/>
          <a:p>
            <a:r>
              <a:rPr lang="en-US" dirty="0"/>
              <a:t>Must run in debug.</a:t>
            </a:r>
          </a:p>
          <a:p>
            <a:endParaRPr lang="en-US" dirty="0"/>
          </a:p>
          <a:p>
            <a:endParaRPr lang="en-US" dirty="0"/>
          </a:p>
          <a:p>
            <a:r>
              <a:rPr lang="en-US" dirty="0"/>
              <a:t>In the debug window below click the open flutter dev tools</a:t>
            </a:r>
          </a:p>
          <a:p>
            <a:endParaRPr lang="en-US" dirty="0"/>
          </a:p>
          <a:p>
            <a:endParaRPr lang="en-US" dirty="0"/>
          </a:p>
          <a:p>
            <a:endParaRPr lang="en-US" dirty="0"/>
          </a:p>
          <a:p>
            <a:r>
              <a:rPr lang="en-US" dirty="0"/>
              <a:t>opens in a browser.</a:t>
            </a:r>
          </a:p>
          <a:p>
            <a:endParaRPr lang="en-US" dirty="0"/>
          </a:p>
        </p:txBody>
      </p:sp>
      <p:pic>
        <p:nvPicPr>
          <p:cNvPr id="7" name="Content Placeholder 6"/>
          <p:cNvPicPr>
            <a:picLocks noGrp="1" noChangeAspect="1"/>
          </p:cNvPicPr>
          <p:nvPr>
            <p:ph sz="half" idx="2"/>
          </p:nvPr>
        </p:nvPicPr>
        <p:blipFill>
          <a:blip r:embed="rId2"/>
          <a:stretch>
            <a:fillRect/>
          </a:stretch>
        </p:blipFill>
        <p:spPr>
          <a:xfrm>
            <a:off x="6415392" y="2585617"/>
            <a:ext cx="5181600" cy="2783815"/>
          </a:xfrm>
          <a:prstGeom prst="rect">
            <a:avLst/>
          </a:prstGeom>
        </p:spPr>
      </p:pic>
      <p:pic>
        <p:nvPicPr>
          <p:cNvPr id="5" name="Picture 4"/>
          <p:cNvPicPr>
            <a:picLocks noChangeAspect="1"/>
          </p:cNvPicPr>
          <p:nvPr/>
        </p:nvPicPr>
        <p:blipFill>
          <a:blip r:embed="rId3"/>
          <a:stretch>
            <a:fillRect/>
          </a:stretch>
        </p:blipFill>
        <p:spPr>
          <a:xfrm>
            <a:off x="1670218" y="2424619"/>
            <a:ext cx="2314575" cy="685800"/>
          </a:xfrm>
          <a:prstGeom prst="rect">
            <a:avLst/>
          </a:prstGeom>
        </p:spPr>
      </p:pic>
      <p:pic>
        <p:nvPicPr>
          <p:cNvPr id="6" name="Picture 5"/>
          <p:cNvPicPr>
            <a:picLocks noChangeAspect="1"/>
          </p:cNvPicPr>
          <p:nvPr/>
        </p:nvPicPr>
        <p:blipFill>
          <a:blip r:embed="rId4"/>
          <a:stretch>
            <a:fillRect/>
          </a:stretch>
        </p:blipFill>
        <p:spPr>
          <a:xfrm>
            <a:off x="257175" y="4325769"/>
            <a:ext cx="5838825" cy="1085850"/>
          </a:xfrm>
          <a:prstGeom prst="rect">
            <a:avLst/>
          </a:prstGeom>
        </p:spPr>
      </p:pic>
    </p:spTree>
    <p:extLst>
      <p:ext uri="{BB962C8B-B14F-4D97-AF65-F5344CB8AC3E}">
        <p14:creationId xmlns:p14="http://schemas.microsoft.com/office/powerpoint/2010/main" val="16682575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92500"/>
          </a:bodyPr>
          <a:lstStyle/>
          <a:p>
            <a:r>
              <a:rPr lang="en-US" dirty="0">
                <a:hlinkClick r:id="rId2"/>
              </a:rPr>
              <a:t>https://flutter.dev/</a:t>
            </a:r>
          </a:p>
          <a:p>
            <a:r>
              <a:rPr lang="en-US" dirty="0">
                <a:hlinkClick r:id="rId3"/>
              </a:rPr>
              <a:t>https://flutter.dev/docs/get-started/install</a:t>
            </a:r>
            <a:endParaRPr lang="en-US" dirty="0"/>
          </a:p>
          <a:p>
            <a:r>
              <a:rPr lang="en-US" dirty="0">
                <a:hlinkClick r:id="rId4"/>
              </a:rPr>
              <a:t>https://codelabs.developers.google.com/codelabs/first-flutter-app-pt1/</a:t>
            </a:r>
            <a:r>
              <a:rPr lang="en-US" dirty="0"/>
              <a:t> </a:t>
            </a:r>
          </a:p>
          <a:p>
            <a:r>
              <a:rPr lang="en-US" dirty="0">
                <a:hlinkClick r:id="rId5"/>
              </a:rPr>
              <a:t>https://hackr.io/blog/how-to-learn-flutter</a:t>
            </a:r>
            <a:r>
              <a:rPr lang="en-US" dirty="0"/>
              <a:t> </a:t>
            </a:r>
          </a:p>
          <a:p>
            <a:r>
              <a:rPr lang="en-US">
                <a:hlinkClick r:id="rId6"/>
              </a:rPr>
              <a:t>https://flutter.dev/docs/reference/tutorials</a:t>
            </a:r>
            <a:r>
              <a:rPr lang="en-US"/>
              <a:t> </a:t>
            </a:r>
            <a:endParaRPr lang="en-US" dirty="0"/>
          </a:p>
          <a:p>
            <a:r>
              <a:rPr lang="en-US" dirty="0">
                <a:hlinkClick r:id="rId7"/>
              </a:rPr>
              <a:t>https://flutter.dev/docs/resources/bootstrap-into-dart</a:t>
            </a:r>
            <a:r>
              <a:rPr lang="en-US" dirty="0"/>
              <a:t> </a:t>
            </a:r>
          </a:p>
          <a:p>
            <a:r>
              <a:rPr lang="en-US" dirty="0">
                <a:hlinkClick r:id="rId8"/>
              </a:rPr>
              <a:t>https://pub.dartlang.org/flutter</a:t>
            </a:r>
            <a:r>
              <a:rPr lang="en-US" dirty="0"/>
              <a:t> </a:t>
            </a:r>
          </a:p>
          <a:p>
            <a:r>
              <a:rPr lang="en-US" dirty="0">
                <a:hlinkClick r:id="rId2"/>
              </a:rPr>
              <a:t>https://developers.googleblog.com/2018/12/flutter-10-googles-portable-ui-toolkit.html</a:t>
            </a:r>
            <a:r>
              <a:rPr lang="en-US" dirty="0"/>
              <a:t> </a:t>
            </a:r>
          </a:p>
          <a:p>
            <a:endParaRPr lang="en-US" dirty="0"/>
          </a:p>
        </p:txBody>
      </p:sp>
    </p:spTree>
    <p:extLst>
      <p:ext uri="{BB962C8B-B14F-4D97-AF65-F5344CB8AC3E}">
        <p14:creationId xmlns:p14="http://schemas.microsoft.com/office/powerpoint/2010/main" val="2986273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4243388" y="1676400"/>
            <a:ext cx="1735137"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Q</a:t>
            </a:r>
          </a:p>
        </p:txBody>
      </p:sp>
      <p:sp>
        <p:nvSpPr>
          <p:cNvPr id="63491" name="Text Box 3"/>
          <p:cNvSpPr txBox="1">
            <a:spLocks noChangeArrowheads="1"/>
          </p:cNvSpPr>
          <p:nvPr/>
        </p:nvSpPr>
        <p:spPr bwMode="auto">
          <a:xfrm>
            <a:off x="6054725" y="2044700"/>
            <a:ext cx="1735138"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A</a:t>
            </a:r>
          </a:p>
        </p:txBody>
      </p:sp>
      <p:sp>
        <p:nvSpPr>
          <p:cNvPr id="63492" name="Text Box 4"/>
          <p:cNvSpPr txBox="1">
            <a:spLocks noChangeArrowheads="1"/>
          </p:cNvSpPr>
          <p:nvPr/>
        </p:nvSpPr>
        <p:spPr bwMode="auto">
          <a:xfrm>
            <a:off x="5334000" y="2679700"/>
            <a:ext cx="17351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15784140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0-#ppt_w/2"/>
                                          </p:val>
                                        </p:tav>
                                        <p:tav tm="100000">
                                          <p:val>
                                            <p:strVal val="#ppt_x"/>
                                          </p:val>
                                        </p:tav>
                                      </p:tavLst>
                                    </p:anim>
                                    <p:anim calcmode="lin" valueType="num">
                                      <p:cBhvr additive="base">
                                        <p:cTn id="8" dur="500" fill="hold"/>
                                        <p:tgtEl>
                                          <p:spTgt spid="6349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3492"/>
                                        </p:tgtEl>
                                        <p:attrNameLst>
                                          <p:attrName>style.visibility</p:attrName>
                                        </p:attrNameLst>
                                      </p:cBhvr>
                                      <p:to>
                                        <p:strVal val="visible"/>
                                      </p:to>
                                    </p:set>
                                    <p:anim calcmode="lin" valueType="num">
                                      <p:cBhvr additive="base">
                                        <p:cTn id="12" dur="500" fill="hold"/>
                                        <p:tgtEl>
                                          <p:spTgt spid="63492"/>
                                        </p:tgtEl>
                                        <p:attrNameLst>
                                          <p:attrName>ppt_x</p:attrName>
                                        </p:attrNameLst>
                                      </p:cBhvr>
                                      <p:tavLst>
                                        <p:tav tm="0">
                                          <p:val>
                                            <p:strVal val="#ppt_x"/>
                                          </p:val>
                                        </p:tav>
                                        <p:tav tm="100000">
                                          <p:val>
                                            <p:strVal val="#ppt_x"/>
                                          </p:val>
                                        </p:tav>
                                      </p:tavLst>
                                    </p:anim>
                                    <p:anim calcmode="lin" valueType="num">
                                      <p:cBhvr additive="base">
                                        <p:cTn id="13" dur="500" fill="hold"/>
                                        <p:tgtEl>
                                          <p:spTgt spid="6349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1+#ppt_w/2"/>
                                          </p:val>
                                        </p:tav>
                                        <p:tav tm="100000">
                                          <p:val>
                                            <p:strVal val="#ppt_x"/>
                                          </p:val>
                                        </p:tav>
                                      </p:tavLst>
                                    </p:anim>
                                    <p:anim calcmode="lin" valueType="num">
                                      <p:cBhvr additive="base">
                                        <p:cTn id="18" dur="500" fill="hold"/>
                                        <p:tgtEl>
                                          <p:spTgt spid="63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1" grpId="0" autoUpdateAnimBg="0"/>
      <p:bldP spid="6349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a:t>
            </a:r>
          </a:p>
        </p:txBody>
      </p:sp>
      <p:sp>
        <p:nvSpPr>
          <p:cNvPr id="3" name="Content Placeholder 2"/>
          <p:cNvSpPr>
            <a:spLocks noGrp="1"/>
          </p:cNvSpPr>
          <p:nvPr>
            <p:ph idx="1"/>
          </p:nvPr>
        </p:nvSpPr>
        <p:spPr>
          <a:xfrm>
            <a:off x="838200" y="1572237"/>
            <a:ext cx="10515600" cy="4351338"/>
          </a:xfrm>
        </p:spPr>
        <p:txBody>
          <a:bodyPr/>
          <a:lstStyle/>
          <a:p>
            <a:r>
              <a:rPr lang="en-US" dirty="0"/>
              <a:t>This is where the concept of </a:t>
            </a:r>
            <a:r>
              <a:rPr lang="en-US" dirty="0" err="1"/>
              <a:t>Stateful</a:t>
            </a:r>
            <a:r>
              <a:rPr lang="en-US" dirty="0"/>
              <a:t> and Stateless widgets comes from. </a:t>
            </a:r>
          </a:p>
          <a:p>
            <a:pPr lvl="1"/>
            <a:r>
              <a:rPr lang="en-US" dirty="0"/>
              <a:t>A </a:t>
            </a:r>
            <a:r>
              <a:rPr lang="en-US" dirty="0" err="1"/>
              <a:t>StatelessWidget</a:t>
            </a:r>
            <a:r>
              <a:rPr lang="en-US" dirty="0"/>
              <a:t> is just what it sounds like—a widget with no state information.</a:t>
            </a:r>
          </a:p>
          <a:p>
            <a:pPr lvl="2"/>
            <a:r>
              <a:rPr lang="en-US" dirty="0" err="1"/>
              <a:t>StatelessWidgets</a:t>
            </a:r>
            <a:r>
              <a:rPr lang="en-US" dirty="0"/>
              <a:t> are useful when the part of the user interface you are describing does not depend on anything other than the configuration information in the object.</a:t>
            </a:r>
          </a:p>
          <a:p>
            <a:pPr lvl="1"/>
            <a:r>
              <a:rPr lang="en-US" dirty="0"/>
              <a:t>A </a:t>
            </a:r>
            <a:r>
              <a:rPr lang="en-US" dirty="0" err="1"/>
              <a:t>StateFulWidget</a:t>
            </a:r>
            <a:r>
              <a:rPr lang="en-US" dirty="0"/>
              <a:t> changes and has a "state".  If you updated the data or dynamically change the UI with new information, then you use a </a:t>
            </a:r>
            <a:r>
              <a:rPr lang="en-US" dirty="0" err="1"/>
              <a:t>statefulWidget</a:t>
            </a:r>
            <a:endParaRPr lang="en-US" dirty="0"/>
          </a:p>
          <a:p>
            <a:pPr lvl="2"/>
            <a:r>
              <a:rPr lang="en-US" dirty="0"/>
              <a:t>Example A </a:t>
            </a:r>
            <a:r>
              <a:rPr lang="en-US" dirty="0" err="1"/>
              <a:t>radiobutton</a:t>
            </a:r>
            <a:r>
              <a:rPr lang="en-US" dirty="0"/>
              <a:t> group is </a:t>
            </a:r>
            <a:r>
              <a:rPr lang="en-US" dirty="0" err="1"/>
              <a:t>stateful</a:t>
            </a:r>
            <a:r>
              <a:rPr lang="en-US" dirty="0"/>
              <a:t>, since we need to know which on is checked</a:t>
            </a:r>
          </a:p>
          <a:p>
            <a:pPr lvl="2"/>
            <a:r>
              <a:rPr lang="en-US" dirty="0"/>
              <a:t>If you want to update a </a:t>
            </a:r>
            <a:r>
              <a:rPr lang="en-US" dirty="0" err="1"/>
              <a:t>Textfield</a:t>
            </a:r>
            <a:r>
              <a:rPr lang="en-US" dirty="0"/>
              <a:t> with new information, you need a </a:t>
            </a:r>
            <a:r>
              <a:rPr lang="en-US" dirty="0" err="1"/>
              <a:t>statefulwidget</a:t>
            </a:r>
            <a:r>
              <a:rPr lang="en-US" dirty="0"/>
              <a:t>.</a:t>
            </a:r>
          </a:p>
          <a:p>
            <a:pPr lvl="3"/>
            <a:r>
              <a:rPr lang="en-US" dirty="0"/>
              <a:t>Also, a </a:t>
            </a:r>
            <a:r>
              <a:rPr lang="en-US" dirty="0" err="1"/>
              <a:t>textfield</a:t>
            </a:r>
            <a:r>
              <a:rPr lang="en-US" dirty="0"/>
              <a:t> doesn't have state.  IE, it doesn't know what is stored in it.</a:t>
            </a:r>
          </a:p>
        </p:txBody>
      </p:sp>
      <p:sp>
        <p:nvSpPr>
          <p:cNvPr id="4" name="TextBox 3">
            <a:extLst>
              <a:ext uri="{FF2B5EF4-FFF2-40B4-BE49-F238E27FC236}">
                <a16:creationId xmlns:a16="http://schemas.microsoft.com/office/drawing/2014/main" id="{11C46C83-5FA9-4030-542B-0BF4E3AE3557}"/>
              </a:ext>
            </a:extLst>
          </p:cNvPr>
          <p:cNvSpPr txBox="1"/>
          <p:nvPr/>
        </p:nvSpPr>
        <p:spPr>
          <a:xfrm>
            <a:off x="980501" y="6378766"/>
            <a:ext cx="6338145" cy="369332"/>
          </a:xfrm>
          <a:prstGeom prst="rect">
            <a:avLst/>
          </a:prstGeom>
          <a:noFill/>
        </p:spPr>
        <p:txBody>
          <a:bodyPr wrap="none" rtlCol="0">
            <a:spAutoFit/>
          </a:bodyPr>
          <a:lstStyle/>
          <a:p>
            <a:r>
              <a:rPr lang="en-US" dirty="0"/>
              <a:t>You may begin see the JavaScript/React like ideas of State here. </a:t>
            </a:r>
          </a:p>
        </p:txBody>
      </p:sp>
    </p:spTree>
    <p:extLst>
      <p:ext uri="{BB962C8B-B14F-4D97-AF65-F5344CB8AC3E}">
        <p14:creationId xmlns:p14="http://schemas.microsoft.com/office/powerpoint/2010/main" val="3911522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Stateless widget</a:t>
            </a:r>
          </a:p>
        </p:txBody>
      </p:sp>
      <p:sp>
        <p:nvSpPr>
          <p:cNvPr id="5" name="Content Placeholder 4"/>
          <p:cNvSpPr>
            <a:spLocks noGrp="1"/>
          </p:cNvSpPr>
          <p:nvPr>
            <p:ph sz="half" idx="1"/>
          </p:nvPr>
        </p:nvSpPr>
        <p:spPr>
          <a:xfrm>
            <a:off x="838200" y="1825625"/>
            <a:ext cx="7041204" cy="4351338"/>
          </a:xfrm>
        </p:spPr>
        <p:txBody>
          <a:bodyPr>
            <a:normAutofit fontScale="85000" lnSpcReduction="20000"/>
          </a:bodyPr>
          <a:lstStyle/>
          <a:p>
            <a:r>
              <a:rPr lang="en-US" sz="4400" dirty="0"/>
              <a:t>The hello world app before was stateless.</a:t>
            </a:r>
          </a:p>
          <a:p>
            <a:pPr lvl="1"/>
            <a:r>
              <a:rPr lang="en-US" sz="4000" dirty="0"/>
              <a:t>It didn't change, no data was updated, and no widgets were interacted with.</a:t>
            </a:r>
          </a:p>
          <a:p>
            <a:r>
              <a:rPr lang="en-US" sz="4400" dirty="0"/>
              <a:t>So likely you primary/root widget will also be stateless, which calls a </a:t>
            </a:r>
            <a:r>
              <a:rPr lang="en-US" sz="4400" dirty="0" err="1"/>
              <a:t>stateful</a:t>
            </a:r>
            <a:r>
              <a:rPr lang="en-US" sz="4400" dirty="0"/>
              <a:t> widget.</a:t>
            </a:r>
          </a:p>
          <a:p>
            <a:r>
              <a:rPr lang="en-US" sz="4400" dirty="0"/>
              <a:t>The title of your app, theme, </a:t>
            </a:r>
            <a:r>
              <a:rPr lang="en-US" sz="4400" dirty="0" err="1"/>
              <a:t>etc</a:t>
            </a:r>
            <a:r>
              <a:rPr lang="en-US" sz="4400" dirty="0"/>
              <a:t> doesn't change.</a:t>
            </a:r>
          </a:p>
        </p:txBody>
      </p:sp>
      <p:sp>
        <p:nvSpPr>
          <p:cNvPr id="6" name="Content Placeholder 5"/>
          <p:cNvSpPr>
            <a:spLocks noGrp="1"/>
          </p:cNvSpPr>
          <p:nvPr>
            <p:ph sz="half" idx="2"/>
          </p:nvPr>
        </p:nvSpPr>
        <p:spPr>
          <a:xfrm>
            <a:off x="8117732" y="1825625"/>
            <a:ext cx="3594370" cy="4351338"/>
          </a:xfrm>
        </p:spPr>
        <p:txBody>
          <a:bodyPr>
            <a:normAutofit fontScale="47500" lnSpcReduction="20000"/>
          </a:bodyPr>
          <a:lstStyle/>
          <a:p>
            <a:r>
              <a:rPr lang="en-US" dirty="0"/>
              <a:t>entry point of your app</a:t>
            </a:r>
          </a:p>
          <a:p>
            <a:pPr marL="0" indent="0">
              <a:buNone/>
            </a:pPr>
            <a:r>
              <a:rPr lang="en-US" dirty="0"/>
              <a:t>void main() {  </a:t>
            </a:r>
            <a:r>
              <a:rPr lang="en-US" dirty="0" err="1"/>
              <a:t>runApp</a:t>
            </a:r>
            <a:r>
              <a:rPr lang="en-US" dirty="0"/>
              <a:t>(</a:t>
            </a:r>
            <a:r>
              <a:rPr lang="en-US" dirty="0" err="1"/>
              <a:t>MyApp</a:t>
            </a:r>
            <a:r>
              <a:rPr lang="en-US" dirty="0"/>
              <a:t>()); }</a:t>
            </a:r>
          </a:p>
          <a:p>
            <a:endParaRPr lang="en-US" dirty="0"/>
          </a:p>
          <a:p>
            <a:pPr marL="0" indent="0">
              <a:buNone/>
            </a:pPr>
            <a:r>
              <a:rPr lang="en-US" dirty="0"/>
              <a:t>class </a:t>
            </a:r>
            <a:r>
              <a:rPr lang="en-US" dirty="0" err="1"/>
              <a:t>MyApp</a:t>
            </a:r>
            <a:r>
              <a:rPr lang="en-US" dirty="0"/>
              <a:t> extends </a:t>
            </a:r>
            <a:r>
              <a:rPr lang="en-US" dirty="0" err="1">
                <a:solidFill>
                  <a:srgbClr val="FF0000"/>
                </a:solidFill>
              </a:rPr>
              <a:t>StatelessWidget</a:t>
            </a:r>
            <a:r>
              <a:rPr lang="en-US" dirty="0"/>
              <a:t> {  // root widget</a:t>
            </a:r>
          </a:p>
          <a:p>
            <a:pPr marL="0" indent="0">
              <a:buNone/>
            </a:pPr>
            <a:r>
              <a:rPr lang="en-US" dirty="0"/>
              <a:t>  // This widget is the root of your application.</a:t>
            </a:r>
          </a:p>
          <a:p>
            <a:pPr marL="0" indent="0">
              <a:buNone/>
            </a:pPr>
            <a:r>
              <a:rPr lang="en-US" dirty="0"/>
              <a:t>  @override</a:t>
            </a:r>
          </a:p>
          <a:p>
            <a:pPr marL="0" indent="0">
              <a:buNone/>
            </a:pPr>
            <a:r>
              <a:rPr lang="en-US" dirty="0"/>
              <a:t>  Widget build(</a:t>
            </a:r>
            <a:r>
              <a:rPr lang="en-US" dirty="0" err="1"/>
              <a:t>BuildContext</a:t>
            </a:r>
            <a:r>
              <a:rPr lang="en-US" dirty="0"/>
              <a:t> context) {</a:t>
            </a:r>
          </a:p>
          <a:p>
            <a:pPr marL="0" indent="0">
              <a:buNone/>
            </a:pPr>
            <a:r>
              <a:rPr lang="en-US" dirty="0"/>
              <a:t>    return </a:t>
            </a:r>
            <a:r>
              <a:rPr lang="en-US" dirty="0" err="1"/>
              <a:t>MaterialApp</a:t>
            </a:r>
            <a:r>
              <a:rPr lang="en-US" dirty="0"/>
              <a:t>(</a:t>
            </a:r>
          </a:p>
          <a:p>
            <a:pPr marL="0" indent="0">
              <a:buNone/>
            </a:pPr>
            <a:r>
              <a:rPr lang="en-US" dirty="0"/>
              <a:t>      title: 'Flutter Demo',</a:t>
            </a:r>
          </a:p>
          <a:p>
            <a:pPr marL="0" indent="0">
              <a:buNone/>
            </a:pPr>
            <a:r>
              <a:rPr lang="en-US" dirty="0"/>
              <a:t>      theme: </a:t>
            </a:r>
            <a:r>
              <a:rPr lang="en-US" dirty="0" err="1"/>
              <a:t>ThemeData</a:t>
            </a:r>
            <a:r>
              <a:rPr lang="en-US" dirty="0"/>
              <a:t>(</a:t>
            </a:r>
          </a:p>
          <a:p>
            <a:pPr marL="0" indent="0">
              <a:buNone/>
            </a:pPr>
            <a:r>
              <a:rPr lang="en-US" dirty="0"/>
              <a:t>        </a:t>
            </a:r>
            <a:r>
              <a:rPr lang="en-US" dirty="0" err="1"/>
              <a:t>primarySwatch</a:t>
            </a:r>
            <a:r>
              <a:rPr lang="en-US" dirty="0"/>
              <a:t>: </a:t>
            </a:r>
            <a:r>
              <a:rPr lang="en-US" dirty="0" err="1"/>
              <a:t>Colors.blue</a:t>
            </a:r>
            <a:r>
              <a:rPr lang="en-US" dirty="0"/>
              <a:t>,</a:t>
            </a:r>
          </a:p>
          <a:p>
            <a:pPr marL="0" indent="0">
              <a:buNone/>
            </a:pPr>
            <a:r>
              <a:rPr lang="en-US" dirty="0"/>
              <a:t>      ),</a:t>
            </a:r>
          </a:p>
          <a:p>
            <a:pPr marL="0" indent="0">
              <a:buNone/>
            </a:pPr>
            <a:r>
              <a:rPr lang="en-US" dirty="0"/>
              <a:t>      </a:t>
            </a:r>
            <a:r>
              <a:rPr lang="en-US" dirty="0" err="1"/>
              <a:t>darkTheme</a:t>
            </a:r>
            <a:r>
              <a:rPr lang="en-US" dirty="0"/>
              <a:t>: </a:t>
            </a:r>
            <a:r>
              <a:rPr lang="en-US" dirty="0" err="1"/>
              <a:t>ThemeData.dark</a:t>
            </a:r>
            <a:r>
              <a:rPr lang="en-US" dirty="0"/>
              <a:t>(),</a:t>
            </a:r>
          </a:p>
          <a:p>
            <a:pPr marL="0" indent="0">
              <a:buNone/>
            </a:pPr>
            <a:r>
              <a:rPr lang="en-US" dirty="0"/>
              <a:t>      home: </a:t>
            </a:r>
            <a:r>
              <a:rPr lang="en-US" dirty="0" err="1">
                <a:solidFill>
                  <a:srgbClr val="0070C0"/>
                </a:solidFill>
              </a:rPr>
              <a:t>MyHomePage</a:t>
            </a:r>
            <a:r>
              <a:rPr lang="en-US" dirty="0">
                <a:solidFill>
                  <a:srgbClr val="0070C0"/>
                </a:solidFill>
              </a:rPr>
              <a:t>(title: 'Flutter Demo Home Page')</a:t>
            </a:r>
            <a:r>
              <a:rPr lang="en-US" dirty="0"/>
              <a:t>,</a:t>
            </a:r>
          </a:p>
          <a:p>
            <a:pPr marL="0" indent="0">
              <a:buNone/>
            </a:pPr>
            <a:r>
              <a:rPr lang="en-US" dirty="0"/>
              <a:t>    );    }  }</a:t>
            </a:r>
          </a:p>
        </p:txBody>
      </p:sp>
    </p:spTree>
    <p:extLst>
      <p:ext uri="{BB962C8B-B14F-4D97-AF65-F5344CB8AC3E}">
        <p14:creationId xmlns:p14="http://schemas.microsoft.com/office/powerpoint/2010/main" val="3489882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Widget?  android vs web vs flutter.</a:t>
            </a:r>
          </a:p>
        </p:txBody>
      </p:sp>
      <p:sp>
        <p:nvSpPr>
          <p:cNvPr id="5" name="Content Placeholder 4"/>
          <p:cNvSpPr>
            <a:spLocks noGrp="1"/>
          </p:cNvSpPr>
          <p:nvPr>
            <p:ph idx="1"/>
          </p:nvPr>
        </p:nvSpPr>
        <p:spPr/>
        <p:txBody>
          <a:bodyPr/>
          <a:lstStyle/>
          <a:p>
            <a:r>
              <a:rPr lang="en-US" dirty="0"/>
              <a:t>An android widget even the simple ones like a </a:t>
            </a:r>
            <a:r>
              <a:rPr lang="en-US" dirty="0" err="1"/>
              <a:t>textview</a:t>
            </a:r>
            <a:r>
              <a:rPr lang="en-US" dirty="0"/>
              <a:t> are heavy weight objects, with many methods and hold data.</a:t>
            </a:r>
          </a:p>
          <a:p>
            <a:r>
              <a:rPr lang="en-US" dirty="0"/>
              <a:t>flutter widgets are all lightweight, have no real methods and hold no data.  This the same idea as web pages.</a:t>
            </a:r>
          </a:p>
          <a:p>
            <a:pPr lvl="1"/>
            <a:r>
              <a:rPr lang="en-US" dirty="0"/>
              <a:t>That is the important part to keep in mind.  the flutter view of a text, doesn't know what text it "displaying".  </a:t>
            </a:r>
          </a:p>
          <a:p>
            <a:pPr lvl="1"/>
            <a:r>
              <a:rPr lang="en-US" dirty="0"/>
              <a:t>We, the programmer, must keep of all this information, in our own variables.</a:t>
            </a:r>
          </a:p>
          <a:p>
            <a:pPr lvl="1"/>
            <a:endParaRPr lang="en-US" dirty="0"/>
          </a:p>
          <a:p>
            <a:pPr lvl="1"/>
            <a:r>
              <a:rPr lang="en-US" dirty="0"/>
              <a:t>keep this in mind as we start looking at </a:t>
            </a:r>
            <a:r>
              <a:rPr lang="en-US" dirty="0" err="1"/>
              <a:t>stateful</a:t>
            </a:r>
            <a:r>
              <a:rPr lang="en-US" dirty="0"/>
              <a:t> widgets.</a:t>
            </a:r>
          </a:p>
        </p:txBody>
      </p:sp>
    </p:spTree>
    <p:extLst>
      <p:ext uri="{BB962C8B-B14F-4D97-AF65-F5344CB8AC3E}">
        <p14:creationId xmlns:p14="http://schemas.microsoft.com/office/powerpoint/2010/main" val="808028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Scaffold. </a:t>
            </a:r>
          </a:p>
        </p:txBody>
      </p:sp>
      <p:sp>
        <p:nvSpPr>
          <p:cNvPr id="3" name="Content Placeholder 2"/>
          <p:cNvSpPr>
            <a:spLocks noGrp="1"/>
          </p:cNvSpPr>
          <p:nvPr>
            <p:ph idx="1"/>
          </p:nvPr>
        </p:nvSpPr>
        <p:spPr/>
        <p:txBody>
          <a:bodyPr/>
          <a:lstStyle/>
          <a:p>
            <a:r>
              <a:rPr lang="en-US" dirty="0"/>
              <a:t>There is no xml layout.  It's built by the Widget (stateless or </a:t>
            </a:r>
            <a:r>
              <a:rPr lang="en-US" dirty="0" err="1"/>
              <a:t>stateful</a:t>
            </a:r>
            <a:r>
              <a:rPr lang="en-US" dirty="0"/>
              <a:t>)</a:t>
            </a:r>
          </a:p>
          <a:p>
            <a:pPr lvl="1"/>
            <a:r>
              <a:rPr lang="en-US" dirty="0"/>
              <a:t>via override the Widget build method.  </a:t>
            </a:r>
          </a:p>
          <a:p>
            <a:pPr lvl="1"/>
            <a:r>
              <a:rPr lang="en-US" dirty="0"/>
              <a:t>It uses "Scaffold"  that is how to display the app.</a:t>
            </a:r>
          </a:p>
          <a:p>
            <a:pPr lvl="1"/>
            <a:endParaRPr lang="en-US" dirty="0"/>
          </a:p>
          <a:p>
            <a:pPr lvl="1"/>
            <a:r>
              <a:rPr lang="en-US" dirty="0"/>
              <a:t>the home:  needs a Scaffold object that is used to draw</a:t>
            </a:r>
          </a:p>
          <a:p>
            <a:pPr lvl="2"/>
            <a:r>
              <a:rPr lang="en-US" dirty="0"/>
              <a:t>Back in the </a:t>
            </a:r>
            <a:r>
              <a:rPr lang="en-US" dirty="0" err="1"/>
              <a:t>helloworld</a:t>
            </a:r>
            <a:r>
              <a:rPr lang="en-US" dirty="0"/>
              <a:t> app, it was all one piece.</a:t>
            </a:r>
          </a:p>
          <a:p>
            <a:pPr lvl="2"/>
            <a:r>
              <a:rPr lang="en-US" dirty="0"/>
              <a:t>In the stateless widget 2 slides back,</a:t>
            </a:r>
          </a:p>
          <a:p>
            <a:pPr lvl="3"/>
            <a:r>
              <a:rPr lang="en-US" dirty="0"/>
              <a:t>home: </a:t>
            </a:r>
            <a:r>
              <a:rPr lang="en-US" dirty="0" err="1"/>
              <a:t>MyHomePage</a:t>
            </a:r>
            <a:r>
              <a:rPr lang="en-US" dirty="0"/>
              <a:t>(title: 'Flutter Demo Home Page')   which must return a Scaffold</a:t>
            </a:r>
          </a:p>
          <a:p>
            <a:pPr lvl="3"/>
            <a:r>
              <a:rPr lang="en-US" dirty="0"/>
              <a:t>which is done in the </a:t>
            </a:r>
            <a:r>
              <a:rPr lang="en-US" dirty="0" err="1"/>
              <a:t>statefulWidget</a:t>
            </a:r>
            <a:r>
              <a:rPr lang="en-US" dirty="0"/>
              <a:t> code by overriding the build method.</a:t>
            </a:r>
          </a:p>
        </p:txBody>
      </p:sp>
    </p:spTree>
    <p:extLst>
      <p:ext uri="{BB962C8B-B14F-4D97-AF65-F5344CB8AC3E}">
        <p14:creationId xmlns:p14="http://schemas.microsoft.com/office/powerpoint/2010/main" val="2870383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view of the </a:t>
            </a:r>
            <a:r>
              <a:rPr lang="en-US" dirty="0" err="1"/>
              <a:t>stateful</a:t>
            </a:r>
            <a:r>
              <a:rPr lang="en-US" dirty="0"/>
              <a:t> widget</a:t>
            </a:r>
          </a:p>
        </p:txBody>
      </p:sp>
      <p:sp>
        <p:nvSpPr>
          <p:cNvPr id="3" name="Content Placeholder 2"/>
          <p:cNvSpPr>
            <a:spLocks noGrp="1"/>
          </p:cNvSpPr>
          <p:nvPr>
            <p:ph idx="1"/>
          </p:nvPr>
        </p:nvSpPr>
        <p:spPr/>
        <p:txBody>
          <a:bodyPr>
            <a:normAutofit/>
          </a:bodyPr>
          <a:lstStyle/>
          <a:p>
            <a:r>
              <a:rPr lang="en-US" dirty="0"/>
              <a:t>two parts, first the object</a:t>
            </a:r>
          </a:p>
          <a:p>
            <a:pPr marL="0" indent="0">
              <a:buNone/>
            </a:pPr>
            <a:r>
              <a:rPr lang="en-US" dirty="0"/>
              <a:t>class </a:t>
            </a:r>
            <a:r>
              <a:rPr lang="en-US" dirty="0" err="1"/>
              <a:t>MyHomePage</a:t>
            </a:r>
            <a:r>
              <a:rPr lang="en-US" dirty="0"/>
              <a:t> extends </a:t>
            </a:r>
            <a:r>
              <a:rPr lang="en-US" dirty="0" err="1"/>
              <a:t>StatefulWidget</a:t>
            </a:r>
            <a:r>
              <a:rPr lang="en-US" dirty="0"/>
              <a:t> {</a:t>
            </a:r>
          </a:p>
          <a:p>
            <a:pPr marL="0" indent="0">
              <a:buNone/>
            </a:pPr>
            <a:r>
              <a:rPr lang="en-US" dirty="0"/>
              <a:t>  </a:t>
            </a:r>
            <a:r>
              <a:rPr lang="en-US" dirty="0" err="1"/>
              <a:t>MyHomePage</a:t>
            </a:r>
            <a:r>
              <a:rPr lang="en-US" dirty="0"/>
              <a:t>({Key </a:t>
            </a:r>
            <a:r>
              <a:rPr lang="en-US" dirty="0" err="1"/>
              <a:t>key</a:t>
            </a:r>
            <a:r>
              <a:rPr lang="en-US" dirty="0"/>
              <a:t>, required </a:t>
            </a:r>
            <a:r>
              <a:rPr lang="en-US" dirty="0" err="1"/>
              <a:t>this.title</a:t>
            </a:r>
            <a:r>
              <a:rPr lang="en-US" dirty="0"/>
              <a:t>}) : super(key: key);</a:t>
            </a:r>
          </a:p>
          <a:p>
            <a:pPr marL="0" indent="0">
              <a:buNone/>
            </a:pPr>
            <a:r>
              <a:rPr lang="en-US" dirty="0"/>
              <a:t>  final String title;</a:t>
            </a:r>
          </a:p>
          <a:p>
            <a:pPr lvl="1"/>
            <a:r>
              <a:rPr lang="en-US" dirty="0"/>
              <a:t>the object overrides </a:t>
            </a:r>
            <a:r>
              <a:rPr lang="en-US" dirty="0" err="1"/>
              <a:t>createState</a:t>
            </a:r>
            <a:r>
              <a:rPr lang="en-US" dirty="0"/>
              <a:t>() which does the bulk of the  work</a:t>
            </a:r>
          </a:p>
          <a:p>
            <a:pPr marL="0" indent="0">
              <a:buNone/>
            </a:pPr>
            <a:r>
              <a:rPr lang="en-US" dirty="0"/>
              <a:t>  @override</a:t>
            </a:r>
          </a:p>
          <a:p>
            <a:pPr marL="0" indent="0">
              <a:buNone/>
            </a:pPr>
            <a:r>
              <a:rPr lang="en-US" dirty="0"/>
              <a:t>  State&lt;</a:t>
            </a:r>
            <a:r>
              <a:rPr lang="en-US" dirty="0" err="1"/>
              <a:t>MyHomePage</a:t>
            </a:r>
            <a:r>
              <a:rPr lang="en-US" dirty="0"/>
              <a:t>&gt; </a:t>
            </a:r>
            <a:r>
              <a:rPr lang="en-US" dirty="0" err="1"/>
              <a:t>createState</a:t>
            </a:r>
            <a:r>
              <a:rPr lang="en-US" dirty="0"/>
              <a:t>() =&gt; _</a:t>
            </a:r>
            <a:r>
              <a:rPr lang="en-US" dirty="0" err="1"/>
              <a:t>MyHomePageState</a:t>
            </a:r>
            <a:r>
              <a:rPr lang="en-US" dirty="0"/>
              <a:t>();</a:t>
            </a:r>
          </a:p>
          <a:p>
            <a:pPr marL="0" indent="0">
              <a:buNone/>
            </a:pPr>
            <a:r>
              <a:rPr lang="en-US" dirty="0"/>
              <a:t>}</a:t>
            </a:r>
          </a:p>
        </p:txBody>
      </p:sp>
    </p:spTree>
    <p:extLst>
      <p:ext uri="{BB962C8B-B14F-4D97-AF65-F5344CB8AC3E}">
        <p14:creationId xmlns:p14="http://schemas.microsoft.com/office/powerpoint/2010/main" val="90201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2438</TotalTime>
  <Words>3665</Words>
  <Application>Microsoft Office PowerPoint</Application>
  <PresentationFormat>Widescreen</PresentationFormat>
  <Paragraphs>468</Paragraphs>
  <Slides>47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Calibri</vt:lpstr>
      <vt:lpstr>Calibri Light</vt:lpstr>
      <vt:lpstr>Tahoma</vt:lpstr>
      <vt:lpstr>Office Theme</vt:lpstr>
      <vt:lpstr>Cosc 4735</vt:lpstr>
      <vt:lpstr>youtube.</vt:lpstr>
      <vt:lpstr>getting started.</vt:lpstr>
      <vt:lpstr>Hello word app.</vt:lpstr>
      <vt:lpstr>State?</vt:lpstr>
      <vt:lpstr>Stateless widget</vt:lpstr>
      <vt:lpstr>Widget?  android vs web vs flutter.</vt:lpstr>
      <vt:lpstr>Scaffold. </vt:lpstr>
      <vt:lpstr>Basic view of the stateful widget</vt:lpstr>
      <vt:lpstr>Basic view of the stateful widget (2)</vt:lpstr>
      <vt:lpstr>Scaffold</vt:lpstr>
      <vt:lpstr>Widgets</vt:lpstr>
      <vt:lpstr>Buttons</vt:lpstr>
      <vt:lpstr>Buttons</vt:lpstr>
      <vt:lpstr>FloatingAcitionButton</vt:lpstr>
      <vt:lpstr>Back to state.</vt:lpstr>
      <vt:lpstr>Iconbutton and segmentedButton</vt:lpstr>
      <vt:lpstr>Images</vt:lpstr>
      <vt:lpstr>Input TextEditingController and TextField</vt:lpstr>
      <vt:lpstr>Radio buttons</vt:lpstr>
      <vt:lpstr>Radio buttons (2)</vt:lpstr>
      <vt:lpstr>A Toast</vt:lpstr>
      <vt:lpstr>Android to flutter</vt:lpstr>
      <vt:lpstr>Layouts</vt:lpstr>
      <vt:lpstr>Layouts</vt:lpstr>
      <vt:lpstr>Layouts</vt:lpstr>
      <vt:lpstr>Layouts (2)</vt:lpstr>
      <vt:lpstr>Layout, rows and columns (liner layout)</vt:lpstr>
      <vt:lpstr>Layout, rows and columns (liner layout)</vt:lpstr>
      <vt:lpstr>layout Flexible/Expanded</vt:lpstr>
      <vt:lpstr>Row ( and Column) layouts</vt:lpstr>
      <vt:lpstr>Row Center</vt:lpstr>
      <vt:lpstr>Row end</vt:lpstr>
      <vt:lpstr>Row Space</vt:lpstr>
      <vt:lpstr>IntrinsicWidth and IntrinsicHeight</vt:lpstr>
      <vt:lpstr>IntrinsicWidth and IntrinsicHeight (2)</vt:lpstr>
      <vt:lpstr>Stack Layout.</vt:lpstr>
      <vt:lpstr>Stack Layout (2)</vt:lpstr>
      <vt:lpstr>Stack Layout (3)</vt:lpstr>
      <vt:lpstr>Container</vt:lpstr>
      <vt:lpstr>Containers</vt:lpstr>
      <vt:lpstr>BoxDecoartions</vt:lpstr>
      <vt:lpstr>there are many More</vt:lpstr>
      <vt:lpstr>android 15</vt:lpstr>
      <vt:lpstr>Layout Explorer (flutter devtools) </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4735</dc:title>
  <dc:creator>James S. Ward</dc:creator>
  <cp:lastModifiedBy>Jim Ward</cp:lastModifiedBy>
  <cp:revision>57</cp:revision>
  <dcterms:created xsi:type="dcterms:W3CDTF">2019-04-19T19:40:00Z</dcterms:created>
  <dcterms:modified xsi:type="dcterms:W3CDTF">2026-03-25T16:52:18Z</dcterms:modified>
</cp:coreProperties>
</file>