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60" r:id="rId16"/>
    <p:sldId id="287" r:id="rId17"/>
    <p:sldId id="286" r:id="rId18"/>
    <p:sldId id="263" r:id="rId19"/>
    <p:sldId id="264" r:id="rId20"/>
    <p:sldId id="271" r:id="rId21"/>
    <p:sldId id="265" r:id="rId22"/>
    <p:sldId id="262"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866E3-B059-476A-81DA-A1A7301EE99A}"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BEF86-9E54-4089-8120-FA3C11E24230}" type="slidenum">
              <a:rPr lang="en-US" smtClean="0"/>
              <a:t>‹#›</a:t>
            </a:fld>
            <a:endParaRPr lang="en-US"/>
          </a:p>
        </p:txBody>
      </p:sp>
    </p:spTree>
    <p:extLst>
      <p:ext uri="{BB962C8B-B14F-4D97-AF65-F5344CB8AC3E}">
        <p14:creationId xmlns:p14="http://schemas.microsoft.com/office/powerpoint/2010/main" val="125224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381000" y="685800"/>
            <a:ext cx="6096000" cy="3429000"/>
          </a:xfrm>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Times New Roman" charset="0"/>
              </a:defRPr>
            </a:lvl1pPr>
            <a:lvl2pPr marL="730171" indent="-280835" defTabSz="914274">
              <a:defRPr sz="2400">
                <a:solidFill>
                  <a:schemeClr val="tx1"/>
                </a:solidFill>
                <a:latin typeface="Times New Roman" charset="0"/>
              </a:defRPr>
            </a:lvl2pPr>
            <a:lvl3pPr marL="1123340" indent="-224668" defTabSz="914274">
              <a:defRPr sz="2400">
                <a:solidFill>
                  <a:schemeClr val="tx1"/>
                </a:solidFill>
                <a:latin typeface="Times New Roman" charset="0"/>
              </a:defRPr>
            </a:lvl3pPr>
            <a:lvl4pPr marL="1572677" indent="-224668" defTabSz="914274">
              <a:defRPr sz="2400">
                <a:solidFill>
                  <a:schemeClr val="tx1"/>
                </a:solidFill>
                <a:latin typeface="Times New Roman" charset="0"/>
              </a:defRPr>
            </a:lvl4pPr>
            <a:lvl5pPr marL="2022013" indent="-224668" defTabSz="914274">
              <a:defRPr sz="2400">
                <a:solidFill>
                  <a:schemeClr val="tx1"/>
                </a:solidFill>
                <a:latin typeface="Times New Roman" charset="0"/>
              </a:defRPr>
            </a:lvl5pPr>
            <a:lvl6pPr marL="2471349" indent="-224668" defTabSz="914274" eaLnBrk="0" fontAlgn="base" hangingPunct="0">
              <a:spcBef>
                <a:spcPct val="0"/>
              </a:spcBef>
              <a:spcAft>
                <a:spcPct val="0"/>
              </a:spcAft>
              <a:defRPr sz="2400">
                <a:solidFill>
                  <a:schemeClr val="tx1"/>
                </a:solidFill>
                <a:latin typeface="Times New Roman" charset="0"/>
              </a:defRPr>
            </a:lvl6pPr>
            <a:lvl7pPr marL="2920685" indent="-224668" defTabSz="914274" eaLnBrk="0" fontAlgn="base" hangingPunct="0">
              <a:spcBef>
                <a:spcPct val="0"/>
              </a:spcBef>
              <a:spcAft>
                <a:spcPct val="0"/>
              </a:spcAft>
              <a:defRPr sz="2400">
                <a:solidFill>
                  <a:schemeClr val="tx1"/>
                </a:solidFill>
                <a:latin typeface="Times New Roman" charset="0"/>
              </a:defRPr>
            </a:lvl7pPr>
            <a:lvl8pPr marL="3370021" indent="-224668" defTabSz="914274" eaLnBrk="0" fontAlgn="base" hangingPunct="0">
              <a:spcBef>
                <a:spcPct val="0"/>
              </a:spcBef>
              <a:spcAft>
                <a:spcPct val="0"/>
              </a:spcAft>
              <a:defRPr sz="2400">
                <a:solidFill>
                  <a:schemeClr val="tx1"/>
                </a:solidFill>
                <a:latin typeface="Times New Roman" charset="0"/>
              </a:defRPr>
            </a:lvl8pPr>
            <a:lvl9pPr marL="3819357" indent="-224668" defTabSz="914274" eaLnBrk="0" fontAlgn="base" hangingPunct="0">
              <a:spcBef>
                <a:spcPct val="0"/>
              </a:spcBef>
              <a:spcAft>
                <a:spcPct val="0"/>
              </a:spcAft>
              <a:defRPr sz="2400">
                <a:solidFill>
                  <a:schemeClr val="tx1"/>
                </a:solidFill>
                <a:latin typeface="Times New Roman" charset="0"/>
              </a:defRPr>
            </a:lvl9pPr>
          </a:lstStyle>
          <a:p>
            <a:fld id="{D26BA815-63CC-4916-9FEC-7F00F7BE7681}" type="slidenum">
              <a:rPr lang="en-US" sz="1200">
                <a:latin typeface="Arial" charset="0"/>
              </a:rPr>
              <a:pPr/>
              <a:t>23</a:t>
            </a:fld>
            <a:endParaRPr lang="en-US" sz="1200">
              <a:latin typeface="Arial" charset="0"/>
            </a:endParaRPr>
          </a:p>
        </p:txBody>
      </p:sp>
    </p:spTree>
    <p:extLst>
      <p:ext uri="{BB962C8B-B14F-4D97-AF65-F5344CB8AC3E}">
        <p14:creationId xmlns:p14="http://schemas.microsoft.com/office/powerpoint/2010/main" val="3004311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2DB0B-5D68-D845-3966-2073B0202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B73BB8-F295-4EA1-DFC1-FA16C7930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1DD639-3291-061A-F915-A1E961DB3450}"/>
              </a:ext>
            </a:extLst>
          </p:cNvPr>
          <p:cNvSpPr>
            <a:spLocks noGrp="1"/>
          </p:cNvSpPr>
          <p:nvPr>
            <p:ph type="dt" sz="half" idx="10"/>
          </p:nvPr>
        </p:nvSpPr>
        <p:spPr/>
        <p:txBody>
          <a:bodyPr/>
          <a:lstStyle/>
          <a:p>
            <a:fld id="{F2DB9075-88F5-44A6-A8A3-379A465F6B06}" type="datetimeFigureOut">
              <a:rPr lang="en-US" smtClean="0"/>
              <a:t>4/9/2025</a:t>
            </a:fld>
            <a:endParaRPr lang="en-US"/>
          </a:p>
        </p:txBody>
      </p:sp>
      <p:sp>
        <p:nvSpPr>
          <p:cNvPr id="5" name="Footer Placeholder 4">
            <a:extLst>
              <a:ext uri="{FF2B5EF4-FFF2-40B4-BE49-F238E27FC236}">
                <a16:creationId xmlns:a16="http://schemas.microsoft.com/office/drawing/2014/main" id="{2D86748C-624F-0A8B-D828-A633BF3FF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521EB-5487-3335-7F20-0FBD41747D1E}"/>
              </a:ext>
            </a:extLst>
          </p:cNvPr>
          <p:cNvSpPr>
            <a:spLocks noGrp="1"/>
          </p:cNvSpPr>
          <p:nvPr>
            <p:ph type="sldNum" sz="quarter" idx="12"/>
          </p:nvPr>
        </p:nvSpPr>
        <p:spPr/>
        <p:txBody>
          <a:bodyPr/>
          <a:lstStyle/>
          <a:p>
            <a:fld id="{8A72A6AE-29F2-4C84-A327-B8DF5CF55D87}" type="slidenum">
              <a:rPr lang="en-US" smtClean="0"/>
              <a:t>‹#›</a:t>
            </a:fld>
            <a:endParaRPr lang="en-US"/>
          </a:p>
        </p:txBody>
      </p:sp>
    </p:spTree>
    <p:extLst>
      <p:ext uri="{BB962C8B-B14F-4D97-AF65-F5344CB8AC3E}">
        <p14:creationId xmlns:p14="http://schemas.microsoft.com/office/powerpoint/2010/main" val="320940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15BA9-93B6-2F79-403D-92CA8E4FA2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100CC0-9CBE-675C-E9CC-FC0E753DB7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5C1E4-B14B-9F60-00B2-32DA2D51C2C8}"/>
              </a:ext>
            </a:extLst>
          </p:cNvPr>
          <p:cNvSpPr>
            <a:spLocks noGrp="1"/>
          </p:cNvSpPr>
          <p:nvPr>
            <p:ph type="dt" sz="half" idx="10"/>
          </p:nvPr>
        </p:nvSpPr>
        <p:spPr/>
        <p:txBody>
          <a:bodyPr/>
          <a:lstStyle/>
          <a:p>
            <a:fld id="{F2DB9075-88F5-44A6-A8A3-379A465F6B06}" type="datetimeFigureOut">
              <a:rPr lang="en-US" smtClean="0"/>
              <a:t>4/9/2025</a:t>
            </a:fld>
            <a:endParaRPr lang="en-US"/>
          </a:p>
        </p:txBody>
      </p:sp>
      <p:sp>
        <p:nvSpPr>
          <p:cNvPr id="5" name="Footer Placeholder 4">
            <a:extLst>
              <a:ext uri="{FF2B5EF4-FFF2-40B4-BE49-F238E27FC236}">
                <a16:creationId xmlns:a16="http://schemas.microsoft.com/office/drawing/2014/main" id="{B3C28FEF-5A21-E0E9-1581-434FA99E1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D8DE0-FF65-06A8-FAF0-5261037ACF25}"/>
              </a:ext>
            </a:extLst>
          </p:cNvPr>
          <p:cNvSpPr>
            <a:spLocks noGrp="1"/>
          </p:cNvSpPr>
          <p:nvPr>
            <p:ph type="sldNum" sz="quarter" idx="12"/>
          </p:nvPr>
        </p:nvSpPr>
        <p:spPr/>
        <p:txBody>
          <a:bodyPr/>
          <a:lstStyle/>
          <a:p>
            <a:fld id="{8A72A6AE-29F2-4C84-A327-B8DF5CF55D87}" type="slidenum">
              <a:rPr lang="en-US" smtClean="0"/>
              <a:t>‹#›</a:t>
            </a:fld>
            <a:endParaRPr lang="en-US"/>
          </a:p>
        </p:txBody>
      </p:sp>
    </p:spTree>
    <p:extLst>
      <p:ext uri="{BB962C8B-B14F-4D97-AF65-F5344CB8AC3E}">
        <p14:creationId xmlns:p14="http://schemas.microsoft.com/office/powerpoint/2010/main" val="334328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A433BD-AA75-45EC-12D9-15A31B37F8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D2EF86-3090-2058-2833-7BDBF2E5AB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B9FA4-807B-6368-5BEE-314BCF61239C}"/>
              </a:ext>
            </a:extLst>
          </p:cNvPr>
          <p:cNvSpPr>
            <a:spLocks noGrp="1"/>
          </p:cNvSpPr>
          <p:nvPr>
            <p:ph type="dt" sz="half" idx="10"/>
          </p:nvPr>
        </p:nvSpPr>
        <p:spPr/>
        <p:txBody>
          <a:bodyPr/>
          <a:lstStyle/>
          <a:p>
            <a:fld id="{F2DB9075-88F5-44A6-A8A3-379A465F6B06}" type="datetimeFigureOut">
              <a:rPr lang="en-US" smtClean="0"/>
              <a:t>4/9/2025</a:t>
            </a:fld>
            <a:endParaRPr lang="en-US"/>
          </a:p>
        </p:txBody>
      </p:sp>
      <p:sp>
        <p:nvSpPr>
          <p:cNvPr id="5" name="Footer Placeholder 4">
            <a:extLst>
              <a:ext uri="{FF2B5EF4-FFF2-40B4-BE49-F238E27FC236}">
                <a16:creationId xmlns:a16="http://schemas.microsoft.com/office/drawing/2014/main" id="{96D2AB60-4343-44CD-53DC-623B994DC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CA2A1-AA98-DEBD-0143-F1814554D2E4}"/>
              </a:ext>
            </a:extLst>
          </p:cNvPr>
          <p:cNvSpPr>
            <a:spLocks noGrp="1"/>
          </p:cNvSpPr>
          <p:nvPr>
            <p:ph type="sldNum" sz="quarter" idx="12"/>
          </p:nvPr>
        </p:nvSpPr>
        <p:spPr/>
        <p:txBody>
          <a:bodyPr/>
          <a:lstStyle/>
          <a:p>
            <a:fld id="{8A72A6AE-29F2-4C84-A327-B8DF5CF55D87}" type="slidenum">
              <a:rPr lang="en-US" smtClean="0"/>
              <a:t>‹#›</a:t>
            </a:fld>
            <a:endParaRPr lang="en-US"/>
          </a:p>
        </p:txBody>
      </p:sp>
    </p:spTree>
    <p:extLst>
      <p:ext uri="{BB962C8B-B14F-4D97-AF65-F5344CB8AC3E}">
        <p14:creationId xmlns:p14="http://schemas.microsoft.com/office/powerpoint/2010/main" val="275816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0001-1AE9-1CFF-1ED5-DFE36B58C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46A1F0-55FA-1CFE-BAF0-65CA3235CE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5A563-F9CB-2F7C-814A-033066E2869B}"/>
              </a:ext>
            </a:extLst>
          </p:cNvPr>
          <p:cNvSpPr>
            <a:spLocks noGrp="1"/>
          </p:cNvSpPr>
          <p:nvPr>
            <p:ph type="dt" sz="half" idx="10"/>
          </p:nvPr>
        </p:nvSpPr>
        <p:spPr/>
        <p:txBody>
          <a:bodyPr/>
          <a:lstStyle/>
          <a:p>
            <a:fld id="{F2DB9075-88F5-44A6-A8A3-379A465F6B06}" type="datetimeFigureOut">
              <a:rPr lang="en-US" smtClean="0"/>
              <a:t>4/9/2025</a:t>
            </a:fld>
            <a:endParaRPr lang="en-US"/>
          </a:p>
        </p:txBody>
      </p:sp>
      <p:sp>
        <p:nvSpPr>
          <p:cNvPr id="5" name="Footer Placeholder 4">
            <a:extLst>
              <a:ext uri="{FF2B5EF4-FFF2-40B4-BE49-F238E27FC236}">
                <a16:creationId xmlns:a16="http://schemas.microsoft.com/office/drawing/2014/main" id="{91712345-4BD2-DE4B-697C-57E3E6453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A2823-19DC-0A28-8B23-E62321CA3AA8}"/>
              </a:ext>
            </a:extLst>
          </p:cNvPr>
          <p:cNvSpPr>
            <a:spLocks noGrp="1"/>
          </p:cNvSpPr>
          <p:nvPr>
            <p:ph type="sldNum" sz="quarter" idx="12"/>
          </p:nvPr>
        </p:nvSpPr>
        <p:spPr/>
        <p:txBody>
          <a:bodyPr/>
          <a:lstStyle/>
          <a:p>
            <a:fld id="{8A72A6AE-29F2-4C84-A327-B8DF5CF55D87}" type="slidenum">
              <a:rPr lang="en-US" smtClean="0"/>
              <a:t>‹#›</a:t>
            </a:fld>
            <a:endParaRPr lang="en-US"/>
          </a:p>
        </p:txBody>
      </p:sp>
    </p:spTree>
    <p:extLst>
      <p:ext uri="{BB962C8B-B14F-4D97-AF65-F5344CB8AC3E}">
        <p14:creationId xmlns:p14="http://schemas.microsoft.com/office/powerpoint/2010/main" val="426827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F934-37AD-E874-E20A-E734523409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A57EDF-231B-8583-F691-CDB0ED1DDE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A10ECA-0FA0-8439-3CFB-E80772066A60}"/>
              </a:ext>
            </a:extLst>
          </p:cNvPr>
          <p:cNvSpPr>
            <a:spLocks noGrp="1"/>
          </p:cNvSpPr>
          <p:nvPr>
            <p:ph type="dt" sz="half" idx="10"/>
          </p:nvPr>
        </p:nvSpPr>
        <p:spPr/>
        <p:txBody>
          <a:bodyPr/>
          <a:lstStyle/>
          <a:p>
            <a:fld id="{F2DB9075-88F5-44A6-A8A3-379A465F6B06}" type="datetimeFigureOut">
              <a:rPr lang="en-US" smtClean="0"/>
              <a:t>4/9/2025</a:t>
            </a:fld>
            <a:endParaRPr lang="en-US"/>
          </a:p>
        </p:txBody>
      </p:sp>
      <p:sp>
        <p:nvSpPr>
          <p:cNvPr id="5" name="Footer Placeholder 4">
            <a:extLst>
              <a:ext uri="{FF2B5EF4-FFF2-40B4-BE49-F238E27FC236}">
                <a16:creationId xmlns:a16="http://schemas.microsoft.com/office/drawing/2014/main" id="{4ACA098B-B909-2ED2-CBF0-C9B64334B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CA431-E7BC-31B2-9CDC-B37F0F466481}"/>
              </a:ext>
            </a:extLst>
          </p:cNvPr>
          <p:cNvSpPr>
            <a:spLocks noGrp="1"/>
          </p:cNvSpPr>
          <p:nvPr>
            <p:ph type="sldNum" sz="quarter" idx="12"/>
          </p:nvPr>
        </p:nvSpPr>
        <p:spPr/>
        <p:txBody>
          <a:bodyPr/>
          <a:lstStyle/>
          <a:p>
            <a:fld id="{8A72A6AE-29F2-4C84-A327-B8DF5CF55D87}" type="slidenum">
              <a:rPr lang="en-US" smtClean="0"/>
              <a:t>‹#›</a:t>
            </a:fld>
            <a:endParaRPr lang="en-US"/>
          </a:p>
        </p:txBody>
      </p:sp>
    </p:spTree>
    <p:extLst>
      <p:ext uri="{BB962C8B-B14F-4D97-AF65-F5344CB8AC3E}">
        <p14:creationId xmlns:p14="http://schemas.microsoft.com/office/powerpoint/2010/main" val="132407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48438-DC1B-60A6-6A11-645A58832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DC5829-3557-8C19-0502-89020319AE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075B7E-069F-4B3B-A37A-73F04C5FCF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407FA3-ED99-F2B2-FF80-F73D2D605DE0}"/>
              </a:ext>
            </a:extLst>
          </p:cNvPr>
          <p:cNvSpPr>
            <a:spLocks noGrp="1"/>
          </p:cNvSpPr>
          <p:nvPr>
            <p:ph type="dt" sz="half" idx="10"/>
          </p:nvPr>
        </p:nvSpPr>
        <p:spPr/>
        <p:txBody>
          <a:bodyPr/>
          <a:lstStyle/>
          <a:p>
            <a:fld id="{F2DB9075-88F5-44A6-A8A3-379A465F6B06}" type="datetimeFigureOut">
              <a:rPr lang="en-US" smtClean="0"/>
              <a:t>4/9/2025</a:t>
            </a:fld>
            <a:endParaRPr lang="en-US"/>
          </a:p>
        </p:txBody>
      </p:sp>
      <p:sp>
        <p:nvSpPr>
          <p:cNvPr id="6" name="Footer Placeholder 5">
            <a:extLst>
              <a:ext uri="{FF2B5EF4-FFF2-40B4-BE49-F238E27FC236}">
                <a16:creationId xmlns:a16="http://schemas.microsoft.com/office/drawing/2014/main" id="{FB191B48-4E60-7E8E-E7E0-977822C34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E98854-C0DC-BAA4-D303-A0CDA4FE847D}"/>
              </a:ext>
            </a:extLst>
          </p:cNvPr>
          <p:cNvSpPr>
            <a:spLocks noGrp="1"/>
          </p:cNvSpPr>
          <p:nvPr>
            <p:ph type="sldNum" sz="quarter" idx="12"/>
          </p:nvPr>
        </p:nvSpPr>
        <p:spPr/>
        <p:txBody>
          <a:bodyPr/>
          <a:lstStyle/>
          <a:p>
            <a:fld id="{8A72A6AE-29F2-4C84-A327-B8DF5CF55D87}" type="slidenum">
              <a:rPr lang="en-US" smtClean="0"/>
              <a:t>‹#›</a:t>
            </a:fld>
            <a:endParaRPr lang="en-US"/>
          </a:p>
        </p:txBody>
      </p:sp>
    </p:spTree>
    <p:extLst>
      <p:ext uri="{BB962C8B-B14F-4D97-AF65-F5344CB8AC3E}">
        <p14:creationId xmlns:p14="http://schemas.microsoft.com/office/powerpoint/2010/main" val="411544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C145-5942-97DB-0FEA-625546AC52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00656-3C34-6A7E-F841-EE0859E51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120C33-9BC7-B788-975B-65A1676B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00C011-85DD-161E-584F-6A9AB329B5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97F2EE-BD59-2A92-E36B-72B0E8165B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0E08BF-6A5C-770A-124D-4DFB8D29C1BF}"/>
              </a:ext>
            </a:extLst>
          </p:cNvPr>
          <p:cNvSpPr>
            <a:spLocks noGrp="1"/>
          </p:cNvSpPr>
          <p:nvPr>
            <p:ph type="dt" sz="half" idx="10"/>
          </p:nvPr>
        </p:nvSpPr>
        <p:spPr/>
        <p:txBody>
          <a:bodyPr/>
          <a:lstStyle/>
          <a:p>
            <a:fld id="{F2DB9075-88F5-44A6-A8A3-379A465F6B06}" type="datetimeFigureOut">
              <a:rPr lang="en-US" smtClean="0"/>
              <a:t>4/9/2025</a:t>
            </a:fld>
            <a:endParaRPr lang="en-US"/>
          </a:p>
        </p:txBody>
      </p:sp>
      <p:sp>
        <p:nvSpPr>
          <p:cNvPr id="8" name="Footer Placeholder 7">
            <a:extLst>
              <a:ext uri="{FF2B5EF4-FFF2-40B4-BE49-F238E27FC236}">
                <a16:creationId xmlns:a16="http://schemas.microsoft.com/office/drawing/2014/main" id="{245D3D15-47DB-E9E4-3051-9EA1998326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B4B48F-B0C7-B770-8F6B-35895F0BD7EB}"/>
              </a:ext>
            </a:extLst>
          </p:cNvPr>
          <p:cNvSpPr>
            <a:spLocks noGrp="1"/>
          </p:cNvSpPr>
          <p:nvPr>
            <p:ph type="sldNum" sz="quarter" idx="12"/>
          </p:nvPr>
        </p:nvSpPr>
        <p:spPr/>
        <p:txBody>
          <a:bodyPr/>
          <a:lstStyle/>
          <a:p>
            <a:fld id="{8A72A6AE-29F2-4C84-A327-B8DF5CF55D87}" type="slidenum">
              <a:rPr lang="en-US" smtClean="0"/>
              <a:t>‹#›</a:t>
            </a:fld>
            <a:endParaRPr lang="en-US"/>
          </a:p>
        </p:txBody>
      </p:sp>
    </p:spTree>
    <p:extLst>
      <p:ext uri="{BB962C8B-B14F-4D97-AF65-F5344CB8AC3E}">
        <p14:creationId xmlns:p14="http://schemas.microsoft.com/office/powerpoint/2010/main" val="403951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22D6-B4C0-CB25-9CCC-B3FFE229B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C4D231-6016-BBD1-DAB5-EAA1F4EF18B1}"/>
              </a:ext>
            </a:extLst>
          </p:cNvPr>
          <p:cNvSpPr>
            <a:spLocks noGrp="1"/>
          </p:cNvSpPr>
          <p:nvPr>
            <p:ph type="dt" sz="half" idx="10"/>
          </p:nvPr>
        </p:nvSpPr>
        <p:spPr/>
        <p:txBody>
          <a:bodyPr/>
          <a:lstStyle/>
          <a:p>
            <a:fld id="{F2DB9075-88F5-44A6-A8A3-379A465F6B06}" type="datetimeFigureOut">
              <a:rPr lang="en-US" smtClean="0"/>
              <a:t>4/9/2025</a:t>
            </a:fld>
            <a:endParaRPr lang="en-US"/>
          </a:p>
        </p:txBody>
      </p:sp>
      <p:sp>
        <p:nvSpPr>
          <p:cNvPr id="4" name="Footer Placeholder 3">
            <a:extLst>
              <a:ext uri="{FF2B5EF4-FFF2-40B4-BE49-F238E27FC236}">
                <a16:creationId xmlns:a16="http://schemas.microsoft.com/office/drawing/2014/main" id="{9751C1FE-6DD7-2D37-79D1-A34DDC6C15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FEADE4-0B0A-FBAC-0529-2F10EF25EDE3}"/>
              </a:ext>
            </a:extLst>
          </p:cNvPr>
          <p:cNvSpPr>
            <a:spLocks noGrp="1"/>
          </p:cNvSpPr>
          <p:nvPr>
            <p:ph type="sldNum" sz="quarter" idx="12"/>
          </p:nvPr>
        </p:nvSpPr>
        <p:spPr/>
        <p:txBody>
          <a:bodyPr/>
          <a:lstStyle/>
          <a:p>
            <a:fld id="{8A72A6AE-29F2-4C84-A327-B8DF5CF55D87}" type="slidenum">
              <a:rPr lang="en-US" smtClean="0"/>
              <a:t>‹#›</a:t>
            </a:fld>
            <a:endParaRPr lang="en-US"/>
          </a:p>
        </p:txBody>
      </p:sp>
    </p:spTree>
    <p:extLst>
      <p:ext uri="{BB962C8B-B14F-4D97-AF65-F5344CB8AC3E}">
        <p14:creationId xmlns:p14="http://schemas.microsoft.com/office/powerpoint/2010/main" val="354233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8A29B-4C6C-8121-E5EE-E8A7AC1559BF}"/>
              </a:ext>
            </a:extLst>
          </p:cNvPr>
          <p:cNvSpPr>
            <a:spLocks noGrp="1"/>
          </p:cNvSpPr>
          <p:nvPr>
            <p:ph type="dt" sz="half" idx="10"/>
          </p:nvPr>
        </p:nvSpPr>
        <p:spPr/>
        <p:txBody>
          <a:bodyPr/>
          <a:lstStyle/>
          <a:p>
            <a:fld id="{F2DB9075-88F5-44A6-A8A3-379A465F6B06}" type="datetimeFigureOut">
              <a:rPr lang="en-US" smtClean="0"/>
              <a:t>4/9/2025</a:t>
            </a:fld>
            <a:endParaRPr lang="en-US"/>
          </a:p>
        </p:txBody>
      </p:sp>
      <p:sp>
        <p:nvSpPr>
          <p:cNvPr id="3" name="Footer Placeholder 2">
            <a:extLst>
              <a:ext uri="{FF2B5EF4-FFF2-40B4-BE49-F238E27FC236}">
                <a16:creationId xmlns:a16="http://schemas.microsoft.com/office/drawing/2014/main" id="{CFE24868-7465-44E9-5C71-DAC93594E3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B022CD-7A90-31B0-D5FB-85D1634B0232}"/>
              </a:ext>
            </a:extLst>
          </p:cNvPr>
          <p:cNvSpPr>
            <a:spLocks noGrp="1"/>
          </p:cNvSpPr>
          <p:nvPr>
            <p:ph type="sldNum" sz="quarter" idx="12"/>
          </p:nvPr>
        </p:nvSpPr>
        <p:spPr/>
        <p:txBody>
          <a:bodyPr/>
          <a:lstStyle/>
          <a:p>
            <a:fld id="{8A72A6AE-29F2-4C84-A327-B8DF5CF55D87}" type="slidenum">
              <a:rPr lang="en-US" smtClean="0"/>
              <a:t>‹#›</a:t>
            </a:fld>
            <a:endParaRPr lang="en-US"/>
          </a:p>
        </p:txBody>
      </p:sp>
    </p:spTree>
    <p:extLst>
      <p:ext uri="{BB962C8B-B14F-4D97-AF65-F5344CB8AC3E}">
        <p14:creationId xmlns:p14="http://schemas.microsoft.com/office/powerpoint/2010/main" val="334950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D3CC-2A9D-FFE9-8695-86F6D9329A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25F2BB-6DEA-881C-E013-5529F3E63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49D970-9DE8-68C9-DBFD-D734ACB31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B6A85B-2D70-1CCA-B348-B95B9D795CEA}"/>
              </a:ext>
            </a:extLst>
          </p:cNvPr>
          <p:cNvSpPr>
            <a:spLocks noGrp="1"/>
          </p:cNvSpPr>
          <p:nvPr>
            <p:ph type="dt" sz="half" idx="10"/>
          </p:nvPr>
        </p:nvSpPr>
        <p:spPr/>
        <p:txBody>
          <a:bodyPr/>
          <a:lstStyle/>
          <a:p>
            <a:fld id="{F2DB9075-88F5-44A6-A8A3-379A465F6B06}" type="datetimeFigureOut">
              <a:rPr lang="en-US" smtClean="0"/>
              <a:t>4/9/2025</a:t>
            </a:fld>
            <a:endParaRPr lang="en-US"/>
          </a:p>
        </p:txBody>
      </p:sp>
      <p:sp>
        <p:nvSpPr>
          <p:cNvPr id="6" name="Footer Placeholder 5">
            <a:extLst>
              <a:ext uri="{FF2B5EF4-FFF2-40B4-BE49-F238E27FC236}">
                <a16:creationId xmlns:a16="http://schemas.microsoft.com/office/drawing/2014/main" id="{E1FED27A-3100-8ABF-C8F7-9F2876A5A9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CED48-05A4-E046-904F-52D4D617DB36}"/>
              </a:ext>
            </a:extLst>
          </p:cNvPr>
          <p:cNvSpPr>
            <a:spLocks noGrp="1"/>
          </p:cNvSpPr>
          <p:nvPr>
            <p:ph type="sldNum" sz="quarter" idx="12"/>
          </p:nvPr>
        </p:nvSpPr>
        <p:spPr/>
        <p:txBody>
          <a:bodyPr/>
          <a:lstStyle/>
          <a:p>
            <a:fld id="{8A72A6AE-29F2-4C84-A327-B8DF5CF55D87}" type="slidenum">
              <a:rPr lang="en-US" smtClean="0"/>
              <a:t>‹#›</a:t>
            </a:fld>
            <a:endParaRPr lang="en-US"/>
          </a:p>
        </p:txBody>
      </p:sp>
    </p:spTree>
    <p:extLst>
      <p:ext uri="{BB962C8B-B14F-4D97-AF65-F5344CB8AC3E}">
        <p14:creationId xmlns:p14="http://schemas.microsoft.com/office/powerpoint/2010/main" val="418676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F3731-BB00-7CCE-5687-E79ECE922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EF9300-3D84-4305-A5F9-03789F18F9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6CF902-C86C-96BB-E837-F51BDE945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5C9BD2-BF79-9160-94C8-258C6E4EFD51}"/>
              </a:ext>
            </a:extLst>
          </p:cNvPr>
          <p:cNvSpPr>
            <a:spLocks noGrp="1"/>
          </p:cNvSpPr>
          <p:nvPr>
            <p:ph type="dt" sz="half" idx="10"/>
          </p:nvPr>
        </p:nvSpPr>
        <p:spPr/>
        <p:txBody>
          <a:bodyPr/>
          <a:lstStyle/>
          <a:p>
            <a:fld id="{F2DB9075-88F5-44A6-A8A3-379A465F6B06}" type="datetimeFigureOut">
              <a:rPr lang="en-US" smtClean="0"/>
              <a:t>4/9/2025</a:t>
            </a:fld>
            <a:endParaRPr lang="en-US"/>
          </a:p>
        </p:txBody>
      </p:sp>
      <p:sp>
        <p:nvSpPr>
          <p:cNvPr id="6" name="Footer Placeholder 5">
            <a:extLst>
              <a:ext uri="{FF2B5EF4-FFF2-40B4-BE49-F238E27FC236}">
                <a16:creationId xmlns:a16="http://schemas.microsoft.com/office/drawing/2014/main" id="{1A6C2476-66C5-05C3-03C2-2F41DC9D9E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760D79-79E5-8D34-7CC6-A71F5212C306}"/>
              </a:ext>
            </a:extLst>
          </p:cNvPr>
          <p:cNvSpPr>
            <a:spLocks noGrp="1"/>
          </p:cNvSpPr>
          <p:nvPr>
            <p:ph type="sldNum" sz="quarter" idx="12"/>
          </p:nvPr>
        </p:nvSpPr>
        <p:spPr/>
        <p:txBody>
          <a:bodyPr/>
          <a:lstStyle/>
          <a:p>
            <a:fld id="{8A72A6AE-29F2-4C84-A327-B8DF5CF55D87}" type="slidenum">
              <a:rPr lang="en-US" smtClean="0"/>
              <a:t>‹#›</a:t>
            </a:fld>
            <a:endParaRPr lang="en-US"/>
          </a:p>
        </p:txBody>
      </p:sp>
    </p:spTree>
    <p:extLst>
      <p:ext uri="{BB962C8B-B14F-4D97-AF65-F5344CB8AC3E}">
        <p14:creationId xmlns:p14="http://schemas.microsoft.com/office/powerpoint/2010/main" val="3467440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014ADE-96FD-8804-E598-98AD3F7DB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377960-C23F-174C-5DD1-193FB75241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E8E23-C0C3-455D-4979-7328D35A44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DB9075-88F5-44A6-A8A3-379A465F6B06}" type="datetimeFigureOut">
              <a:rPr lang="en-US" smtClean="0"/>
              <a:t>4/9/2025</a:t>
            </a:fld>
            <a:endParaRPr lang="en-US"/>
          </a:p>
        </p:txBody>
      </p:sp>
      <p:sp>
        <p:nvSpPr>
          <p:cNvPr id="5" name="Footer Placeholder 4">
            <a:extLst>
              <a:ext uri="{FF2B5EF4-FFF2-40B4-BE49-F238E27FC236}">
                <a16:creationId xmlns:a16="http://schemas.microsoft.com/office/drawing/2014/main" id="{9ECB4F22-C4ED-872A-3FFE-6470F9D7C5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C35AF8-36C6-80D2-4F2B-62798D5495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72A6AE-29F2-4C84-A327-B8DF5CF55D87}" type="slidenum">
              <a:rPr lang="en-US" smtClean="0"/>
              <a:t>‹#›</a:t>
            </a:fld>
            <a:endParaRPr lang="en-US"/>
          </a:p>
        </p:txBody>
      </p:sp>
    </p:spTree>
    <p:extLst>
      <p:ext uri="{BB962C8B-B14F-4D97-AF65-F5344CB8AC3E}">
        <p14:creationId xmlns:p14="http://schemas.microsoft.com/office/powerpoint/2010/main" val="107714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admob.google.com/home/" TargetMode="External"/><Relationship Id="rId2" Type="http://schemas.openxmlformats.org/officeDocument/2006/relationships/hyperlink" Target="https://docs.flutter.dev/cookbook/plugins/google-mobile-ads" TargetMode="External"/><Relationship Id="rId1" Type="http://schemas.openxmlformats.org/officeDocument/2006/relationships/slideLayout" Target="../slideLayouts/slideLayout2.xml"/><Relationship Id="rId4" Type="http://schemas.openxmlformats.org/officeDocument/2006/relationships/hyperlink" Target="https://flutter.dev/monetizati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codelabs.developers.google.com/codelabs/google-maps-in-flutter#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evelopers.google.com/maps/documentation/directions/start" TargetMode="External"/><Relationship Id="rId2" Type="http://schemas.openxmlformats.org/officeDocument/2006/relationships/hyperlink" Target="https://pub.dev/packages/google_maps_webservice" TargetMode="External"/><Relationship Id="rId1" Type="http://schemas.openxmlformats.org/officeDocument/2006/relationships/slideLayout" Target="../slideLayouts/slideLayout2.xml"/><Relationship Id="rId5" Type="http://schemas.openxmlformats.org/officeDocument/2006/relationships/hyperlink" Target="https://cloud.google.com/maps-platform/places/" TargetMode="External"/><Relationship Id="rId4" Type="http://schemas.openxmlformats.org/officeDocument/2006/relationships/hyperlink" Target="https://developers.google.com/maps/documentation/distance-matrix/star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ub.dev/packages/flutter_map" TargetMode="External"/><Relationship Id="rId2" Type="http://schemas.openxmlformats.org/officeDocument/2006/relationships/hyperlink" Target="https://codelabs.developers.google.com/codelabs/google-maps-in-flutter#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dmob.google.com/ho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1DA9-1020-2413-8C73-E10C0799FB14}"/>
              </a:ext>
            </a:extLst>
          </p:cNvPr>
          <p:cNvSpPr>
            <a:spLocks noGrp="1"/>
          </p:cNvSpPr>
          <p:nvPr>
            <p:ph type="ctrTitle"/>
          </p:nvPr>
        </p:nvSpPr>
        <p:spPr/>
        <p:txBody>
          <a:bodyPr/>
          <a:lstStyle/>
          <a:p>
            <a:r>
              <a:rPr lang="en-US" dirty="0" err="1"/>
              <a:t>cosc</a:t>
            </a:r>
            <a:r>
              <a:rPr lang="en-US" dirty="0"/>
              <a:t> 4735</a:t>
            </a:r>
          </a:p>
        </p:txBody>
      </p:sp>
      <p:sp>
        <p:nvSpPr>
          <p:cNvPr id="3" name="Subtitle 2">
            <a:extLst>
              <a:ext uri="{FF2B5EF4-FFF2-40B4-BE49-F238E27FC236}">
                <a16:creationId xmlns:a16="http://schemas.microsoft.com/office/drawing/2014/main" id="{A9DC4DAC-58AC-294D-703B-5D17C7BE6C5B}"/>
              </a:ext>
            </a:extLst>
          </p:cNvPr>
          <p:cNvSpPr>
            <a:spLocks noGrp="1"/>
          </p:cNvSpPr>
          <p:nvPr>
            <p:ph type="subTitle" idx="1"/>
          </p:nvPr>
        </p:nvSpPr>
        <p:spPr/>
        <p:txBody>
          <a:bodyPr/>
          <a:lstStyle/>
          <a:p>
            <a:r>
              <a:rPr lang="en-US" dirty="0"/>
              <a:t>google maps and ads</a:t>
            </a:r>
          </a:p>
        </p:txBody>
      </p:sp>
    </p:spTree>
    <p:extLst>
      <p:ext uri="{BB962C8B-B14F-4D97-AF65-F5344CB8AC3E}">
        <p14:creationId xmlns:p14="http://schemas.microsoft.com/office/powerpoint/2010/main" val="379582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DACC-D724-4788-E568-F3EC56A87713}"/>
              </a:ext>
            </a:extLst>
          </p:cNvPr>
          <p:cNvSpPr>
            <a:spLocks noGrp="1"/>
          </p:cNvSpPr>
          <p:nvPr>
            <p:ph type="title"/>
          </p:nvPr>
        </p:nvSpPr>
        <p:spPr/>
        <p:txBody>
          <a:bodyPr/>
          <a:lstStyle/>
          <a:p>
            <a:r>
              <a:rPr lang="en-US" dirty="0"/>
              <a:t>ads</a:t>
            </a:r>
          </a:p>
        </p:txBody>
      </p:sp>
      <p:sp>
        <p:nvSpPr>
          <p:cNvPr id="3" name="Content Placeholder 2">
            <a:extLst>
              <a:ext uri="{FF2B5EF4-FFF2-40B4-BE49-F238E27FC236}">
                <a16:creationId xmlns:a16="http://schemas.microsoft.com/office/drawing/2014/main" id="{A93DE64D-4410-6C6F-862D-08F5B276048B}"/>
              </a:ext>
            </a:extLst>
          </p:cNvPr>
          <p:cNvSpPr>
            <a:spLocks noGrp="1"/>
          </p:cNvSpPr>
          <p:nvPr>
            <p:ph idx="1"/>
          </p:nvPr>
        </p:nvSpPr>
        <p:spPr/>
        <p:txBody>
          <a:bodyPr>
            <a:normAutofit fontScale="92500" lnSpcReduction="10000"/>
          </a:bodyPr>
          <a:lstStyle/>
          <a:p>
            <a:r>
              <a:rPr lang="en-US" dirty="0"/>
              <a:t>for each different ad placement you want, you need an AD Unit ID</a:t>
            </a:r>
          </a:p>
          <a:p>
            <a:r>
              <a:rPr lang="en-US" dirty="0"/>
              <a:t>For this example, we have 2.  </a:t>
            </a:r>
          </a:p>
          <a:p>
            <a:pPr lvl="1"/>
            <a:r>
              <a:rPr lang="en-US" dirty="0"/>
              <a:t>A banner add at the bottom of the main widget</a:t>
            </a:r>
          </a:p>
          <a:p>
            <a:pPr lvl="1"/>
            <a:r>
              <a:rPr lang="en-US" dirty="0"/>
              <a:t>and Interstitial Ad  </a:t>
            </a:r>
          </a:p>
          <a:p>
            <a:pPr lvl="2"/>
            <a:r>
              <a:rPr lang="en-US" dirty="0"/>
              <a:t>an ad that normally shows between </a:t>
            </a:r>
            <a:r>
              <a:rPr lang="en-US" dirty="0" err="1"/>
              <a:t>sceens</a:t>
            </a:r>
            <a:r>
              <a:rPr lang="en-US" dirty="0"/>
              <a:t>.</a:t>
            </a:r>
          </a:p>
          <a:p>
            <a:pPr lvl="1"/>
            <a:r>
              <a:rPr lang="en-US" dirty="0"/>
              <a:t>Each uses a different ad ID, which  you set up in the console under Ad Units menu in the console.</a:t>
            </a:r>
          </a:p>
          <a:p>
            <a:pPr lvl="1"/>
            <a:r>
              <a:rPr lang="en-US" dirty="0"/>
              <a:t>For this example, I'm using Google's test IDs.  </a:t>
            </a:r>
          </a:p>
          <a:p>
            <a:pPr lvl="2"/>
            <a:r>
              <a:rPr lang="en-US" dirty="0"/>
              <a:t>we will only show test ads.</a:t>
            </a:r>
          </a:p>
          <a:p>
            <a:pPr lvl="2"/>
            <a:endParaRPr lang="en-US" dirty="0"/>
          </a:p>
          <a:p>
            <a:r>
              <a:rPr lang="en-US" dirty="0"/>
              <a:t>Please note, Google is very specific that clicking your own ads is against policy and you account can be removed for it.</a:t>
            </a:r>
          </a:p>
        </p:txBody>
      </p:sp>
    </p:spTree>
    <p:extLst>
      <p:ext uri="{BB962C8B-B14F-4D97-AF65-F5344CB8AC3E}">
        <p14:creationId xmlns:p14="http://schemas.microsoft.com/office/powerpoint/2010/main" val="331113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969B-0279-A7F1-5C34-B980AE274C86}"/>
              </a:ext>
            </a:extLst>
          </p:cNvPr>
          <p:cNvSpPr>
            <a:spLocks noGrp="1"/>
          </p:cNvSpPr>
          <p:nvPr>
            <p:ph type="title"/>
          </p:nvPr>
        </p:nvSpPr>
        <p:spPr/>
        <p:txBody>
          <a:bodyPr/>
          <a:lstStyle/>
          <a:p>
            <a:r>
              <a:rPr lang="en-US" dirty="0"/>
              <a:t>Banner ads</a:t>
            </a:r>
          </a:p>
        </p:txBody>
      </p:sp>
      <p:sp>
        <p:nvSpPr>
          <p:cNvPr id="3" name="Content Placeholder 2">
            <a:extLst>
              <a:ext uri="{FF2B5EF4-FFF2-40B4-BE49-F238E27FC236}">
                <a16:creationId xmlns:a16="http://schemas.microsoft.com/office/drawing/2014/main" id="{6A27120F-A257-E16D-CF31-1EB38F00F605}"/>
              </a:ext>
            </a:extLst>
          </p:cNvPr>
          <p:cNvSpPr>
            <a:spLocks noGrp="1"/>
          </p:cNvSpPr>
          <p:nvPr>
            <p:ph idx="1"/>
          </p:nvPr>
        </p:nvSpPr>
        <p:spPr/>
        <p:txBody>
          <a:bodyPr>
            <a:normAutofit fontScale="92500" lnSpcReduction="10000"/>
          </a:bodyPr>
          <a:lstStyle/>
          <a:p>
            <a:r>
              <a:rPr lang="en-US" dirty="0"/>
              <a:t>The flutter example google uses is bit complex, but we need to return a widget and then show it on the screen.</a:t>
            </a:r>
          </a:p>
          <a:p>
            <a:pPr lvl="1"/>
            <a:r>
              <a:rPr lang="en-US" dirty="0"/>
              <a:t>Since I wanted a banner ad at the bottom of my screen.  The main code looks like this: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_</a:t>
            </a:r>
            <a:r>
              <a:rPr lang="en-US" dirty="0" err="1"/>
              <a:t>buildMainContent</a:t>
            </a:r>
            <a:r>
              <a:rPr lang="en-US" dirty="0"/>
              <a:t> is just my function name to build the main widgets of the app.  </a:t>
            </a:r>
            <a:r>
              <a:rPr lang="en-US" dirty="0" err="1"/>
              <a:t>MyBannerAdWidget</a:t>
            </a:r>
            <a:r>
              <a:rPr lang="en-US" dirty="0"/>
              <a:t> is the ad itself.</a:t>
            </a:r>
          </a:p>
        </p:txBody>
      </p:sp>
      <p:pic>
        <p:nvPicPr>
          <p:cNvPr id="5" name="Picture 4">
            <a:extLst>
              <a:ext uri="{FF2B5EF4-FFF2-40B4-BE49-F238E27FC236}">
                <a16:creationId xmlns:a16="http://schemas.microsoft.com/office/drawing/2014/main" id="{C3FFEF56-E0A9-B18D-BDD9-DFBC003430F5}"/>
              </a:ext>
            </a:extLst>
          </p:cNvPr>
          <p:cNvPicPr>
            <a:picLocks noChangeAspect="1"/>
          </p:cNvPicPr>
          <p:nvPr/>
        </p:nvPicPr>
        <p:blipFill>
          <a:blip r:embed="rId2"/>
          <a:stretch>
            <a:fillRect/>
          </a:stretch>
        </p:blipFill>
        <p:spPr>
          <a:xfrm>
            <a:off x="2637807" y="2846195"/>
            <a:ext cx="4344006" cy="2534004"/>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902A25D3-7A0F-714A-8F51-CD1D9F2A2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944" y="2846195"/>
            <a:ext cx="1101457" cy="2447682"/>
          </a:xfrm>
          <a:prstGeom prst="rect">
            <a:avLst/>
          </a:prstGeom>
        </p:spPr>
      </p:pic>
    </p:spTree>
    <p:extLst>
      <p:ext uri="{BB962C8B-B14F-4D97-AF65-F5344CB8AC3E}">
        <p14:creationId xmlns:p14="http://schemas.microsoft.com/office/powerpoint/2010/main" val="154587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DEF6-8D67-0BCD-41C6-D7CE79ABB7F8}"/>
              </a:ext>
            </a:extLst>
          </p:cNvPr>
          <p:cNvSpPr>
            <a:spLocks noGrp="1"/>
          </p:cNvSpPr>
          <p:nvPr>
            <p:ph type="title"/>
          </p:nvPr>
        </p:nvSpPr>
        <p:spPr/>
        <p:txBody>
          <a:bodyPr/>
          <a:lstStyle/>
          <a:p>
            <a:r>
              <a:rPr lang="en-US" dirty="0"/>
              <a:t>Banner ads</a:t>
            </a:r>
          </a:p>
        </p:txBody>
      </p:sp>
      <p:sp>
        <p:nvSpPr>
          <p:cNvPr id="4" name="Content Placeholder 3">
            <a:extLst>
              <a:ext uri="{FF2B5EF4-FFF2-40B4-BE49-F238E27FC236}">
                <a16:creationId xmlns:a16="http://schemas.microsoft.com/office/drawing/2014/main" id="{78B72877-5A2C-2DCC-FA22-87D97D6C570E}"/>
              </a:ext>
            </a:extLst>
          </p:cNvPr>
          <p:cNvSpPr>
            <a:spLocks noGrp="1"/>
          </p:cNvSpPr>
          <p:nvPr>
            <p:ph sz="half" idx="1"/>
          </p:nvPr>
        </p:nvSpPr>
        <p:spPr/>
        <p:txBody>
          <a:bodyPr/>
          <a:lstStyle/>
          <a:p>
            <a:r>
              <a:rPr lang="en-US" dirty="0"/>
              <a:t>It's easy to look code in project, but this main piece that loads the ads</a:t>
            </a:r>
          </a:p>
          <a:p>
            <a:pPr lvl="1"/>
            <a:r>
              <a:rPr lang="en-US" dirty="0" err="1"/>
              <a:t>adUnitID</a:t>
            </a:r>
            <a:r>
              <a:rPr lang="en-US" dirty="0"/>
              <a:t> is the id number</a:t>
            </a:r>
          </a:p>
          <a:p>
            <a:pPr lvl="1"/>
            <a:r>
              <a:rPr lang="en-US" dirty="0" err="1"/>
              <a:t>adSize</a:t>
            </a:r>
            <a:r>
              <a:rPr lang="en-US" dirty="0"/>
              <a:t> is the size of ad</a:t>
            </a:r>
          </a:p>
          <a:p>
            <a:pPr lvl="2"/>
            <a:endParaRPr lang="en-US" dirty="0"/>
          </a:p>
        </p:txBody>
      </p:sp>
      <p:pic>
        <p:nvPicPr>
          <p:cNvPr id="11" name="Content Placeholder 10">
            <a:extLst>
              <a:ext uri="{FF2B5EF4-FFF2-40B4-BE49-F238E27FC236}">
                <a16:creationId xmlns:a16="http://schemas.microsoft.com/office/drawing/2014/main" id="{51367E7A-F2DF-D8D8-CC5C-810DB7A39E3B}"/>
              </a:ext>
            </a:extLst>
          </p:cNvPr>
          <p:cNvPicPr>
            <a:picLocks noGrp="1" noChangeAspect="1"/>
          </p:cNvPicPr>
          <p:nvPr>
            <p:ph sz="half" idx="2"/>
          </p:nvPr>
        </p:nvPicPr>
        <p:blipFill>
          <a:blip r:embed="rId2"/>
          <a:stretch>
            <a:fillRect/>
          </a:stretch>
        </p:blipFill>
        <p:spPr>
          <a:xfrm>
            <a:off x="6019800" y="485009"/>
            <a:ext cx="4440530" cy="5691954"/>
          </a:xfrm>
        </p:spPr>
      </p:pic>
      <p:pic>
        <p:nvPicPr>
          <p:cNvPr id="9" name="Picture 8">
            <a:extLst>
              <a:ext uri="{FF2B5EF4-FFF2-40B4-BE49-F238E27FC236}">
                <a16:creationId xmlns:a16="http://schemas.microsoft.com/office/drawing/2014/main" id="{336DE1E6-CCB2-9E65-1317-6179CB0EE157}"/>
              </a:ext>
            </a:extLst>
          </p:cNvPr>
          <p:cNvPicPr>
            <a:picLocks noChangeAspect="1"/>
          </p:cNvPicPr>
          <p:nvPr/>
        </p:nvPicPr>
        <p:blipFill>
          <a:blip r:embed="rId3"/>
          <a:stretch>
            <a:fillRect/>
          </a:stretch>
        </p:blipFill>
        <p:spPr>
          <a:xfrm>
            <a:off x="2141584" y="3869564"/>
            <a:ext cx="1819529" cy="1409897"/>
          </a:xfrm>
          <a:prstGeom prst="rect">
            <a:avLst/>
          </a:prstGeom>
        </p:spPr>
      </p:pic>
    </p:spTree>
    <p:extLst>
      <p:ext uri="{BB962C8B-B14F-4D97-AF65-F5344CB8AC3E}">
        <p14:creationId xmlns:p14="http://schemas.microsoft.com/office/powerpoint/2010/main" val="410683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0599-CCCF-4A0F-23CF-F57A5D61A52D}"/>
              </a:ext>
            </a:extLst>
          </p:cNvPr>
          <p:cNvSpPr>
            <a:spLocks noGrp="1"/>
          </p:cNvSpPr>
          <p:nvPr>
            <p:ph type="title"/>
          </p:nvPr>
        </p:nvSpPr>
        <p:spPr/>
        <p:txBody>
          <a:bodyPr/>
          <a:lstStyle/>
          <a:p>
            <a:r>
              <a:rPr lang="en-US" dirty="0"/>
              <a:t>Interstitial Ads</a:t>
            </a:r>
          </a:p>
        </p:txBody>
      </p:sp>
      <p:sp>
        <p:nvSpPr>
          <p:cNvPr id="3" name="Content Placeholder 2">
            <a:extLst>
              <a:ext uri="{FF2B5EF4-FFF2-40B4-BE49-F238E27FC236}">
                <a16:creationId xmlns:a16="http://schemas.microsoft.com/office/drawing/2014/main" id="{BA999B89-65EA-460E-5AFA-8E7B20CFB95A}"/>
              </a:ext>
            </a:extLst>
          </p:cNvPr>
          <p:cNvSpPr>
            <a:spLocks noGrp="1"/>
          </p:cNvSpPr>
          <p:nvPr>
            <p:ph sz="half" idx="1"/>
          </p:nvPr>
        </p:nvSpPr>
        <p:spPr>
          <a:xfrm>
            <a:off x="838200" y="1825625"/>
            <a:ext cx="4226169" cy="4351338"/>
          </a:xfrm>
        </p:spPr>
        <p:txBody>
          <a:bodyPr/>
          <a:lstStyle/>
          <a:p>
            <a:r>
              <a:rPr lang="en-US" dirty="0"/>
              <a:t>these are easier, because they take the whole screen.</a:t>
            </a:r>
          </a:p>
          <a:p>
            <a:r>
              <a:rPr lang="en-US" dirty="0"/>
              <a:t>When the user closes the ad, then it returns to "main" widget again.</a:t>
            </a:r>
          </a:p>
        </p:txBody>
      </p:sp>
      <p:pic>
        <p:nvPicPr>
          <p:cNvPr id="6" name="Content Placeholder 5">
            <a:extLst>
              <a:ext uri="{FF2B5EF4-FFF2-40B4-BE49-F238E27FC236}">
                <a16:creationId xmlns:a16="http://schemas.microsoft.com/office/drawing/2014/main" id="{F8F35E9A-EE33-45DD-54AE-9957C7E99123}"/>
              </a:ext>
            </a:extLst>
          </p:cNvPr>
          <p:cNvPicPr>
            <a:picLocks noGrp="1" noChangeAspect="1"/>
          </p:cNvPicPr>
          <p:nvPr>
            <p:ph sz="half" idx="2"/>
          </p:nvPr>
        </p:nvPicPr>
        <p:blipFill>
          <a:blip r:embed="rId2"/>
          <a:stretch>
            <a:fillRect/>
          </a:stretch>
        </p:blipFill>
        <p:spPr>
          <a:xfrm>
            <a:off x="5418681" y="1256045"/>
            <a:ext cx="5935119" cy="4871958"/>
          </a:xfrm>
        </p:spPr>
      </p:pic>
    </p:spTree>
    <p:extLst>
      <p:ext uri="{BB962C8B-B14F-4D97-AF65-F5344CB8AC3E}">
        <p14:creationId xmlns:p14="http://schemas.microsoft.com/office/powerpoint/2010/main" val="1563304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0A89-5897-6EE7-5508-F6AF51192DEE}"/>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8475BF4F-90A6-3C2A-4572-20609553D5AC}"/>
              </a:ext>
            </a:extLst>
          </p:cNvPr>
          <p:cNvSpPr>
            <a:spLocks noGrp="1"/>
          </p:cNvSpPr>
          <p:nvPr>
            <p:ph idx="1"/>
          </p:nvPr>
        </p:nvSpPr>
        <p:spPr/>
        <p:txBody>
          <a:bodyPr/>
          <a:lstStyle/>
          <a:p>
            <a:r>
              <a:rPr lang="en-US" dirty="0">
                <a:hlinkClick r:id="rId2"/>
              </a:rPr>
              <a:t>https://docs.flutter.dev/cookbook/plugins/google-mobile-ads</a:t>
            </a:r>
            <a:endParaRPr lang="en-US" dirty="0"/>
          </a:p>
          <a:p>
            <a:r>
              <a:rPr lang="en-US" dirty="0">
                <a:hlinkClick r:id="rId3"/>
              </a:rPr>
              <a:t>https://admob.google.com/home/</a:t>
            </a:r>
            <a:endParaRPr lang="en-US" dirty="0"/>
          </a:p>
          <a:p>
            <a:r>
              <a:rPr lang="en-US" dirty="0">
                <a:hlinkClick r:id="rId4"/>
              </a:rPr>
              <a:t>https://flutter.dev/monetization</a:t>
            </a:r>
            <a:endParaRPr lang="en-US" dirty="0"/>
          </a:p>
          <a:p>
            <a:endParaRPr lang="en-US" dirty="0"/>
          </a:p>
        </p:txBody>
      </p:sp>
    </p:spTree>
    <p:extLst>
      <p:ext uri="{BB962C8B-B14F-4D97-AF65-F5344CB8AC3E}">
        <p14:creationId xmlns:p14="http://schemas.microsoft.com/office/powerpoint/2010/main" val="999667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Googe</a:t>
            </a:r>
            <a:r>
              <a:rPr lang="en-US" dirty="0"/>
              <a:t> Maps</a:t>
            </a:r>
          </a:p>
        </p:txBody>
      </p:sp>
      <p:sp>
        <p:nvSpPr>
          <p:cNvPr id="5" name="Text Placeholder 4"/>
          <p:cNvSpPr>
            <a:spLocks noGrp="1"/>
          </p:cNvSpPr>
          <p:nvPr>
            <p:ph type="body" idx="1"/>
          </p:nvPr>
        </p:nvSpPr>
        <p:spPr/>
        <p:txBody>
          <a:bodyPr/>
          <a:lstStyle/>
          <a:p>
            <a:r>
              <a:rPr lang="en-US" dirty="0"/>
              <a:t>based on a code lab.</a:t>
            </a:r>
          </a:p>
          <a:p>
            <a:endParaRPr lang="en-US" b="1" dirty="0"/>
          </a:p>
        </p:txBody>
      </p:sp>
    </p:spTree>
    <p:extLst>
      <p:ext uri="{BB962C8B-B14F-4D97-AF65-F5344CB8AC3E}">
        <p14:creationId xmlns:p14="http://schemas.microsoft.com/office/powerpoint/2010/main" val="215011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9FAAB-50F3-8036-1AF0-E8CA9E11BE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CCC43A-4C6A-828B-39D7-DAFF44EC2919}"/>
              </a:ext>
            </a:extLst>
          </p:cNvPr>
          <p:cNvSpPr>
            <a:spLocks noGrp="1"/>
          </p:cNvSpPr>
          <p:nvPr>
            <p:ph type="title"/>
          </p:nvPr>
        </p:nvSpPr>
        <p:spPr/>
        <p:txBody>
          <a:bodyPr/>
          <a:lstStyle/>
          <a:p>
            <a:r>
              <a:rPr lang="en-US" dirty="0"/>
              <a:t>Google Maps.</a:t>
            </a:r>
          </a:p>
        </p:txBody>
      </p:sp>
      <p:sp>
        <p:nvSpPr>
          <p:cNvPr id="3" name="Text Placeholder 2">
            <a:extLst>
              <a:ext uri="{FF2B5EF4-FFF2-40B4-BE49-F238E27FC236}">
                <a16:creationId xmlns:a16="http://schemas.microsoft.com/office/drawing/2014/main" id="{6878B703-EBBD-4919-DADA-BAC900B375B0}"/>
              </a:ext>
            </a:extLst>
          </p:cNvPr>
          <p:cNvSpPr>
            <a:spLocks noGrp="1"/>
          </p:cNvSpPr>
          <p:nvPr>
            <p:ph sz="half" idx="1"/>
          </p:nvPr>
        </p:nvSpPr>
        <p:spPr>
          <a:xfrm>
            <a:off x="838199" y="1825625"/>
            <a:ext cx="6905017" cy="4351338"/>
          </a:xfrm>
        </p:spPr>
        <p:txBody>
          <a:bodyPr>
            <a:normAutofit/>
          </a:bodyPr>
          <a:lstStyle/>
          <a:p>
            <a:r>
              <a:rPr lang="en-US" dirty="0"/>
              <a:t>This is very similar to how ads was done.</a:t>
            </a:r>
          </a:p>
          <a:p>
            <a:r>
              <a:rPr lang="en-US" dirty="0"/>
              <a:t>we need to get a map key for android and iOS</a:t>
            </a:r>
          </a:p>
          <a:p>
            <a:pPr lvl="1"/>
            <a:r>
              <a:rPr lang="en-US" dirty="0"/>
              <a:t>add it to the correct files</a:t>
            </a:r>
          </a:p>
          <a:p>
            <a:r>
              <a:rPr lang="en-US" dirty="0"/>
              <a:t>add the plugin</a:t>
            </a:r>
          </a:p>
          <a:p>
            <a:pPr marL="0" indent="0">
              <a:buNone/>
            </a:pPr>
            <a:r>
              <a:rPr lang="en-US" dirty="0"/>
              <a:t>flutter pub add </a:t>
            </a:r>
            <a:r>
              <a:rPr lang="en-US" dirty="0" err="1"/>
              <a:t>google_maps_flutter</a:t>
            </a:r>
            <a:endParaRPr lang="en-US" dirty="0"/>
          </a:p>
        </p:txBody>
      </p:sp>
      <p:pic>
        <p:nvPicPr>
          <p:cNvPr id="9" name="Content Placeholder 8">
            <a:extLst>
              <a:ext uri="{FF2B5EF4-FFF2-40B4-BE49-F238E27FC236}">
                <a16:creationId xmlns:a16="http://schemas.microsoft.com/office/drawing/2014/main" id="{5AFA6A0A-753C-0B9B-026B-F847BDC0991B}"/>
              </a:ext>
            </a:extLst>
          </p:cNvPr>
          <p:cNvPicPr>
            <a:picLocks noGrp="1" noChangeAspect="1"/>
          </p:cNvPicPr>
          <p:nvPr>
            <p:ph sz="half" idx="2"/>
          </p:nvPr>
        </p:nvPicPr>
        <p:blipFill>
          <a:blip r:embed="rId2"/>
          <a:stretch>
            <a:fillRect/>
          </a:stretch>
        </p:blipFill>
        <p:spPr>
          <a:xfrm>
            <a:off x="8499624" y="1825625"/>
            <a:ext cx="2447627" cy="4351338"/>
          </a:xfrm>
          <a:prstGeom prst="rect">
            <a:avLst/>
          </a:prstGeom>
        </p:spPr>
      </p:pic>
    </p:spTree>
    <p:extLst>
      <p:ext uri="{BB962C8B-B14F-4D97-AF65-F5344CB8AC3E}">
        <p14:creationId xmlns:p14="http://schemas.microsoft.com/office/powerpoint/2010/main" val="388402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DE15A9-4928-C0F2-7CFF-96A48E2E9F34}"/>
              </a:ext>
            </a:extLst>
          </p:cNvPr>
          <p:cNvSpPr>
            <a:spLocks noGrp="1"/>
          </p:cNvSpPr>
          <p:nvPr>
            <p:ph type="title"/>
          </p:nvPr>
        </p:nvSpPr>
        <p:spPr/>
        <p:txBody>
          <a:bodyPr/>
          <a:lstStyle/>
          <a:p>
            <a:r>
              <a:rPr lang="en-US" dirty="0"/>
              <a:t>keys.</a:t>
            </a:r>
          </a:p>
        </p:txBody>
      </p:sp>
      <p:sp>
        <p:nvSpPr>
          <p:cNvPr id="5" name="Content Placeholder 4">
            <a:extLst>
              <a:ext uri="{FF2B5EF4-FFF2-40B4-BE49-F238E27FC236}">
                <a16:creationId xmlns:a16="http://schemas.microsoft.com/office/drawing/2014/main" id="{29DBD928-C238-90C5-118C-FFB1CA814231}"/>
              </a:ext>
            </a:extLst>
          </p:cNvPr>
          <p:cNvSpPr>
            <a:spLocks noGrp="1"/>
          </p:cNvSpPr>
          <p:nvPr>
            <p:ph idx="1"/>
          </p:nvPr>
        </p:nvSpPr>
        <p:spPr/>
        <p:txBody>
          <a:bodyPr/>
          <a:lstStyle/>
          <a:p>
            <a:r>
              <a:rPr lang="en-US" dirty="0"/>
              <a:t>add a key to </a:t>
            </a:r>
          </a:p>
          <a:p>
            <a:pPr lvl="1"/>
            <a:r>
              <a:rPr lang="en-US" dirty="0"/>
              <a:t>android: </a:t>
            </a:r>
            <a:r>
              <a:rPr lang="fr-FR" dirty="0" err="1"/>
              <a:t>android</a:t>
            </a:r>
            <a:r>
              <a:rPr lang="fr-FR" dirty="0"/>
              <a:t>/app/src/main/AndroidManifest.xml</a:t>
            </a:r>
          </a:p>
          <a:p>
            <a:pPr lvl="1"/>
            <a:r>
              <a:rPr lang="fr-FR" dirty="0"/>
              <a:t>iOS: </a:t>
            </a:r>
            <a:r>
              <a:rPr lang="fr-FR" dirty="0" err="1"/>
              <a:t>ios</a:t>
            </a:r>
            <a:r>
              <a:rPr lang="fr-FR" dirty="0"/>
              <a:t>/Runner/</a:t>
            </a:r>
            <a:r>
              <a:rPr lang="fr-FR" dirty="0" err="1"/>
              <a:t>AppDelegate.swift</a:t>
            </a:r>
            <a:endParaRPr lang="fr-FR" dirty="0"/>
          </a:p>
          <a:p>
            <a:pPr lvl="1"/>
            <a:r>
              <a:rPr lang="fr-FR" dirty="0"/>
              <a:t>web: web/index.html</a:t>
            </a:r>
          </a:p>
          <a:p>
            <a:pPr lvl="1"/>
            <a:endParaRPr lang="fr-FR" dirty="0"/>
          </a:p>
          <a:p>
            <a:r>
              <a:rPr lang="fr-FR" dirty="0" err="1"/>
              <a:t>See</a:t>
            </a:r>
            <a:r>
              <a:rPr lang="fr-FR" dirty="0"/>
              <a:t> the </a:t>
            </a:r>
            <a:r>
              <a:rPr lang="fr-FR" dirty="0" err="1"/>
              <a:t>codelab</a:t>
            </a:r>
            <a:r>
              <a:rPr lang="fr-FR" dirty="0"/>
              <a:t> for all the right spots in the files.</a:t>
            </a:r>
          </a:p>
          <a:p>
            <a:pPr lvl="1"/>
            <a:r>
              <a:rPr lang="en-US" dirty="0">
                <a:hlinkClick r:id="rId2"/>
              </a:rPr>
              <a:t>https://codelabs.developers.google.com/codelabs/google-maps-in-flutter#0</a:t>
            </a:r>
            <a:r>
              <a:rPr lang="en-US" dirty="0"/>
              <a:t>, item 4.</a:t>
            </a:r>
          </a:p>
        </p:txBody>
      </p:sp>
    </p:spTree>
    <p:extLst>
      <p:ext uri="{BB962C8B-B14F-4D97-AF65-F5344CB8AC3E}">
        <p14:creationId xmlns:p14="http://schemas.microsoft.com/office/powerpoint/2010/main" val="189173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Get the map.</a:t>
            </a:r>
          </a:p>
        </p:txBody>
      </p:sp>
      <p:sp>
        <p:nvSpPr>
          <p:cNvPr id="6" name="Content Placeholder 5"/>
          <p:cNvSpPr>
            <a:spLocks noGrp="1"/>
          </p:cNvSpPr>
          <p:nvPr>
            <p:ph sz="half" idx="1"/>
          </p:nvPr>
        </p:nvSpPr>
        <p:spPr/>
        <p:txBody>
          <a:bodyPr>
            <a:normAutofit lnSpcReduction="10000"/>
          </a:bodyPr>
          <a:lstStyle/>
          <a:p>
            <a:r>
              <a:rPr lang="en-US" dirty="0"/>
              <a:t>In a </a:t>
            </a:r>
            <a:r>
              <a:rPr lang="en-US" dirty="0" err="1"/>
              <a:t>stateful</a:t>
            </a:r>
            <a:r>
              <a:rPr lang="en-US" dirty="0"/>
              <a:t> widget, but like android part of the map is coming via a thread (</a:t>
            </a:r>
            <a:r>
              <a:rPr lang="en-US" dirty="0" err="1"/>
              <a:t>async</a:t>
            </a:r>
            <a:r>
              <a:rPr lang="en-US" dirty="0"/>
              <a:t>)</a:t>
            </a:r>
          </a:p>
          <a:p>
            <a:r>
              <a:rPr lang="en-US" dirty="0"/>
              <a:t>you need a couple of pieces.</a:t>
            </a:r>
          </a:p>
          <a:p>
            <a:pPr lvl="1"/>
            <a:r>
              <a:rPr lang="en-US" dirty="0"/>
              <a:t>the controller</a:t>
            </a:r>
          </a:p>
          <a:p>
            <a:pPr lvl="1"/>
            <a:r>
              <a:rPr lang="en-US" dirty="0" err="1"/>
              <a:t>googleMap</a:t>
            </a:r>
            <a:r>
              <a:rPr lang="en-US" dirty="0"/>
              <a:t> in the body.</a:t>
            </a:r>
          </a:p>
          <a:p>
            <a:pPr marL="0" indent="0">
              <a:buNone/>
            </a:pPr>
            <a:endParaRPr lang="en-US" dirty="0"/>
          </a:p>
          <a:p>
            <a:pPr marL="0" indent="0">
              <a:buNone/>
            </a:pPr>
            <a:r>
              <a:rPr lang="en-US" dirty="0"/>
              <a:t> a simple version</a:t>
            </a:r>
          </a:p>
          <a:p>
            <a:pPr marL="0" indent="0">
              <a:buNone/>
            </a:pPr>
            <a:endParaRPr lang="en-US" dirty="0"/>
          </a:p>
          <a:p>
            <a:pPr marL="0" indent="0">
              <a:buNone/>
            </a:pPr>
            <a:r>
              <a:rPr lang="en-US" dirty="0"/>
              <a:t>For markers set this</a:t>
            </a:r>
          </a:p>
        </p:txBody>
      </p:sp>
      <p:sp>
        <p:nvSpPr>
          <p:cNvPr id="2" name="Content Placeholder 1"/>
          <p:cNvSpPr>
            <a:spLocks noGrp="1" noChangeArrowheads="1"/>
          </p:cNvSpPr>
          <p:nvPr>
            <p:ph sz="half" idx="2"/>
          </p:nvPr>
        </p:nvSpPr>
        <p:spPr bwMode="auto">
          <a:xfrm>
            <a:off x="5676089" y="1706968"/>
            <a:ext cx="6320961" cy="4339650"/>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Future&lt;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void</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&gt; </a:t>
            </a:r>
            <a:r>
              <a:rPr kumimoji="0" lang="en-US" altLang="en-US" sz="12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_</a:t>
            </a:r>
            <a:r>
              <a:rPr kumimoji="0" lang="en-US" altLang="en-US" sz="12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onMapCreated</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GoogleMapController</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controller) </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async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mapController</a:t>
            </a:r>
            <a:r>
              <a:rPr kumimoji="0" lang="en-US" altLang="en-US" sz="1200" b="0"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controller</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BBB529"/>
                </a:solidFill>
                <a:effectLst/>
                <a:latin typeface="Courier New" panose="02070309020205020404" pitchFamily="49" charset="0"/>
                <a:cs typeface="Courier New" panose="02070309020205020404" pitchFamily="49" charset="0"/>
              </a:rPr>
              <a:t>@override</a:t>
            </a:r>
            <a:br>
              <a:rPr kumimoji="0" lang="en-US" altLang="en-US" sz="1200" b="0" i="0" u="none" strike="noStrike" cap="none" normalizeH="0" baseline="0" dirty="0">
                <a:ln>
                  <a:noFill/>
                </a:ln>
                <a:solidFill>
                  <a:srgbClr val="BBB529"/>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Widget </a:t>
            </a:r>
            <a:r>
              <a:rPr kumimoji="0" lang="en-US" altLang="en-US" sz="12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build</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BuildContext</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context) {</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return </a:t>
            </a:r>
            <a:r>
              <a:rPr kumimoji="0" lang="en-US" altLang="en-US" sz="12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MaterialApp</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home: </a:t>
            </a:r>
            <a:r>
              <a:rPr kumimoji="0" lang="en-US" altLang="en-US" sz="12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Scaffold</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appBar</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AppBar</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title: </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const </a:t>
            </a:r>
            <a:r>
              <a:rPr kumimoji="0" lang="en-US" altLang="en-US" sz="12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Text</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'Flutter Maps Demo'</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backgroundColor</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Colors.</a:t>
            </a:r>
            <a:r>
              <a:rPr kumimoji="0" lang="en-US" altLang="en-US" sz="1200" b="0" i="1"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green</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700</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body: </a:t>
            </a:r>
            <a:r>
              <a:rPr kumimoji="0" lang="en-US" altLang="en-US" sz="12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GoogleMap</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onMapCreated</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_</a:t>
            </a:r>
            <a:r>
              <a:rPr kumimoji="0" lang="en-US" altLang="en-US" sz="12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onMapCreated</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initialCameraPosition</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const </a:t>
            </a:r>
            <a:r>
              <a:rPr kumimoji="0" lang="en-US" altLang="en-US" sz="12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CameraPosition</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target: LARAMIE</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zoom: </a:t>
            </a:r>
            <a:r>
              <a:rPr kumimoji="0" lang="en-US" altLang="en-US" sz="12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11.0</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markers: </a:t>
            </a:r>
            <a:r>
              <a:rPr kumimoji="0" lang="en-US" altLang="en-US" sz="1200" b="0"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_</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markers</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values</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.toSet</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cxnSp>
        <p:nvCxnSpPr>
          <p:cNvPr id="4" name="Straight Arrow Connector 3"/>
          <p:cNvCxnSpPr/>
          <p:nvPr/>
        </p:nvCxnSpPr>
        <p:spPr>
          <a:xfrm flipV="1">
            <a:off x="3482502" y="4396902"/>
            <a:ext cx="2538919" cy="4085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42426" y="5184843"/>
            <a:ext cx="2577829" cy="5933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249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markers</a:t>
            </a:r>
          </a:p>
        </p:txBody>
      </p:sp>
      <p:sp>
        <p:nvSpPr>
          <p:cNvPr id="3" name="Content Placeholder 2"/>
          <p:cNvSpPr>
            <a:spLocks noGrp="1"/>
          </p:cNvSpPr>
          <p:nvPr>
            <p:ph sz="half" idx="1"/>
          </p:nvPr>
        </p:nvSpPr>
        <p:spPr>
          <a:xfrm>
            <a:off x="838200" y="1825625"/>
            <a:ext cx="3811621" cy="4351338"/>
          </a:xfrm>
        </p:spPr>
        <p:txBody>
          <a:bodyPr>
            <a:normAutofit/>
          </a:bodyPr>
          <a:lstStyle/>
          <a:p>
            <a:r>
              <a:rPr lang="en-US" dirty="0"/>
              <a:t>To add markers to your map.</a:t>
            </a:r>
          </a:p>
          <a:p>
            <a:r>
              <a:rPr lang="en-US" dirty="0"/>
              <a:t>in the build </a:t>
            </a:r>
            <a:r>
              <a:rPr lang="en-US" dirty="0" err="1"/>
              <a:t>GoogleMap</a:t>
            </a:r>
            <a:endParaRPr lang="en-US" dirty="0"/>
          </a:p>
          <a:p>
            <a:pPr marL="0" indent="0">
              <a:buNone/>
            </a:pPr>
            <a:r>
              <a:rPr lang="en-US" dirty="0"/>
              <a:t>markers: List of markers.</a:t>
            </a:r>
          </a:p>
          <a:p>
            <a:pPr marL="0" indent="0">
              <a:buNone/>
            </a:pPr>
            <a:endParaRPr lang="en-US" dirty="0"/>
          </a:p>
          <a:p>
            <a:r>
              <a:rPr lang="en-US" dirty="0"/>
              <a:t>then use the </a:t>
            </a:r>
            <a:r>
              <a:rPr lang="en-US" dirty="0" err="1"/>
              <a:t>setState</a:t>
            </a:r>
            <a:r>
              <a:rPr lang="en-US" dirty="0"/>
              <a:t> to add new markers.</a:t>
            </a:r>
          </a:p>
          <a:p>
            <a:pPr marL="0" indent="0">
              <a:buNone/>
            </a:pPr>
            <a:endParaRPr lang="en-US" dirty="0"/>
          </a:p>
          <a:p>
            <a:pPr marL="0" indent="0">
              <a:buNone/>
            </a:pPr>
            <a:endParaRPr lang="en-US" dirty="0"/>
          </a:p>
        </p:txBody>
      </p:sp>
      <p:sp>
        <p:nvSpPr>
          <p:cNvPr id="5" name="Rectangle 1"/>
          <p:cNvSpPr>
            <a:spLocks noGrp="1" noChangeArrowheads="1"/>
          </p:cNvSpPr>
          <p:nvPr>
            <p:ph sz="half" idx="2"/>
          </p:nvPr>
        </p:nvSpPr>
        <p:spPr bwMode="auto">
          <a:xfrm>
            <a:off x="4844949" y="1825625"/>
            <a:ext cx="7273145" cy="3323987"/>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final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Map&lt;String</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Marker&gt; </a:t>
            </a:r>
            <a:r>
              <a:rPr kumimoji="0" lang="en-US" altLang="en-US" sz="1400" b="0"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_markers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Future&lt;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void</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&gt; </a:t>
            </a:r>
            <a:r>
              <a:rPr kumimoji="0" lang="en-US" altLang="en-US" sz="14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_</a:t>
            </a:r>
            <a:r>
              <a:rPr kumimoji="0" lang="en-US" altLang="en-US" sz="14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onMapCreated</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GoogleMapController</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controller) </a:t>
            </a:r>
            <a:r>
              <a:rPr kumimoji="0" lang="en-US" altLang="en-US" sz="14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async</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mapController</a:t>
            </a:r>
            <a:r>
              <a:rPr kumimoji="0" lang="en-US" altLang="en-US" sz="1400" b="0"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controller</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setState</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_</a:t>
            </a:r>
            <a:r>
              <a:rPr kumimoji="0" lang="en-US" altLang="en-US" sz="14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markers</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.clear</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Marker </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laramieMarker</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en-US" altLang="en-US" sz="14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const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Marker</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markerId</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MarkerId</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"Laramie"</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position: LARAMIE</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infoWindow</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InfoWindow</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(title: </a:t>
            </a:r>
            <a:r>
              <a:rPr kumimoji="0" lang="en-US" altLang="en-US" sz="14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"Laramie"</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snippet: </a:t>
            </a:r>
            <a:r>
              <a:rPr kumimoji="0" lang="en-US" altLang="en-US" sz="14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"home of UW"</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_markers</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"Laramie"</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laramieMarker</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345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49351B-EDAB-6999-348B-0B1D017175E4}"/>
              </a:ext>
            </a:extLst>
          </p:cNvPr>
          <p:cNvSpPr>
            <a:spLocks noGrp="1"/>
          </p:cNvSpPr>
          <p:nvPr>
            <p:ph type="title"/>
          </p:nvPr>
        </p:nvSpPr>
        <p:spPr/>
        <p:txBody>
          <a:bodyPr/>
          <a:lstStyle/>
          <a:p>
            <a:r>
              <a:rPr lang="en-US" dirty="0"/>
              <a:t>Google Ads</a:t>
            </a:r>
          </a:p>
        </p:txBody>
      </p:sp>
      <p:sp>
        <p:nvSpPr>
          <p:cNvPr id="5" name="Text Placeholder 4">
            <a:extLst>
              <a:ext uri="{FF2B5EF4-FFF2-40B4-BE49-F238E27FC236}">
                <a16:creationId xmlns:a16="http://schemas.microsoft.com/office/drawing/2014/main" id="{88D1FDEB-D45A-252C-D3B6-4787DF26ABB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75234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and Examples</a:t>
            </a:r>
          </a:p>
        </p:txBody>
      </p:sp>
      <p:sp>
        <p:nvSpPr>
          <p:cNvPr id="3" name="Content Placeholder 2"/>
          <p:cNvSpPr>
            <a:spLocks noGrp="1"/>
          </p:cNvSpPr>
          <p:nvPr>
            <p:ph idx="1"/>
          </p:nvPr>
        </p:nvSpPr>
        <p:spPr/>
        <p:txBody>
          <a:bodyPr/>
          <a:lstStyle/>
          <a:p>
            <a:r>
              <a:rPr lang="en-US" dirty="0" err="1"/>
              <a:t>flutter_mapdemo</a:t>
            </a:r>
            <a:r>
              <a:rPr lang="en-US" dirty="0"/>
              <a:t> give you the maps</a:t>
            </a:r>
          </a:p>
          <a:p>
            <a:pPr lvl="1"/>
            <a:r>
              <a:rPr lang="en-US" dirty="0"/>
              <a:t>remember you need your own key to get it to work.</a:t>
            </a:r>
          </a:p>
          <a:p>
            <a:pPr lvl="1"/>
            <a:endParaRPr lang="en-US" dirty="0"/>
          </a:p>
          <a:p>
            <a:r>
              <a:rPr lang="en-US" dirty="0"/>
              <a:t>We program to </a:t>
            </a:r>
            <a:r>
              <a:rPr lang="en-US" dirty="0" err="1"/>
              <a:t>onTap</a:t>
            </a:r>
            <a:r>
              <a:rPr lang="en-US" dirty="0"/>
              <a:t> and </a:t>
            </a:r>
            <a:r>
              <a:rPr lang="en-US" dirty="0" err="1"/>
              <a:t>onLongPress</a:t>
            </a:r>
            <a:endParaRPr lang="en-US" dirty="0"/>
          </a:p>
          <a:p>
            <a:r>
              <a:rPr lang="en-US" dirty="0"/>
              <a:t>what happens when you click on markers</a:t>
            </a:r>
          </a:p>
          <a:p>
            <a:r>
              <a:rPr lang="en-US" dirty="0"/>
              <a:t>moving the camera and layers.</a:t>
            </a:r>
          </a:p>
          <a:p>
            <a:r>
              <a:rPr lang="en-US" dirty="0"/>
              <a:t>plus, we draw on the maps as well with polygons and </a:t>
            </a:r>
            <a:r>
              <a:rPr lang="en-US" dirty="0" err="1"/>
              <a:t>kml</a:t>
            </a:r>
            <a:r>
              <a:rPr lang="en-US" dirty="0"/>
              <a:t> information.</a:t>
            </a:r>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821353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a:t>
            </a:r>
          </a:p>
        </p:txBody>
      </p:sp>
      <p:sp>
        <p:nvSpPr>
          <p:cNvPr id="5" name="Content Placeholder 4"/>
          <p:cNvSpPr>
            <a:spLocks noGrp="1"/>
          </p:cNvSpPr>
          <p:nvPr>
            <p:ph idx="1"/>
          </p:nvPr>
        </p:nvSpPr>
        <p:spPr/>
        <p:txBody>
          <a:bodyPr/>
          <a:lstStyle/>
          <a:p>
            <a:r>
              <a:rPr lang="en-US" dirty="0"/>
              <a:t>we also have</a:t>
            </a:r>
          </a:p>
          <a:p>
            <a:r>
              <a:rPr lang="en-US" dirty="0" err="1"/>
              <a:t>MapEvents</a:t>
            </a:r>
            <a:r>
              <a:rPr lang="en-US" dirty="0"/>
              <a:t>: </a:t>
            </a:r>
          </a:p>
          <a:p>
            <a:pPr lvl="1"/>
            <a:r>
              <a:rPr lang="en-US" dirty="0"/>
              <a:t>Tap, </a:t>
            </a:r>
            <a:r>
              <a:rPr lang="en-US" dirty="0" err="1"/>
              <a:t>LongPress</a:t>
            </a:r>
            <a:r>
              <a:rPr lang="en-US" dirty="0"/>
              <a:t>, </a:t>
            </a:r>
            <a:r>
              <a:rPr lang="en-US" dirty="0" err="1"/>
              <a:t>doubleTap</a:t>
            </a:r>
            <a:r>
              <a:rPr lang="en-US" dirty="0"/>
              <a:t>, drag, keyboard, </a:t>
            </a:r>
            <a:r>
              <a:rPr lang="en-US" dirty="0" err="1"/>
              <a:t>scrollWheel</a:t>
            </a:r>
            <a:endParaRPr lang="en-US" dirty="0"/>
          </a:p>
          <a:p>
            <a:r>
              <a:rPr lang="en-US" dirty="0" err="1"/>
              <a:t>MapController</a:t>
            </a:r>
            <a:r>
              <a:rPr lang="en-US" dirty="0"/>
              <a:t> </a:t>
            </a:r>
          </a:p>
          <a:p>
            <a:pPr lvl="1"/>
            <a:r>
              <a:rPr lang="en-US" dirty="0"/>
              <a:t>moves (</a:t>
            </a:r>
            <a:r>
              <a:rPr lang="en-US" dirty="0" err="1"/>
              <a:t>lat,long</a:t>
            </a:r>
            <a:r>
              <a:rPr lang="en-US" dirty="0"/>
              <a:t>), rotate, </a:t>
            </a:r>
            <a:r>
              <a:rPr lang="en-US" dirty="0" err="1"/>
              <a:t>mapCamera</a:t>
            </a:r>
            <a:r>
              <a:rPr lang="en-US" dirty="0"/>
              <a:t> (view/size/zoom)</a:t>
            </a:r>
          </a:p>
          <a:p>
            <a:r>
              <a:rPr lang="en-US" dirty="0"/>
              <a:t>Drawing which includes </a:t>
            </a:r>
            <a:r>
              <a:rPr lang="en-US" dirty="0" err="1"/>
              <a:t>OverlayImageLayer</a:t>
            </a:r>
            <a:r>
              <a:rPr lang="en-US" dirty="0"/>
              <a:t>, Polygon, Polyline</a:t>
            </a:r>
          </a:p>
          <a:p>
            <a:r>
              <a:rPr lang="en-US" dirty="0"/>
              <a:t> </a:t>
            </a:r>
            <a:r>
              <a:rPr kumimoji="0" lang="en-US" altLang="en-US" b="0" i="0" u="none" strike="noStrike" cap="none" normalizeH="0" baseline="0" dirty="0">
                <a:ln>
                  <a:noFill/>
                </a:ln>
                <a:solidFill>
                  <a:schemeClr val="tx1"/>
                </a:solidFill>
                <a:effectLst/>
              </a:rPr>
              <a:t>Hadrien </a:t>
            </a:r>
            <a:r>
              <a:rPr kumimoji="0" lang="en-US" altLang="en-US" b="0" i="0" u="none" strike="noStrike" cap="none" normalizeH="0" baseline="0" dirty="0" err="1">
                <a:ln>
                  <a:noFill/>
                </a:ln>
                <a:solidFill>
                  <a:schemeClr val="tx1"/>
                </a:solidFill>
                <a:effectLst/>
              </a:rPr>
              <a:t>Lejard's</a:t>
            </a:r>
            <a:r>
              <a:rPr kumimoji="0" lang="en-US" altLang="en-US" b="0" i="0" u="none" strike="noStrike" cap="none" normalizeH="0" baseline="0" dirty="0">
                <a:ln>
                  <a:noFill/>
                </a:ln>
                <a:solidFill>
                  <a:schemeClr val="tx1"/>
                </a:solidFill>
                <a:effectLst/>
              </a:rPr>
              <a:t> </a:t>
            </a:r>
            <a:r>
              <a:rPr kumimoji="0" lang="en-US" altLang="en-US" b="0" i="0" u="none" strike="noStrike" cap="none" normalizeH="0" baseline="0" dirty="0" err="1">
                <a:ln>
                  <a:noFill/>
                </a:ln>
                <a:solidFill>
                  <a:schemeClr val="tx1"/>
                </a:solidFill>
                <a:effectLst/>
                <a:hlinkClick r:id="rId2"/>
              </a:rPr>
              <a:t>google_maps_webservice</a:t>
            </a:r>
            <a:r>
              <a:rPr kumimoji="0" lang="en-US" altLang="en-US" b="0" i="0" u="none" strike="noStrike" cap="none" normalizeH="0" baseline="0" dirty="0">
                <a:ln>
                  <a:noFill/>
                </a:ln>
                <a:solidFill>
                  <a:schemeClr val="tx1"/>
                </a:solidFill>
                <a:effectLst/>
              </a:rPr>
              <a:t> package which makes the Google Maps Web Services, like </a:t>
            </a:r>
            <a:r>
              <a:rPr kumimoji="0" lang="en-US" altLang="en-US" b="0" i="0" u="none" strike="noStrike" cap="none" normalizeH="0" baseline="0" dirty="0">
                <a:ln>
                  <a:noFill/>
                </a:ln>
                <a:solidFill>
                  <a:schemeClr val="tx1"/>
                </a:solidFill>
                <a:effectLst/>
                <a:hlinkClick r:id="rId3"/>
              </a:rPr>
              <a:t>Directions API</a:t>
            </a:r>
            <a:r>
              <a:rPr kumimoji="0" lang="en-US" altLang="en-US" b="0" i="0" u="none" strike="noStrike" cap="none" normalizeH="0" baseline="0" dirty="0">
                <a:ln>
                  <a:noFill/>
                </a:ln>
                <a:solidFill>
                  <a:schemeClr val="tx1"/>
                </a:solidFill>
                <a:effectLst/>
              </a:rPr>
              <a:t> (legacy), </a:t>
            </a:r>
            <a:r>
              <a:rPr kumimoji="0" lang="en-US" altLang="en-US" b="0" i="0" u="none" strike="noStrike" cap="none" normalizeH="0" baseline="0" dirty="0">
                <a:ln>
                  <a:noFill/>
                </a:ln>
                <a:solidFill>
                  <a:schemeClr val="tx1"/>
                </a:solidFill>
                <a:effectLst/>
                <a:hlinkClick r:id="rId4"/>
              </a:rPr>
              <a:t>Distance Matrix API</a:t>
            </a:r>
            <a:r>
              <a:rPr kumimoji="0" lang="en-US" altLang="en-US" b="0" i="0" u="none" strike="noStrike" cap="none" normalizeH="0" baseline="0" dirty="0">
                <a:ln>
                  <a:noFill/>
                </a:ln>
                <a:solidFill>
                  <a:schemeClr val="tx1"/>
                </a:solidFill>
                <a:effectLst/>
              </a:rPr>
              <a:t>(legacy), and </a:t>
            </a:r>
            <a:r>
              <a:rPr kumimoji="0" lang="en-US" altLang="en-US" b="0" i="0" u="none" strike="noStrike" cap="none" normalizeH="0" baseline="0" dirty="0">
                <a:ln>
                  <a:noFill/>
                </a:ln>
                <a:solidFill>
                  <a:schemeClr val="tx1"/>
                </a:solidFill>
                <a:effectLst/>
                <a:hlinkClick r:id="rId5"/>
              </a:rPr>
              <a:t>Places API</a:t>
            </a:r>
            <a:r>
              <a:rPr kumimoji="0" lang="en-US" altLang="en-US" b="0" i="0" u="none" strike="noStrike" cap="none" normalizeH="0" baseline="0" dirty="0">
                <a:ln>
                  <a:noFill/>
                </a:ln>
                <a:solidFill>
                  <a:schemeClr val="tx1"/>
                </a:solidFill>
                <a:effectLst/>
              </a:rPr>
              <a:t> really easy to use. </a:t>
            </a:r>
          </a:p>
          <a:p>
            <a:endParaRPr lang="en-US" dirty="0"/>
          </a:p>
          <a:p>
            <a:endParaRPr lang="en-US" dirty="0"/>
          </a:p>
        </p:txBody>
      </p:sp>
    </p:spTree>
    <p:extLst>
      <p:ext uri="{BB962C8B-B14F-4D97-AF65-F5344CB8AC3E}">
        <p14:creationId xmlns:p14="http://schemas.microsoft.com/office/powerpoint/2010/main" val="299637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dirty="0">
                <a:hlinkClick r:id="rId2"/>
              </a:rPr>
              <a:t>https://codelabs.developers.google.com/codelabs/google-maps-in-flutter#0</a:t>
            </a:r>
            <a:endParaRPr lang="en-US" dirty="0"/>
          </a:p>
          <a:p>
            <a:r>
              <a:rPr lang="en-US" dirty="0">
                <a:hlinkClick r:id="rId3"/>
              </a:rPr>
              <a:t>https://pub.dev/packages/flutter_map</a:t>
            </a:r>
            <a:r>
              <a:rPr lang="en-US" dirty="0"/>
              <a:t> </a:t>
            </a:r>
          </a:p>
          <a:p>
            <a:endParaRPr lang="en-US" dirty="0"/>
          </a:p>
        </p:txBody>
      </p:sp>
    </p:spTree>
    <p:extLst>
      <p:ext uri="{BB962C8B-B14F-4D97-AF65-F5344CB8AC3E}">
        <p14:creationId xmlns:p14="http://schemas.microsoft.com/office/powerpoint/2010/main" val="943094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4243389" y="1676401"/>
            <a:ext cx="173513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sz="15000" b="1">
                <a:latin typeface="Tahoma" pitchFamily="34" charset="0"/>
              </a:rPr>
              <a:t>Q</a:t>
            </a:r>
          </a:p>
        </p:txBody>
      </p:sp>
      <p:sp>
        <p:nvSpPr>
          <p:cNvPr id="100355" name="Text Box 3"/>
          <p:cNvSpPr txBox="1">
            <a:spLocks noChangeArrowheads="1"/>
          </p:cNvSpPr>
          <p:nvPr/>
        </p:nvSpPr>
        <p:spPr bwMode="auto">
          <a:xfrm>
            <a:off x="6054725" y="2044701"/>
            <a:ext cx="17351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sz="15000" b="1">
                <a:latin typeface="Tahoma" pitchFamily="34" charset="0"/>
              </a:rPr>
              <a:t>A</a:t>
            </a:r>
          </a:p>
        </p:txBody>
      </p:sp>
      <p:sp>
        <p:nvSpPr>
          <p:cNvPr id="100356" name="Text Box 4"/>
          <p:cNvSpPr txBox="1">
            <a:spLocks noChangeArrowheads="1"/>
          </p:cNvSpPr>
          <p:nvPr/>
        </p:nvSpPr>
        <p:spPr bwMode="auto">
          <a:xfrm>
            <a:off x="5334000" y="2679701"/>
            <a:ext cx="17351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sz="10000" b="1">
                <a:latin typeface="Tahoma" pitchFamily="34" charset="0"/>
              </a:rPr>
              <a:t>&amp;</a:t>
            </a:r>
            <a:endParaRPr lang="en-US" sz="15000" b="1">
              <a:latin typeface="Tahoma" pitchFamily="34" charset="0"/>
            </a:endParaRPr>
          </a:p>
        </p:txBody>
      </p:sp>
    </p:spTree>
    <p:extLst>
      <p:ext uri="{BB962C8B-B14F-4D97-AF65-F5344CB8AC3E}">
        <p14:creationId xmlns:p14="http://schemas.microsoft.com/office/powerpoint/2010/main" val="1366719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500" fill="hold"/>
                                        <p:tgtEl>
                                          <p:spTgt spid="100354"/>
                                        </p:tgtEl>
                                        <p:attrNameLst>
                                          <p:attrName>ppt_x</p:attrName>
                                        </p:attrNameLst>
                                      </p:cBhvr>
                                      <p:tavLst>
                                        <p:tav tm="0">
                                          <p:val>
                                            <p:strVal val="0-#ppt_w/2"/>
                                          </p:val>
                                        </p:tav>
                                        <p:tav tm="100000">
                                          <p:val>
                                            <p:strVal val="#ppt_x"/>
                                          </p:val>
                                        </p:tav>
                                      </p:tavLst>
                                    </p:anim>
                                    <p:anim calcmode="lin" valueType="num">
                                      <p:cBhvr additive="base">
                                        <p:cTn id="8" dur="500" fill="hold"/>
                                        <p:tgtEl>
                                          <p:spTgt spid="10035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00356"/>
                                        </p:tgtEl>
                                        <p:attrNameLst>
                                          <p:attrName>style.visibility</p:attrName>
                                        </p:attrNameLst>
                                      </p:cBhvr>
                                      <p:to>
                                        <p:strVal val="visible"/>
                                      </p:to>
                                    </p:set>
                                    <p:anim calcmode="lin" valueType="num">
                                      <p:cBhvr additive="base">
                                        <p:cTn id="12" dur="500" fill="hold"/>
                                        <p:tgtEl>
                                          <p:spTgt spid="100356"/>
                                        </p:tgtEl>
                                        <p:attrNameLst>
                                          <p:attrName>ppt_x</p:attrName>
                                        </p:attrNameLst>
                                      </p:cBhvr>
                                      <p:tavLst>
                                        <p:tav tm="0">
                                          <p:val>
                                            <p:strVal val="#ppt_x"/>
                                          </p:val>
                                        </p:tav>
                                        <p:tav tm="100000">
                                          <p:val>
                                            <p:strVal val="#ppt_x"/>
                                          </p:val>
                                        </p:tav>
                                      </p:tavLst>
                                    </p:anim>
                                    <p:anim calcmode="lin" valueType="num">
                                      <p:cBhvr additive="base">
                                        <p:cTn id="13" dur="500" fill="hold"/>
                                        <p:tgtEl>
                                          <p:spTgt spid="10035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00"/>
                            </p:stCondLst>
                            <p:childTnLst>
                              <p:par>
                                <p:cTn id="15" presetID="2" presetClass="entr" presetSubtype="6" fill="hold" grpId="0" nodeType="afterEffect">
                                  <p:stCondLst>
                                    <p:cond delay="0"/>
                                  </p:stCondLst>
                                  <p:childTnLst>
                                    <p:set>
                                      <p:cBhvr>
                                        <p:cTn id="16" dur="1" fill="hold">
                                          <p:stCondLst>
                                            <p:cond delay="0"/>
                                          </p:stCondLst>
                                        </p:cTn>
                                        <p:tgtEl>
                                          <p:spTgt spid="100355"/>
                                        </p:tgtEl>
                                        <p:attrNameLst>
                                          <p:attrName>style.visibility</p:attrName>
                                        </p:attrNameLst>
                                      </p:cBhvr>
                                      <p:to>
                                        <p:strVal val="visible"/>
                                      </p:to>
                                    </p:set>
                                    <p:anim calcmode="lin" valueType="num">
                                      <p:cBhvr additive="base">
                                        <p:cTn id="17" dur="500" fill="hold"/>
                                        <p:tgtEl>
                                          <p:spTgt spid="100355"/>
                                        </p:tgtEl>
                                        <p:attrNameLst>
                                          <p:attrName>ppt_x</p:attrName>
                                        </p:attrNameLst>
                                      </p:cBhvr>
                                      <p:tavLst>
                                        <p:tav tm="0">
                                          <p:val>
                                            <p:strVal val="1+#ppt_w/2"/>
                                          </p:val>
                                        </p:tav>
                                        <p:tav tm="100000">
                                          <p:val>
                                            <p:strVal val="#ppt_x"/>
                                          </p:val>
                                        </p:tav>
                                      </p:tavLst>
                                    </p:anim>
                                    <p:anim calcmode="lin" valueType="num">
                                      <p:cBhvr additive="base">
                                        <p:cTn id="18" dur="500" fill="hold"/>
                                        <p:tgtEl>
                                          <p:spTgt spid="1003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utoUpdateAnimBg="0"/>
      <p:bldP spid="100355" grpId="0" autoUpdateAnimBg="0"/>
      <p:bldP spid="10035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9C06E8-DBA5-087C-19E6-AC6BA13A21FA}"/>
              </a:ext>
            </a:extLst>
          </p:cNvPr>
          <p:cNvSpPr>
            <a:spLocks noGrp="1"/>
          </p:cNvSpPr>
          <p:nvPr>
            <p:ph type="title"/>
          </p:nvPr>
        </p:nvSpPr>
        <p:spPr/>
        <p:txBody>
          <a:bodyPr/>
          <a:lstStyle/>
          <a:p>
            <a:r>
              <a:rPr lang="en-US" dirty="0"/>
              <a:t>Monetization features</a:t>
            </a:r>
          </a:p>
        </p:txBody>
      </p:sp>
      <p:sp>
        <p:nvSpPr>
          <p:cNvPr id="5" name="Content Placeholder 4">
            <a:extLst>
              <a:ext uri="{FF2B5EF4-FFF2-40B4-BE49-F238E27FC236}">
                <a16:creationId xmlns:a16="http://schemas.microsoft.com/office/drawing/2014/main" id="{4A304931-D2BB-50D0-846C-92E12B7CB294}"/>
              </a:ext>
            </a:extLst>
          </p:cNvPr>
          <p:cNvSpPr>
            <a:spLocks noGrp="1"/>
          </p:cNvSpPr>
          <p:nvPr>
            <p:ph idx="1"/>
          </p:nvPr>
        </p:nvSpPr>
        <p:spPr/>
        <p:txBody>
          <a:bodyPr>
            <a:normAutofit fontScale="92500"/>
          </a:bodyPr>
          <a:lstStyle/>
          <a:p>
            <a:r>
              <a:rPr lang="en-US" dirty="0"/>
              <a:t>Google Mobile Ads SDK for Flutter</a:t>
            </a:r>
          </a:p>
          <a:p>
            <a:pPr lvl="1"/>
            <a:r>
              <a:rPr lang="en-US" dirty="0"/>
              <a:t>It supports a variety of ads formats such as app open, banner, interstitial, native, rewarded, and rewarded interstitial formats, and features like mediation. </a:t>
            </a:r>
          </a:p>
          <a:p>
            <a:r>
              <a:rPr lang="en-US" dirty="0"/>
              <a:t>The Integrated Media Ads SDK for Flutter</a:t>
            </a:r>
          </a:p>
          <a:p>
            <a:pPr lvl="1"/>
            <a:r>
              <a:rPr lang="en-US" dirty="0"/>
              <a:t>The Interactive Media Ads SDK for Flutter empowers both app developers and publishers to seamlessly integrate video ads into their video content. With support for pre-roll, mid-roll, and post-roll ad placements on both iOS and Android, the plugin offers a comprehensive solution for instream video ad monetization. </a:t>
            </a:r>
          </a:p>
          <a:p>
            <a:r>
              <a:rPr lang="en-US" dirty="0" err="1"/>
              <a:t>Adsense</a:t>
            </a:r>
            <a:r>
              <a:rPr lang="en-US" dirty="0"/>
              <a:t> for H5 games (closed beta)  </a:t>
            </a:r>
          </a:p>
          <a:p>
            <a:pPr lvl="1"/>
            <a:r>
              <a:rPr lang="en-US" dirty="0"/>
              <a:t>Flutter’s AdSense for H5 games plugin allows you to easily add AdSense interstitial and rewarded ads to your web-based (H5) games built in Flutter</a:t>
            </a:r>
          </a:p>
        </p:txBody>
      </p:sp>
    </p:spTree>
    <p:extLst>
      <p:ext uri="{BB962C8B-B14F-4D97-AF65-F5344CB8AC3E}">
        <p14:creationId xmlns:p14="http://schemas.microsoft.com/office/powerpoint/2010/main" val="37240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E4D5-D883-8F5C-6CE3-25EA03880B59}"/>
              </a:ext>
            </a:extLst>
          </p:cNvPr>
          <p:cNvSpPr>
            <a:spLocks noGrp="1"/>
          </p:cNvSpPr>
          <p:nvPr>
            <p:ph type="title"/>
          </p:nvPr>
        </p:nvSpPr>
        <p:spPr/>
        <p:txBody>
          <a:bodyPr/>
          <a:lstStyle/>
          <a:p>
            <a:r>
              <a:rPr lang="en-US" dirty="0"/>
              <a:t>Monetization features (2)</a:t>
            </a:r>
          </a:p>
        </p:txBody>
      </p:sp>
      <p:sp>
        <p:nvSpPr>
          <p:cNvPr id="3" name="Content Placeholder 2">
            <a:extLst>
              <a:ext uri="{FF2B5EF4-FFF2-40B4-BE49-F238E27FC236}">
                <a16:creationId xmlns:a16="http://schemas.microsoft.com/office/drawing/2014/main" id="{60DB7115-CAE4-098D-DCCB-16E91A90C851}"/>
              </a:ext>
            </a:extLst>
          </p:cNvPr>
          <p:cNvSpPr>
            <a:spLocks noGrp="1"/>
          </p:cNvSpPr>
          <p:nvPr>
            <p:ph sz="half" idx="1"/>
          </p:nvPr>
        </p:nvSpPr>
        <p:spPr>
          <a:xfrm>
            <a:off x="838199" y="1825625"/>
            <a:ext cx="7190434" cy="4351338"/>
          </a:xfrm>
        </p:spPr>
        <p:txBody>
          <a:bodyPr>
            <a:normAutofit/>
          </a:bodyPr>
          <a:lstStyle/>
          <a:p>
            <a:r>
              <a:rPr lang="en-US" dirty="0"/>
              <a:t>There are many that offer ads, but for this we will just stick with google.</a:t>
            </a:r>
          </a:p>
          <a:p>
            <a:pPr lvl="1"/>
            <a:r>
              <a:rPr lang="en-US" dirty="0"/>
              <a:t>Also, I was struggling to find documentation for other ads services using flutter.   (Apr 2025)</a:t>
            </a:r>
          </a:p>
          <a:p>
            <a:r>
              <a:rPr lang="en-US" dirty="0"/>
              <a:t>Google says it works on android, iOS, and web</a:t>
            </a:r>
          </a:p>
          <a:p>
            <a:pPr lvl="1"/>
            <a:r>
              <a:rPr lang="en-US" dirty="0"/>
              <a:t>But it doesn't work on the web, maybe </a:t>
            </a:r>
            <a:r>
              <a:rPr lang="en-US" dirty="0" err="1"/>
              <a:t>adsense</a:t>
            </a:r>
            <a:r>
              <a:rPr lang="en-US" dirty="0"/>
              <a:t> does, but closed beta.</a:t>
            </a:r>
          </a:p>
          <a:p>
            <a:pPr lvl="1"/>
            <a:endParaRPr lang="en-US" dirty="0"/>
          </a:p>
        </p:txBody>
      </p:sp>
      <p:pic>
        <p:nvPicPr>
          <p:cNvPr id="6" name="Content Placeholder 5" descr="A screenshot of a phone&#10;&#10;AI-generated content may be incorrect.">
            <a:extLst>
              <a:ext uri="{FF2B5EF4-FFF2-40B4-BE49-F238E27FC236}">
                <a16:creationId xmlns:a16="http://schemas.microsoft.com/office/drawing/2014/main" id="{7E7C7396-7E7E-FDD8-89DB-E6662EB4263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80984" y="1825625"/>
            <a:ext cx="1957857" cy="4351338"/>
          </a:xfrm>
        </p:spPr>
      </p:pic>
    </p:spTree>
    <p:extLst>
      <p:ext uri="{BB962C8B-B14F-4D97-AF65-F5344CB8AC3E}">
        <p14:creationId xmlns:p14="http://schemas.microsoft.com/office/powerpoint/2010/main" val="35305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3D02-F6B3-06D3-C557-29FF9358BD83}"/>
              </a:ext>
            </a:extLst>
          </p:cNvPr>
          <p:cNvSpPr>
            <a:spLocks noGrp="1"/>
          </p:cNvSpPr>
          <p:nvPr>
            <p:ph type="title"/>
          </p:nvPr>
        </p:nvSpPr>
        <p:spPr/>
        <p:txBody>
          <a:bodyPr/>
          <a:lstStyle/>
          <a:p>
            <a:r>
              <a:rPr lang="en-US" dirty="0" err="1"/>
              <a:t>AdMob</a:t>
            </a:r>
            <a:endParaRPr lang="en-US" dirty="0"/>
          </a:p>
        </p:txBody>
      </p:sp>
      <p:sp>
        <p:nvSpPr>
          <p:cNvPr id="3" name="Content Placeholder 2">
            <a:extLst>
              <a:ext uri="{FF2B5EF4-FFF2-40B4-BE49-F238E27FC236}">
                <a16:creationId xmlns:a16="http://schemas.microsoft.com/office/drawing/2014/main" id="{DF9B6AFD-5661-DA6B-3FB3-F6A52F9DA053}"/>
              </a:ext>
            </a:extLst>
          </p:cNvPr>
          <p:cNvSpPr>
            <a:spLocks noGrp="1"/>
          </p:cNvSpPr>
          <p:nvPr>
            <p:ph idx="1"/>
          </p:nvPr>
        </p:nvSpPr>
        <p:spPr/>
        <p:txBody>
          <a:bodyPr/>
          <a:lstStyle/>
          <a:p>
            <a:r>
              <a:rPr lang="en-US" dirty="0"/>
              <a:t>First you need to sign up with </a:t>
            </a:r>
            <a:r>
              <a:rPr lang="en-US" dirty="0" err="1"/>
              <a:t>AdMob</a:t>
            </a:r>
            <a:r>
              <a:rPr lang="en-US" dirty="0"/>
              <a:t>, </a:t>
            </a:r>
            <a:r>
              <a:rPr lang="en-US" dirty="0" err="1"/>
              <a:t>google's</a:t>
            </a:r>
            <a:r>
              <a:rPr lang="en-US" dirty="0"/>
              <a:t> advertising platform. </a:t>
            </a:r>
            <a:r>
              <a:rPr lang="en-US" dirty="0">
                <a:hlinkClick r:id="rId2"/>
              </a:rPr>
              <a:t>https://admob.google.com/home/</a:t>
            </a:r>
            <a:r>
              <a:rPr lang="en-US" dirty="0"/>
              <a:t> </a:t>
            </a:r>
          </a:p>
          <a:p>
            <a:r>
              <a:rPr lang="en-US" dirty="0"/>
              <a:t>You also need the app id and ad unit ids</a:t>
            </a:r>
          </a:p>
          <a:p>
            <a:endParaRPr lang="en-US" dirty="0"/>
          </a:p>
          <a:p>
            <a:endParaRPr lang="en-US" dirty="0"/>
          </a:p>
        </p:txBody>
      </p:sp>
      <p:pic>
        <p:nvPicPr>
          <p:cNvPr id="5" name="Picture 4" descr="A screenshot of a computer&#10;&#10;AI-generated content may be incorrect.">
            <a:extLst>
              <a:ext uri="{FF2B5EF4-FFF2-40B4-BE49-F238E27FC236}">
                <a16:creationId xmlns:a16="http://schemas.microsoft.com/office/drawing/2014/main" id="{98481E88-099C-40D0-6D61-72F2D3FB0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098191"/>
            <a:ext cx="6856324" cy="3394684"/>
          </a:xfrm>
          <a:prstGeom prst="rect">
            <a:avLst/>
          </a:prstGeom>
        </p:spPr>
      </p:pic>
    </p:spTree>
    <p:extLst>
      <p:ext uri="{BB962C8B-B14F-4D97-AF65-F5344CB8AC3E}">
        <p14:creationId xmlns:p14="http://schemas.microsoft.com/office/powerpoint/2010/main" val="4088087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BC73-6053-C1C6-F2DB-A31A2F776CD3}"/>
              </a:ext>
            </a:extLst>
          </p:cNvPr>
          <p:cNvSpPr>
            <a:spLocks noGrp="1"/>
          </p:cNvSpPr>
          <p:nvPr>
            <p:ph type="title"/>
          </p:nvPr>
        </p:nvSpPr>
        <p:spPr/>
        <p:txBody>
          <a:bodyPr/>
          <a:lstStyle/>
          <a:p>
            <a:r>
              <a:rPr lang="en-US" dirty="0"/>
              <a:t>iOS setup </a:t>
            </a:r>
          </a:p>
        </p:txBody>
      </p:sp>
      <p:pic>
        <p:nvPicPr>
          <p:cNvPr id="5" name="Content Placeholder 4">
            <a:extLst>
              <a:ext uri="{FF2B5EF4-FFF2-40B4-BE49-F238E27FC236}">
                <a16:creationId xmlns:a16="http://schemas.microsoft.com/office/drawing/2014/main" id="{4E6289F3-298E-7756-FD42-203760E12002}"/>
              </a:ext>
            </a:extLst>
          </p:cNvPr>
          <p:cNvPicPr>
            <a:picLocks noGrp="1" noChangeAspect="1"/>
          </p:cNvPicPr>
          <p:nvPr>
            <p:ph idx="1"/>
          </p:nvPr>
        </p:nvPicPr>
        <p:blipFill>
          <a:blip r:embed="rId2"/>
          <a:stretch>
            <a:fillRect/>
          </a:stretch>
        </p:blipFill>
        <p:spPr>
          <a:xfrm>
            <a:off x="710173" y="1989574"/>
            <a:ext cx="9966818" cy="3307952"/>
          </a:xfrm>
        </p:spPr>
      </p:pic>
    </p:spTree>
    <p:extLst>
      <p:ext uri="{BB962C8B-B14F-4D97-AF65-F5344CB8AC3E}">
        <p14:creationId xmlns:p14="http://schemas.microsoft.com/office/powerpoint/2010/main" val="104084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3A2D4-E46B-88CF-DBAD-9976A6E7E5D3}"/>
              </a:ext>
            </a:extLst>
          </p:cNvPr>
          <p:cNvSpPr>
            <a:spLocks noGrp="1"/>
          </p:cNvSpPr>
          <p:nvPr>
            <p:ph type="title"/>
          </p:nvPr>
        </p:nvSpPr>
        <p:spPr/>
        <p:txBody>
          <a:bodyPr/>
          <a:lstStyle/>
          <a:p>
            <a:r>
              <a:rPr lang="en-US" dirty="0"/>
              <a:t>Android setup</a:t>
            </a:r>
          </a:p>
        </p:txBody>
      </p:sp>
      <p:sp>
        <p:nvSpPr>
          <p:cNvPr id="3" name="Content Placeholder 2">
            <a:extLst>
              <a:ext uri="{FF2B5EF4-FFF2-40B4-BE49-F238E27FC236}">
                <a16:creationId xmlns:a16="http://schemas.microsoft.com/office/drawing/2014/main" id="{BED3AEBA-C967-AAB3-AFF9-C2AF8F21EC09}"/>
              </a:ext>
            </a:extLst>
          </p:cNvPr>
          <p:cNvSpPr>
            <a:spLocks noGrp="1"/>
          </p:cNvSpPr>
          <p:nvPr>
            <p:ph idx="1"/>
          </p:nvPr>
        </p:nvSpPr>
        <p:spPr/>
        <p:txBody>
          <a:bodyPr/>
          <a:lstStyle/>
          <a:p>
            <a:r>
              <a:rPr lang="en-US" dirty="0"/>
              <a:t>in the android-&gt;app-&gt;</a:t>
            </a:r>
            <a:r>
              <a:rPr lang="en-US" dirty="0" err="1"/>
              <a:t>src</a:t>
            </a:r>
            <a:r>
              <a:rPr lang="en-US" dirty="0"/>
              <a:t>-&gt;main-&gt; androidManifest.xml file</a:t>
            </a:r>
          </a:p>
          <a:p>
            <a:pPr lvl="1"/>
            <a:r>
              <a:rPr lang="en-US" dirty="0"/>
              <a:t>add your app id  (I'm using a Google's test ID)</a:t>
            </a:r>
          </a:p>
        </p:txBody>
      </p:sp>
      <p:pic>
        <p:nvPicPr>
          <p:cNvPr id="5" name="Picture 4">
            <a:extLst>
              <a:ext uri="{FF2B5EF4-FFF2-40B4-BE49-F238E27FC236}">
                <a16:creationId xmlns:a16="http://schemas.microsoft.com/office/drawing/2014/main" id="{D584EA95-7C9C-C37C-FDAF-A116D7729905}"/>
              </a:ext>
            </a:extLst>
          </p:cNvPr>
          <p:cNvPicPr>
            <a:picLocks noChangeAspect="1"/>
          </p:cNvPicPr>
          <p:nvPr/>
        </p:nvPicPr>
        <p:blipFill>
          <a:blip r:embed="rId2"/>
          <a:stretch>
            <a:fillRect/>
          </a:stretch>
        </p:blipFill>
        <p:spPr>
          <a:xfrm>
            <a:off x="838200" y="2848991"/>
            <a:ext cx="9622134" cy="3643884"/>
          </a:xfrm>
          <a:prstGeom prst="rect">
            <a:avLst/>
          </a:prstGeom>
        </p:spPr>
      </p:pic>
    </p:spTree>
    <p:extLst>
      <p:ext uri="{BB962C8B-B14F-4D97-AF65-F5344CB8AC3E}">
        <p14:creationId xmlns:p14="http://schemas.microsoft.com/office/powerpoint/2010/main" val="194464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5823-EA76-94EE-8CE5-47243EC4BFEE}"/>
              </a:ext>
            </a:extLst>
          </p:cNvPr>
          <p:cNvSpPr>
            <a:spLocks noGrp="1"/>
          </p:cNvSpPr>
          <p:nvPr>
            <p:ph type="title"/>
          </p:nvPr>
        </p:nvSpPr>
        <p:spPr/>
        <p:txBody>
          <a:bodyPr/>
          <a:lstStyle/>
          <a:p>
            <a:r>
              <a:rPr lang="en-US" dirty="0"/>
              <a:t>add plugin.</a:t>
            </a:r>
          </a:p>
        </p:txBody>
      </p:sp>
      <p:sp>
        <p:nvSpPr>
          <p:cNvPr id="3" name="Content Placeholder 2">
            <a:extLst>
              <a:ext uri="{FF2B5EF4-FFF2-40B4-BE49-F238E27FC236}">
                <a16:creationId xmlns:a16="http://schemas.microsoft.com/office/drawing/2014/main" id="{DB1E15A1-558A-E44A-6FF5-041FEDDBFBF3}"/>
              </a:ext>
            </a:extLst>
          </p:cNvPr>
          <p:cNvSpPr>
            <a:spLocks noGrp="1"/>
          </p:cNvSpPr>
          <p:nvPr>
            <p:ph idx="1"/>
          </p:nvPr>
        </p:nvSpPr>
        <p:spPr/>
        <p:txBody>
          <a:bodyPr/>
          <a:lstStyle/>
          <a:p>
            <a:r>
              <a:rPr lang="en-US" dirty="0"/>
              <a:t>add </a:t>
            </a:r>
            <a:r>
              <a:rPr lang="en-US" dirty="0" err="1"/>
              <a:t>google_mobile_ads</a:t>
            </a:r>
            <a:r>
              <a:rPr lang="en-US" dirty="0"/>
              <a:t> plugin</a:t>
            </a:r>
          </a:p>
          <a:p>
            <a:pPr lvl="1"/>
            <a:r>
              <a:rPr lang="en-US" dirty="0"/>
              <a:t>flutter pub add </a:t>
            </a:r>
            <a:r>
              <a:rPr lang="en-US" dirty="0" err="1"/>
              <a:t>google_mobile_ads</a:t>
            </a:r>
            <a:endParaRPr lang="en-US" dirty="0"/>
          </a:p>
          <a:p>
            <a:pPr lvl="1"/>
            <a:endParaRPr lang="en-US" dirty="0"/>
          </a:p>
          <a:p>
            <a:r>
              <a:rPr lang="en-US" dirty="0"/>
              <a:t>There was note from google, that android maybe need to add FlutterMultiDexApplication.java to android project and to say yes.   </a:t>
            </a:r>
          </a:p>
          <a:p>
            <a:pPr lvl="1"/>
            <a:r>
              <a:rPr lang="en-US" dirty="0"/>
              <a:t>I didn't get this message compiled.</a:t>
            </a:r>
          </a:p>
          <a:p>
            <a:pPr lvl="1"/>
            <a:endParaRPr lang="en-US" dirty="0"/>
          </a:p>
          <a:p>
            <a:r>
              <a:rPr lang="en-US" dirty="0"/>
              <a:t>Note this is using the flutter/</a:t>
            </a:r>
            <a:r>
              <a:rPr lang="en-US" dirty="0" err="1"/>
              <a:t>google_ads_demo</a:t>
            </a:r>
            <a:r>
              <a:rPr lang="en-US" dirty="0"/>
              <a:t> </a:t>
            </a:r>
          </a:p>
        </p:txBody>
      </p:sp>
    </p:spTree>
    <p:extLst>
      <p:ext uri="{BB962C8B-B14F-4D97-AF65-F5344CB8AC3E}">
        <p14:creationId xmlns:p14="http://schemas.microsoft.com/office/powerpoint/2010/main" val="27797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C5AB-3760-34D3-0BD9-416081D51596}"/>
              </a:ext>
            </a:extLst>
          </p:cNvPr>
          <p:cNvSpPr>
            <a:spLocks noGrp="1"/>
          </p:cNvSpPr>
          <p:nvPr>
            <p:ph type="title"/>
          </p:nvPr>
        </p:nvSpPr>
        <p:spPr/>
        <p:txBody>
          <a:bodyPr/>
          <a:lstStyle/>
          <a:p>
            <a:r>
              <a:rPr lang="en-US" dirty="0"/>
              <a:t>initialize </a:t>
            </a:r>
          </a:p>
        </p:txBody>
      </p:sp>
      <p:sp>
        <p:nvSpPr>
          <p:cNvPr id="3" name="Content Placeholder 2">
            <a:extLst>
              <a:ext uri="{FF2B5EF4-FFF2-40B4-BE49-F238E27FC236}">
                <a16:creationId xmlns:a16="http://schemas.microsoft.com/office/drawing/2014/main" id="{D3B14508-0F75-06C3-9FED-C34F3D71416E}"/>
              </a:ext>
            </a:extLst>
          </p:cNvPr>
          <p:cNvSpPr>
            <a:spLocks noGrp="1"/>
          </p:cNvSpPr>
          <p:nvPr>
            <p:ph idx="1"/>
          </p:nvPr>
        </p:nvSpPr>
        <p:spPr/>
        <p:txBody>
          <a:bodyPr>
            <a:normAutofit fontScale="92500"/>
          </a:bodyPr>
          <a:lstStyle/>
          <a:p>
            <a:r>
              <a:rPr lang="en-US" dirty="0"/>
              <a:t>in the main, </a:t>
            </a:r>
          </a:p>
          <a:p>
            <a:endParaRPr lang="en-US" dirty="0"/>
          </a:p>
          <a:p>
            <a:endParaRPr lang="en-US" dirty="0"/>
          </a:p>
          <a:p>
            <a:endParaRPr lang="en-US" dirty="0"/>
          </a:p>
          <a:p>
            <a:endParaRPr lang="en-US" dirty="0"/>
          </a:p>
          <a:p>
            <a:endParaRPr lang="en-US" dirty="0"/>
          </a:p>
          <a:p>
            <a:r>
              <a:rPr lang="en-US" dirty="0"/>
              <a:t>Note, the </a:t>
            </a:r>
            <a:r>
              <a:rPr lang="en-US" dirty="0" err="1"/>
              <a:t>unawait</a:t>
            </a:r>
            <a:r>
              <a:rPr lang="en-US" dirty="0"/>
              <a:t>()</a:t>
            </a:r>
          </a:p>
          <a:p>
            <a:pPr lvl="1"/>
            <a:r>
              <a:rPr lang="en-US" dirty="0" err="1"/>
              <a:t>MobileAds.instance.initialize</a:t>
            </a:r>
            <a:r>
              <a:rPr lang="en-US" dirty="0"/>
              <a:t>() returns a Future but, the way the SDK is built, you don't need to await it. If you try to load an ad before that Future is completed, the SDK will gracefully wait until the initialization, and then load the ad.</a:t>
            </a:r>
          </a:p>
        </p:txBody>
      </p:sp>
      <p:pic>
        <p:nvPicPr>
          <p:cNvPr id="5" name="Picture 4">
            <a:extLst>
              <a:ext uri="{FF2B5EF4-FFF2-40B4-BE49-F238E27FC236}">
                <a16:creationId xmlns:a16="http://schemas.microsoft.com/office/drawing/2014/main" id="{69B2D20B-E7BC-C5A3-03AC-01F9BA41EDA8}"/>
              </a:ext>
            </a:extLst>
          </p:cNvPr>
          <p:cNvPicPr>
            <a:picLocks noChangeAspect="1"/>
          </p:cNvPicPr>
          <p:nvPr/>
        </p:nvPicPr>
        <p:blipFill>
          <a:blip r:embed="rId2"/>
          <a:stretch>
            <a:fillRect/>
          </a:stretch>
        </p:blipFill>
        <p:spPr>
          <a:xfrm>
            <a:off x="1030200" y="2374512"/>
            <a:ext cx="6686933" cy="2191650"/>
          </a:xfrm>
          <a:prstGeom prst="rect">
            <a:avLst/>
          </a:prstGeom>
        </p:spPr>
      </p:pic>
    </p:spTree>
    <p:extLst>
      <p:ext uri="{BB962C8B-B14F-4D97-AF65-F5344CB8AC3E}">
        <p14:creationId xmlns:p14="http://schemas.microsoft.com/office/powerpoint/2010/main" val="2295668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TotalTime>
  <Words>1244</Words>
  <Application>Microsoft Office PowerPoint</Application>
  <PresentationFormat>Widescreen</PresentationFormat>
  <Paragraphs>130</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Courier New</vt:lpstr>
      <vt:lpstr>Tahoma</vt:lpstr>
      <vt:lpstr>Office Theme</vt:lpstr>
      <vt:lpstr>cosc 4735</vt:lpstr>
      <vt:lpstr>Google Ads</vt:lpstr>
      <vt:lpstr>Monetization features</vt:lpstr>
      <vt:lpstr>Monetization features (2)</vt:lpstr>
      <vt:lpstr>AdMob</vt:lpstr>
      <vt:lpstr>iOS setup </vt:lpstr>
      <vt:lpstr>Android setup</vt:lpstr>
      <vt:lpstr>add plugin.</vt:lpstr>
      <vt:lpstr>initialize </vt:lpstr>
      <vt:lpstr>ads</vt:lpstr>
      <vt:lpstr>Banner ads</vt:lpstr>
      <vt:lpstr>Banner ads</vt:lpstr>
      <vt:lpstr>Interstitial Ads</vt:lpstr>
      <vt:lpstr>References</vt:lpstr>
      <vt:lpstr>Googe Maps</vt:lpstr>
      <vt:lpstr>Google Maps.</vt:lpstr>
      <vt:lpstr>keys.</vt:lpstr>
      <vt:lpstr>Get the map.</vt:lpstr>
      <vt:lpstr>markers</vt:lpstr>
      <vt:lpstr>More and Examples</vt:lpstr>
      <vt:lpstr>More</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Jim Ward</dc:creator>
  <cp:lastModifiedBy>Jim Ward</cp:lastModifiedBy>
  <cp:revision>5</cp:revision>
  <dcterms:created xsi:type="dcterms:W3CDTF">2025-03-13T20:43:10Z</dcterms:created>
  <dcterms:modified xsi:type="dcterms:W3CDTF">2025-04-09T14:39:35Z</dcterms:modified>
</cp:coreProperties>
</file>