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3" r:id="rId4"/>
    <p:sldId id="294" r:id="rId5"/>
    <p:sldId id="295" r:id="rId6"/>
    <p:sldId id="297" r:id="rId7"/>
    <p:sldId id="296" r:id="rId8"/>
    <p:sldId id="298" r:id="rId9"/>
    <p:sldId id="299" r:id="rId10"/>
    <p:sldId id="300" r:id="rId11"/>
    <p:sldId id="301" r:id="rId12"/>
    <p:sldId id="305" r:id="rId13"/>
    <p:sldId id="302" r:id="rId14"/>
    <p:sldId id="304" r:id="rId15"/>
    <p:sldId id="289" r:id="rId16"/>
    <p:sldId id="25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1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5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0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2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3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2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0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9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1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10AA-F949-4D89-ACD0-37F27EE22C08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7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uragch.medium.com/simple-sqflite-database-example-in-flutter-e56a5aaa3f91" TargetMode="External"/><Relationship Id="rId2" Type="http://schemas.openxmlformats.org/officeDocument/2006/relationships/hyperlink" Target="https://flutter.dev/docs/codelab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objectbox/objectbox-dart" TargetMode="External"/><Relationship Id="rId4" Type="http://schemas.openxmlformats.org/officeDocument/2006/relationships/hyperlink" Target="https://docs.flutter.dev/cookbook/persistence/sqlite#example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  <a:p>
            <a:r>
              <a:rPr lang="en-US" dirty="0" err="1"/>
              <a:t>sqlite</a:t>
            </a:r>
            <a:r>
              <a:rPr lang="en-US" dirty="0"/>
              <a:t> (</a:t>
            </a:r>
            <a:r>
              <a:rPr lang="en-US" dirty="0" err="1"/>
              <a:t>sqflite</a:t>
            </a:r>
            <a:r>
              <a:rPr lang="en-US" dirty="0"/>
              <a:t> </a:t>
            </a:r>
            <a:r>
              <a:rPr lang="en-US"/>
              <a:t>package)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980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 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969230" cy="1812520"/>
          </a:xfrm>
        </p:spPr>
        <p:txBody>
          <a:bodyPr/>
          <a:lstStyle/>
          <a:p>
            <a:r>
              <a:rPr lang="en-US" dirty="0"/>
              <a:t>and finally delete use the id so you don't delete the whole table.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2135221" y="3378724"/>
            <a:ext cx="6452407" cy="2677656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Future&lt;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id)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await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.delete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where: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columnId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?'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whereArgs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[id]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4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so even before void main() we need to database declared.</a:t>
            </a:r>
          </a:p>
          <a:p>
            <a:pPr marL="0" indent="0">
              <a:buNone/>
            </a:pPr>
            <a:r>
              <a:rPr lang="en-US" altLang="en-US" dirty="0">
                <a:cs typeface="Courier New" panose="02070309020205020404" pitchFamily="49" charset="0"/>
              </a:rPr>
              <a:t>final </a:t>
            </a:r>
            <a:r>
              <a:rPr lang="en-US" altLang="en-US" dirty="0" err="1">
                <a:cs typeface="Courier New" panose="02070309020205020404" pitchFamily="49" charset="0"/>
              </a:rPr>
              <a:t>dbHelper</a:t>
            </a:r>
            <a:r>
              <a:rPr lang="en-US" altLang="en-US" dirty="0">
                <a:cs typeface="Courier New" panose="02070309020205020404" pitchFamily="49" charset="0"/>
              </a:rPr>
              <a:t> = </a:t>
            </a:r>
            <a:r>
              <a:rPr lang="en-US" altLang="en-US" dirty="0" err="1">
                <a:cs typeface="Courier New" panose="02070309020205020404" pitchFamily="49" charset="0"/>
              </a:rPr>
              <a:t>DatabaseHelper</a:t>
            </a:r>
            <a:r>
              <a:rPr lang="en-US" altLang="en-US" dirty="0">
                <a:cs typeface="Courier New" panose="02070309020205020404" pitchFamily="49" charset="0"/>
              </a:rPr>
              <a:t>();</a:t>
            </a:r>
          </a:p>
          <a:p>
            <a:r>
              <a:rPr lang="en-US" altLang="en-US" dirty="0"/>
              <a:t>And then we need initialize the database in main.</a:t>
            </a:r>
          </a:p>
          <a:p>
            <a:endParaRPr lang="en-US" alt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sz="half" idx="2"/>
          </p:nvPr>
        </p:nvSpPr>
        <p:spPr bwMode="auto">
          <a:xfrm>
            <a:off x="657652" y="3626347"/>
            <a:ext cx="10876695" cy="3046988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bg1"/>
                </a:solidFill>
                <a:cs typeface="Courier New" panose="02070309020205020404" pitchFamily="49" charset="0"/>
              </a:rPr>
              <a:t>final </a:t>
            </a:r>
            <a:r>
              <a:rPr lang="en-US" altLang="en-US" sz="2400" dirty="0" err="1">
                <a:solidFill>
                  <a:schemeClr val="bg1"/>
                </a:solidFill>
                <a:cs typeface="Courier New" panose="02070309020205020404" pitchFamily="49" charset="0"/>
              </a:rPr>
              <a:t>dbHelper</a:t>
            </a:r>
            <a:r>
              <a:rPr lang="en-US" altLang="en-US" sz="2400" dirty="0">
                <a:solidFill>
                  <a:schemeClr val="bg1"/>
                </a:solidFill>
                <a:cs typeface="Courier New" panose="02070309020205020404" pitchFamily="49" charset="0"/>
              </a:rPr>
              <a:t> = </a:t>
            </a:r>
            <a:r>
              <a:rPr lang="en-US" altLang="en-US" sz="2400" dirty="0" err="1">
                <a:solidFill>
                  <a:schemeClr val="bg1"/>
                </a:solidFill>
                <a:cs typeface="Courier New" panose="02070309020205020404" pitchFamily="49" charset="0"/>
              </a:rPr>
              <a:t>DatabaseHelper</a:t>
            </a:r>
            <a:r>
              <a:rPr lang="en-US" altLang="en-US" sz="2400" dirty="0">
                <a:solidFill>
                  <a:schemeClr val="bg1"/>
                </a:solidFill>
                <a:cs typeface="Courier New" panose="02070309020205020404" pitchFamily="49" charset="0"/>
              </a:rPr>
              <a:t>();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Avoid errors caused by flutter upgrade.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// Importing '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package:flutter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widgets.dart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 is required.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WidgetsFlutterBinding.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ensureInitialized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initialize the database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await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dbHelper.init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81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D637-8CE7-03C2-FC4A-22FC617EE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Widget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573E3-9DED-7D1B-6BD5-4240B0789D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you want the widget to have the list of data from the DB to display in say </a:t>
            </a:r>
            <a:r>
              <a:rPr lang="en-US" dirty="0" err="1"/>
              <a:t>listview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CA002F4-6E87-941E-244B-D10C4F4FAE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use a </a:t>
            </a:r>
            <a:r>
              <a:rPr lang="en-US" dirty="0" err="1"/>
              <a:t>futurebuilder</a:t>
            </a:r>
            <a:r>
              <a:rPr lang="en-US" dirty="0"/>
              <a:t> with the _query same as in the network demos code.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F34D2D-15CA-A25A-4D5B-678257988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43547"/>
            <a:ext cx="4165879" cy="3068353"/>
          </a:xfrm>
          <a:prstGeom prst="rect">
            <a:avLst/>
          </a:prstGeo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FC41156E-6B4D-DEEC-A104-8D3CA2B68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65125"/>
            <a:ext cx="4579774" cy="11320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B6614B-920D-F070-4BA4-6F327B6B90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5681" y="1690688"/>
            <a:ext cx="4849769" cy="298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28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code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the database is initialized, then it just a mater of using the information in your code.</a:t>
            </a:r>
          </a:p>
          <a:p>
            <a:r>
              <a:rPr lang="en-US" dirty="0"/>
              <a:t>In my example code I have a </a:t>
            </a:r>
            <a:r>
              <a:rPr lang="en-US" dirty="0" err="1"/>
              <a:t>listview</a:t>
            </a:r>
            <a:r>
              <a:rPr lang="en-US" dirty="0"/>
              <a:t> to display the data</a:t>
            </a:r>
          </a:p>
          <a:p>
            <a:r>
              <a:rPr lang="en-US" dirty="0"/>
              <a:t>with floating action button to add data.</a:t>
            </a:r>
          </a:p>
          <a:p>
            <a:pPr lvl="1"/>
            <a:r>
              <a:rPr lang="en-US" dirty="0"/>
              <a:t>uses a dialog</a:t>
            </a:r>
          </a:p>
          <a:p>
            <a:r>
              <a:rPr lang="en-US" dirty="0"/>
              <a:t>click on the </a:t>
            </a:r>
            <a:r>
              <a:rPr lang="en-US" dirty="0" err="1"/>
              <a:t>listview</a:t>
            </a:r>
            <a:r>
              <a:rPr lang="en-US" dirty="0"/>
              <a:t> row to update or delete.</a:t>
            </a:r>
          </a:p>
          <a:p>
            <a:pPr lvl="1"/>
            <a:r>
              <a:rPr lang="en-US" dirty="0"/>
              <a:t>using a dialog</a:t>
            </a:r>
          </a:p>
        </p:txBody>
      </p:sp>
    </p:spTree>
    <p:extLst>
      <p:ext uri="{BB962C8B-B14F-4D97-AF65-F5344CB8AC3E}">
        <p14:creationId xmlns:p14="http://schemas.microsoft.com/office/powerpoint/2010/main" val="3871599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the code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sqlitedb_demo</a:t>
            </a:r>
            <a:r>
              <a:rPr lang="en-US" dirty="0"/>
              <a:t> example in </a:t>
            </a:r>
            <a:r>
              <a:rPr lang="en-US"/>
              <a:t>the flutter repo.</a:t>
            </a:r>
          </a:p>
        </p:txBody>
      </p:sp>
    </p:spTree>
    <p:extLst>
      <p:ext uri="{BB962C8B-B14F-4D97-AF65-F5344CB8AC3E}">
        <p14:creationId xmlns:p14="http://schemas.microsoft.com/office/powerpoint/2010/main" val="3187483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https://flutter.dev/docs/codelabs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https://suragch.medium.com/simple-sqflite-database-example-in-flutter-e56a5aaa3f91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https://docs.flutter.dev/cookbook/persistence/sqlite#example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https://github.com/objectbox/objectbox-dart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285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8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 couple of database packages that could be included.</a:t>
            </a:r>
          </a:p>
          <a:p>
            <a:pPr lvl="1"/>
            <a:r>
              <a:rPr lang="en-US" dirty="0" err="1"/>
              <a:t>sqflite</a:t>
            </a:r>
            <a:r>
              <a:rPr lang="en-US" dirty="0"/>
              <a:t> package (supported by flutter)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ObjectBox, which community supported and multiform. </a:t>
            </a:r>
          </a:p>
          <a:p>
            <a:pPr lvl="2"/>
            <a:r>
              <a:rPr lang="en-US" dirty="0"/>
              <a:t>NoSQL  and AI on-device vector search.</a:t>
            </a:r>
          </a:p>
          <a:p>
            <a:pPr lvl="2"/>
            <a:r>
              <a:rPr lang="en-US" dirty="0"/>
              <a:t>full platform support, except web.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just for simplicity I choose </a:t>
            </a:r>
            <a:r>
              <a:rPr lang="en-US" dirty="0" err="1"/>
              <a:t>sqflite</a:t>
            </a:r>
            <a:endParaRPr lang="en-US" dirty="0"/>
          </a:p>
          <a:p>
            <a:pPr lvl="2"/>
            <a:r>
              <a:rPr lang="en-US" dirty="0"/>
              <a:t>but there many great reasons to use ObjectBox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EF1524-54CC-6AFC-69AE-906AED5E5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945" y="2714947"/>
            <a:ext cx="3700830" cy="10651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0CEEB2-E922-3C48-EBE8-1C7BC5068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2606" y="4251726"/>
            <a:ext cx="3705742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database function run on threads.</a:t>
            </a:r>
          </a:p>
          <a:p>
            <a:pPr lvl="1"/>
            <a:r>
              <a:rPr lang="en-US" dirty="0"/>
              <a:t>we need async and await commands wrapped around a lot of function calls with Future.</a:t>
            </a:r>
          </a:p>
          <a:p>
            <a:r>
              <a:rPr lang="en-US" dirty="0"/>
              <a:t>also need to </a:t>
            </a:r>
            <a:r>
              <a:rPr lang="en-US" dirty="0" err="1"/>
              <a:t>pubspec.ymal</a:t>
            </a:r>
            <a:r>
              <a:rPr lang="en-US" dirty="0"/>
              <a:t> includes</a:t>
            </a:r>
          </a:p>
          <a:p>
            <a:pPr lvl="1"/>
            <a:r>
              <a:rPr lang="en-US" dirty="0"/>
              <a:t>flutter pub add </a:t>
            </a:r>
            <a:r>
              <a:rPr lang="en-US" dirty="0" err="1"/>
              <a:t>sqflite</a:t>
            </a:r>
            <a:r>
              <a:rPr lang="en-US" dirty="0"/>
              <a:t> path</a:t>
            </a:r>
          </a:p>
          <a:p>
            <a:pPr marL="0" indent="0">
              <a:buNone/>
            </a:pPr>
            <a:r>
              <a:rPr lang="en-US" dirty="0" err="1"/>
              <a:t>sqflite</a:t>
            </a:r>
            <a:r>
              <a:rPr lang="en-US" dirty="0"/>
              <a:t>: ^2.4.2</a:t>
            </a:r>
          </a:p>
          <a:p>
            <a:pPr marL="0" indent="0">
              <a:buNone/>
            </a:pPr>
            <a:r>
              <a:rPr lang="en-US" dirty="0"/>
              <a:t>path: ^1.9.1</a:t>
            </a:r>
          </a:p>
        </p:txBody>
      </p:sp>
    </p:spTree>
    <p:extLst>
      <p:ext uri="{BB962C8B-B14F-4D97-AF65-F5344CB8AC3E}">
        <p14:creationId xmlns:p14="http://schemas.microsoft.com/office/powerpoint/2010/main" val="338228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DatabaseHelper</a:t>
            </a:r>
            <a:r>
              <a:rPr lang="en-US" dirty="0"/>
              <a:t> in a separate file.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I'm basing this example off the android version, so while android requires a </a:t>
            </a:r>
            <a:r>
              <a:rPr lang="en-US" dirty="0" err="1"/>
              <a:t>databaseHelper</a:t>
            </a:r>
            <a:r>
              <a:rPr lang="en-US" dirty="0"/>
              <a:t> class.  </a:t>
            </a:r>
            <a:r>
              <a:rPr lang="en-US" b="1" dirty="0"/>
              <a:t>Flutter has no requirement</a:t>
            </a:r>
            <a:r>
              <a:rPr lang="en-US" dirty="0"/>
              <a:t>.  </a:t>
            </a:r>
          </a:p>
          <a:p>
            <a:pPr lvl="1"/>
            <a:r>
              <a:rPr lang="en-US" dirty="0"/>
              <a:t>But putting all the database code into a single file/class, helps with debugging and finding all the code, so it's good practice.</a:t>
            </a:r>
          </a:p>
          <a:p>
            <a:r>
              <a:rPr lang="en-US" dirty="0"/>
              <a:t>the </a:t>
            </a:r>
            <a:r>
              <a:rPr lang="en-US" dirty="0" err="1"/>
              <a:t>databasehelper</a:t>
            </a:r>
            <a:r>
              <a:rPr lang="en-US" dirty="0"/>
              <a:t> class has all the column names, table name, </a:t>
            </a:r>
            <a:r>
              <a:rPr lang="en-US" dirty="0" err="1"/>
              <a:t>etc</a:t>
            </a:r>
            <a:r>
              <a:rPr lang="en-US" dirty="0"/>
              <a:t> in a variables so the compiler helps you.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572FCCA1-6C74-C0AD-EE74-EA5D57E9491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2" y="1825625"/>
            <a:ext cx="5415225" cy="3497333"/>
          </a:xfrm>
        </p:spPr>
      </p:pic>
    </p:spTree>
    <p:extLst>
      <p:ext uri="{BB962C8B-B14F-4D97-AF65-F5344CB8AC3E}">
        <p14:creationId xmlns:p14="http://schemas.microsoft.com/office/powerpoint/2010/main" val="4201560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initialization and create.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4055347" cy="4351338"/>
          </a:xfrm>
        </p:spPr>
        <p:txBody>
          <a:bodyPr/>
          <a:lstStyle/>
          <a:p>
            <a:r>
              <a:rPr lang="en-US" dirty="0"/>
              <a:t>These setup the database in the </a:t>
            </a:r>
            <a:r>
              <a:rPr lang="en-US" dirty="0" err="1"/>
              <a:t>DatabaseHelper</a:t>
            </a:r>
            <a:r>
              <a:rPr lang="en-US" dirty="0"/>
              <a:t> class, which are called by the "main" function.</a:t>
            </a:r>
          </a:p>
          <a:p>
            <a:endParaRPr lang="en-US" dirty="0"/>
          </a:p>
          <a:p>
            <a:r>
              <a:rPr lang="en-US" dirty="0"/>
              <a:t>in my example the database is a global variable to the file main.</a:t>
            </a:r>
          </a:p>
        </p:txBody>
      </p:sp>
      <p:sp>
        <p:nvSpPr>
          <p:cNvPr id="6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5092151" y="1825625"/>
            <a:ext cx="6091732" cy="4185761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Future&lt;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final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documentsDirectory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await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getDatabasePath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final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path = join(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documentsDirectory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databaseName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await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openDatabase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path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version: 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databaseVersion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SQL code to create the database table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(Database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version)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await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db.execute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CREATE TABLE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INTEGER PRIMARY KEY AUTOINCREMENT,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columnName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TEXT NOT NULL,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columnScore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INTEGER NOT NULL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)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'''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9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HighScore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67655" cy="4351338"/>
          </a:xfrm>
        </p:spPr>
        <p:txBody>
          <a:bodyPr/>
          <a:lstStyle/>
          <a:p>
            <a:r>
              <a:rPr lang="en-US" dirty="0"/>
              <a:t>this is a helper class, so the main code is easy to follow, since we just work with a list of </a:t>
            </a:r>
            <a:r>
              <a:rPr lang="en-US" dirty="0" err="1"/>
              <a:t>HighScore</a:t>
            </a:r>
            <a:r>
              <a:rPr lang="en-US" dirty="0"/>
              <a:t> objects.</a:t>
            </a:r>
          </a:p>
          <a:p>
            <a:endParaRPr lang="en-US" dirty="0"/>
          </a:p>
          <a:p>
            <a:r>
              <a:rPr lang="en-US" dirty="0"/>
              <a:t>it has two helpers to create Maps, since the database works with maps, not objects.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5768291" y="1279688"/>
            <a:ext cx="5961888" cy="500136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required this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   required this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   required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Convert a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into a Map. The keys must correspond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 the names of the columns in the database.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Map&lt;String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dynamic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toMap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'id'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 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'name'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 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'score'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Map&lt;String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dynamic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toMapNoID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'name'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 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'score'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Implement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to make it easier to see information,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//  when using the print statement.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'id: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name: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age: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92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 insert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insert is simple</a:t>
            </a:r>
          </a:p>
          <a:p>
            <a:r>
              <a:rPr lang="en-US" dirty="0"/>
              <a:t>its an </a:t>
            </a:r>
            <a:r>
              <a:rPr lang="en-US" dirty="0" err="1"/>
              <a:t>async</a:t>
            </a:r>
            <a:r>
              <a:rPr lang="en-US" dirty="0"/>
              <a:t> (thread)</a:t>
            </a:r>
          </a:p>
          <a:p>
            <a:pPr lvl="1"/>
            <a:r>
              <a:rPr lang="en-US" dirty="0"/>
              <a:t>we provide the table, </a:t>
            </a:r>
          </a:p>
          <a:p>
            <a:pPr lvl="1"/>
            <a:r>
              <a:rPr lang="en-US" dirty="0"/>
              <a:t>data in map format, </a:t>
            </a:r>
          </a:p>
          <a:p>
            <a:pPr lvl="1"/>
            <a:r>
              <a:rPr lang="en-US" dirty="0"/>
              <a:t>and a </a:t>
            </a:r>
            <a:r>
              <a:rPr lang="en-US" dirty="0" err="1"/>
              <a:t>conflictAlgorithm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note if id wasn't </a:t>
            </a:r>
            <a:r>
              <a:rPr lang="en-US" dirty="0" err="1"/>
              <a:t>autoincrement</a:t>
            </a:r>
            <a:r>
              <a:rPr lang="en-US" dirty="0"/>
              <a:t>, we would provide a value.</a:t>
            </a:r>
          </a:p>
          <a:p>
            <a:endParaRPr lang="en-US" dirty="0"/>
          </a:p>
        </p:txBody>
      </p:sp>
      <p:sp>
        <p:nvSpPr>
          <p:cNvPr id="8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6096000" y="2133401"/>
            <a:ext cx="6019800" cy="317009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Future&lt;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score)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await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.insert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score.toMapNoID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conflictAlgorithm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ConflictAlgorithm.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 query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550940" cy="4351338"/>
          </a:xfrm>
        </p:spPr>
        <p:txBody>
          <a:bodyPr/>
          <a:lstStyle/>
          <a:p>
            <a:r>
              <a:rPr lang="en-US" dirty="0"/>
              <a:t>the core of this the first line where is query's the table.</a:t>
            </a:r>
          </a:p>
          <a:p>
            <a:pPr lvl="1"/>
            <a:r>
              <a:rPr lang="en-US" dirty="0"/>
              <a:t>the last part and most of the code, is just converting back to my class.</a:t>
            </a:r>
          </a:p>
          <a:p>
            <a:pPr lvl="2"/>
            <a:r>
              <a:rPr lang="en-US" dirty="0"/>
              <a:t>?? is just in case the data doesn't exist in the database, but it should exist.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2011723" y="3418800"/>
            <a:ext cx="7380547" cy="28931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Future&lt;List&lt;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queryAllRows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final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List&lt;Map&lt;String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dynamic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&gt;&gt; maps =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await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.query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Convert the List&lt;Map&lt;String, dynamic&gt; into a List&lt;</a:t>
            </a:r>
            <a:r>
              <a:rPr lang="en-US" altLang="en-US" sz="1400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generate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maps.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id: maps[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??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name: maps[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columnName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score: maps[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columnScore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??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56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766899" cy="1623253"/>
          </a:xfrm>
        </p:spPr>
        <p:txBody>
          <a:bodyPr/>
          <a:lstStyle/>
          <a:p>
            <a:r>
              <a:rPr lang="en-US" dirty="0"/>
              <a:t>update very similar to insert, only this time we need the row id to update. </a:t>
            </a:r>
          </a:p>
          <a:p>
            <a:pPr lvl="1"/>
            <a:r>
              <a:rPr lang="en-US" dirty="0"/>
              <a:t>  Always use </a:t>
            </a:r>
            <a:r>
              <a:rPr lang="en-US" dirty="0" err="1"/>
              <a:t>whereArgs</a:t>
            </a:r>
            <a:r>
              <a:rPr lang="en-US" dirty="0"/>
              <a:t> to pass arguments to a where statement. This helps safeguard against SQL injection attacks.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500809" y="3448878"/>
            <a:ext cx="7725192" cy="317009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Future&lt;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HighScore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row)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id = row.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return await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.update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row.toMap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where: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columnId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?'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whereArgs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[id]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conflictAlgorithm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ConflictAlgorithm.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67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6672</TotalTime>
  <Words>1239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JetBrains Mono</vt:lpstr>
      <vt:lpstr>Tahoma</vt:lpstr>
      <vt:lpstr>Office Theme</vt:lpstr>
      <vt:lpstr>Cosc 4735</vt:lpstr>
      <vt:lpstr>Database</vt:lpstr>
      <vt:lpstr>databases.</vt:lpstr>
      <vt:lpstr>DatabaseHelper in a separate file.</vt:lpstr>
      <vt:lpstr>initialization and create.</vt:lpstr>
      <vt:lpstr>HighScore class</vt:lpstr>
      <vt:lpstr>helper function insert</vt:lpstr>
      <vt:lpstr>helper function query</vt:lpstr>
      <vt:lpstr>helper function update</vt:lpstr>
      <vt:lpstr>helper function delete</vt:lpstr>
      <vt:lpstr>Main code</vt:lpstr>
      <vt:lpstr>In Widget</vt:lpstr>
      <vt:lpstr>main code (2)</vt:lpstr>
      <vt:lpstr>To the code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55</cp:revision>
  <dcterms:created xsi:type="dcterms:W3CDTF">2020-04-21T15:21:35Z</dcterms:created>
  <dcterms:modified xsi:type="dcterms:W3CDTF">2025-04-02T19:21:19Z</dcterms:modified>
</cp:coreProperties>
</file>