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6" r:id="rId4"/>
    <p:sldId id="271" r:id="rId5"/>
    <p:sldId id="272" r:id="rId6"/>
    <p:sldId id="262" r:id="rId7"/>
    <p:sldId id="274" r:id="rId8"/>
    <p:sldId id="264" r:id="rId9"/>
    <p:sldId id="270" r:id="rId10"/>
    <p:sldId id="265" r:id="rId11"/>
    <p:sldId id="268" r:id="rId12"/>
    <p:sldId id="269" r:id="rId13"/>
    <p:sldId id="263" r:id="rId14"/>
    <p:sldId id="259" r:id="rId15"/>
    <p:sldId id="267" r:id="rId16"/>
    <p:sldId id="260" r:id="rId17"/>
    <p:sldId id="273" r:id="rId18"/>
    <p:sldId id="282" r:id="rId19"/>
    <p:sldId id="275" r:id="rId20"/>
    <p:sldId id="277" r:id="rId21"/>
    <p:sldId id="278" r:id="rId22"/>
    <p:sldId id="279" r:id="rId23"/>
    <p:sldId id="280" r:id="rId24"/>
    <p:sldId id="276" r:id="rId25"/>
    <p:sldId id="281" r:id="rId26"/>
    <p:sldId id="257" r:id="rId27"/>
    <p:sldId id="258"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3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61E6C03-5FBC-461F-A9E3-BC2FA8995743}"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1432367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1E6C03-5FBC-461F-A9E3-BC2FA8995743}"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342343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1E6C03-5FBC-461F-A9E3-BC2FA8995743}"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1494315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1E6C03-5FBC-461F-A9E3-BC2FA8995743}"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480041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61E6C03-5FBC-461F-A9E3-BC2FA8995743}"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260001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61E6C03-5FBC-461F-A9E3-BC2FA8995743}" type="datetimeFigureOut">
              <a:rPr lang="en-US" smtClean="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1943332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1E6C03-5FBC-461F-A9E3-BC2FA8995743}" type="datetimeFigureOut">
              <a:rPr lang="en-US" smtClean="0"/>
              <a:t>4/21/2026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3793101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1E6C03-5FBC-461F-A9E3-BC2FA8995743}" type="datetimeFigureOut">
              <a:rPr lang="en-US" smtClean="0"/>
              <a:t>4/21/2026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3010483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1E6C03-5FBC-461F-A9E3-BC2FA8995743}" type="datetimeFigureOut">
              <a:rPr lang="en-US" smtClean="0"/>
              <a:t>4/21/2026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2139645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61E6C03-5FBC-461F-A9E3-BC2FA8995743}" type="datetimeFigureOut">
              <a:rPr lang="en-US" smtClean="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3630992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61E6C03-5FBC-461F-A9E3-BC2FA8995743}" type="datetimeFigureOut">
              <a:rPr lang="en-US" smtClean="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1067291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1E6C03-5FBC-461F-A9E3-BC2FA8995743}" type="datetimeFigureOut">
              <a:rPr lang="en-US" smtClean="0"/>
              <a:t>4/21/2026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DA150D-72F3-4301-9F47-68703842189B}" type="slidenum">
              <a:rPr lang="en-US" smtClean="0"/>
              <a:t>‹#›</a:t>
            </a:fld>
            <a:endParaRPr lang="en-US"/>
          </a:p>
        </p:txBody>
      </p:sp>
    </p:spTree>
    <p:extLst>
      <p:ext uri="{BB962C8B-B14F-4D97-AF65-F5344CB8AC3E}">
        <p14:creationId xmlns:p14="http://schemas.microsoft.com/office/powerpoint/2010/main" val="2251694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pub.dev/packages/json_schema" TargetMode="External"/><Relationship Id="rId2" Type="http://schemas.openxmlformats.org/officeDocument/2006/relationships/hyperlink" Target="https://json-schema.org/draft-06/schema"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hyperlink" Target="https://pub.dev/packages/http" TargetMode="External"/><Relationship Id="rId3" Type="http://schemas.openxmlformats.org/officeDocument/2006/relationships/hyperlink" Target="https://medium.com/flutter-community/working-with-sockets-in-dart-15b443007bc9" TargetMode="External"/><Relationship Id="rId7" Type="http://schemas.openxmlformats.org/officeDocument/2006/relationships/hyperlink" Target="https://docs.flutter.dev/data-and-backend/serialization/json" TargetMode="External"/><Relationship Id="rId2" Type="http://schemas.openxmlformats.org/officeDocument/2006/relationships/hyperlink" Target="https://flutter.dev/docs/codelabs" TargetMode="External"/><Relationship Id="rId1" Type="http://schemas.openxmlformats.org/officeDocument/2006/relationships/slideLayout" Target="../slideLayouts/slideLayout2.xml"/><Relationship Id="rId6" Type="http://schemas.openxmlformats.org/officeDocument/2006/relationships/hyperlink" Target="https://dart.dev/codelabs/async-await" TargetMode="External"/><Relationship Id="rId5" Type="http://schemas.openxmlformats.org/officeDocument/2006/relationships/hyperlink" Target="https://docs.flutter.dev/testing/code-debugging" TargetMode="External"/><Relationship Id="rId4" Type="http://schemas.openxmlformats.org/officeDocument/2006/relationships/hyperlink" Target="https://codewithandrea.com/articles/flutter-exception-handling-try-catch-result-type/"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youtu.be/ek8ZPdWj4Qo"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youtu.be/MkKEWHfy99Y"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Cosc</a:t>
            </a:r>
            <a:r>
              <a:rPr lang="en-US" dirty="0"/>
              <a:t> 5/4735</a:t>
            </a:r>
          </a:p>
        </p:txBody>
      </p:sp>
      <p:sp>
        <p:nvSpPr>
          <p:cNvPr id="3" name="Subtitle 2"/>
          <p:cNvSpPr>
            <a:spLocks noGrp="1"/>
          </p:cNvSpPr>
          <p:nvPr>
            <p:ph type="subTitle" idx="1"/>
          </p:nvPr>
        </p:nvSpPr>
        <p:spPr/>
        <p:txBody>
          <a:bodyPr/>
          <a:lstStyle/>
          <a:p>
            <a:r>
              <a:rPr lang="en-US" dirty="0"/>
              <a:t>Flutter</a:t>
            </a:r>
          </a:p>
          <a:p>
            <a:r>
              <a:rPr lang="en-US"/>
              <a:t>networking</a:t>
            </a:r>
            <a:endParaRPr lang="en-US" dirty="0"/>
          </a:p>
          <a:p>
            <a:endParaRPr lang="en-US" dirty="0"/>
          </a:p>
        </p:txBody>
      </p:sp>
    </p:spTree>
    <p:extLst>
      <p:ext uri="{BB962C8B-B14F-4D97-AF65-F5344CB8AC3E}">
        <p14:creationId xmlns:p14="http://schemas.microsoft.com/office/powerpoint/2010/main" val="25784653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Socket</a:t>
            </a:r>
          </a:p>
        </p:txBody>
      </p:sp>
      <p:sp>
        <p:nvSpPr>
          <p:cNvPr id="5" name="Content Placeholder 4"/>
          <p:cNvSpPr>
            <a:spLocks noGrp="1"/>
          </p:cNvSpPr>
          <p:nvPr>
            <p:ph idx="1"/>
          </p:nvPr>
        </p:nvSpPr>
        <p:spPr/>
        <p:txBody>
          <a:bodyPr/>
          <a:lstStyle/>
          <a:p>
            <a:r>
              <a:rPr lang="en-US" dirty="0"/>
              <a:t>a client socket works pretty much like all sockets.</a:t>
            </a:r>
          </a:p>
          <a:p>
            <a:pPr lvl="1"/>
            <a:r>
              <a:rPr lang="en-US" dirty="0"/>
              <a:t>it's threaded as well.</a:t>
            </a:r>
          </a:p>
          <a:p>
            <a:pPr lvl="1"/>
            <a:r>
              <a:rPr lang="en-US" dirty="0"/>
              <a:t>make a connection to a sever</a:t>
            </a:r>
          </a:p>
          <a:p>
            <a:pPr lvl="2"/>
            <a:r>
              <a:rPr lang="en-US" dirty="0"/>
              <a:t>socket = await </a:t>
            </a:r>
            <a:r>
              <a:rPr lang="en-US" dirty="0" err="1"/>
              <a:t>Socket.connect</a:t>
            </a:r>
            <a:r>
              <a:rPr lang="en-US" dirty="0"/>
              <a:t>("host", port number);</a:t>
            </a:r>
          </a:p>
          <a:p>
            <a:pPr lvl="2"/>
            <a:r>
              <a:rPr lang="en-US" dirty="0"/>
              <a:t>should be in a try {  … } on </a:t>
            </a:r>
            <a:r>
              <a:rPr lang="en-US" dirty="0" err="1"/>
              <a:t>SocketException</a:t>
            </a:r>
            <a:r>
              <a:rPr lang="en-US" dirty="0"/>
              <a:t> catch (error) { … }</a:t>
            </a:r>
          </a:p>
          <a:p>
            <a:pPr lvl="1"/>
            <a:r>
              <a:rPr lang="en-US" dirty="0"/>
              <a:t>sending is easy</a:t>
            </a:r>
          </a:p>
          <a:p>
            <a:pPr lvl="2"/>
            <a:r>
              <a:rPr lang="en-US" dirty="0" err="1"/>
              <a:t>socket.write</a:t>
            </a:r>
            <a:r>
              <a:rPr lang="en-US" dirty="0"/>
              <a:t>(message); or </a:t>
            </a:r>
            <a:r>
              <a:rPr lang="en-US" dirty="0" err="1"/>
              <a:t>socket.writeln</a:t>
            </a:r>
            <a:r>
              <a:rPr lang="en-US" dirty="0"/>
              <a:t>(message);</a:t>
            </a:r>
          </a:p>
          <a:p>
            <a:pPr lvl="1"/>
            <a:r>
              <a:rPr lang="en-US" dirty="0"/>
              <a:t>receiving is harder or easy depending on how you think about it.</a:t>
            </a:r>
          </a:p>
          <a:p>
            <a:pPr lvl="2"/>
            <a:r>
              <a:rPr lang="en-US" dirty="0"/>
              <a:t>There is no "read" method.</a:t>
            </a:r>
          </a:p>
          <a:p>
            <a:pPr lvl="2"/>
            <a:r>
              <a:rPr lang="en-US" dirty="0"/>
              <a:t>you need to set a listener and it's already on a thread.</a:t>
            </a:r>
          </a:p>
          <a:p>
            <a:pPr lvl="2"/>
            <a:r>
              <a:rPr lang="en-US" dirty="0"/>
              <a:t>but this means that your gets data </a:t>
            </a:r>
            <a:r>
              <a:rPr lang="en-US" b="1" dirty="0"/>
              <a:t>when it arrives</a:t>
            </a:r>
            <a:r>
              <a:rPr lang="en-US" dirty="0"/>
              <a:t>, not when you are necessary ready for it.  You may need to "queue" until you are ready for it.  </a:t>
            </a:r>
          </a:p>
          <a:p>
            <a:pPr lvl="1"/>
            <a:endParaRPr lang="en-US" dirty="0"/>
          </a:p>
        </p:txBody>
      </p:sp>
    </p:spTree>
    <p:extLst>
      <p:ext uri="{BB962C8B-B14F-4D97-AF65-F5344CB8AC3E}">
        <p14:creationId xmlns:p14="http://schemas.microsoft.com/office/powerpoint/2010/main" val="2569763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socket.listen</a:t>
            </a:r>
            <a:r>
              <a:rPr lang="en-US" dirty="0"/>
              <a:t>( … )</a:t>
            </a:r>
          </a:p>
        </p:txBody>
      </p:sp>
      <p:sp>
        <p:nvSpPr>
          <p:cNvPr id="5" name="Content Placeholder 4"/>
          <p:cNvSpPr>
            <a:spLocks noGrp="1"/>
          </p:cNvSpPr>
          <p:nvPr>
            <p:ph sz="half" idx="1"/>
          </p:nvPr>
        </p:nvSpPr>
        <p:spPr>
          <a:xfrm>
            <a:off x="838200" y="1825625"/>
            <a:ext cx="4550923" cy="4351338"/>
          </a:xfrm>
        </p:spPr>
        <p:txBody>
          <a:bodyPr/>
          <a:lstStyle/>
          <a:p>
            <a:r>
              <a:rPr lang="en-US" dirty="0"/>
              <a:t>Three methods</a:t>
            </a:r>
          </a:p>
          <a:p>
            <a:pPr lvl="1"/>
            <a:r>
              <a:rPr lang="en-US" dirty="0"/>
              <a:t>default, received data</a:t>
            </a:r>
          </a:p>
          <a:p>
            <a:pPr lvl="1"/>
            <a:r>
              <a:rPr lang="en-US" dirty="0" err="1"/>
              <a:t>onError</a:t>
            </a:r>
            <a:r>
              <a:rPr lang="en-US" dirty="0"/>
              <a:t>:  method for an error</a:t>
            </a:r>
          </a:p>
          <a:p>
            <a:pPr lvl="1"/>
            <a:r>
              <a:rPr lang="en-US" dirty="0" err="1"/>
              <a:t>onDone</a:t>
            </a:r>
            <a:r>
              <a:rPr lang="en-US" dirty="0"/>
              <a:t>:  socket has closed.</a:t>
            </a:r>
          </a:p>
        </p:txBody>
      </p:sp>
      <p:sp>
        <p:nvSpPr>
          <p:cNvPr id="7" name="Rectangle 1"/>
          <p:cNvSpPr>
            <a:spLocks noGrp="1" noChangeArrowheads="1"/>
          </p:cNvSpPr>
          <p:nvPr>
            <p:ph sz="half" idx="2"/>
          </p:nvPr>
        </p:nvSpPr>
        <p:spPr bwMode="auto">
          <a:xfrm>
            <a:off x="5515583" y="86916"/>
            <a:ext cx="5838217" cy="6771084"/>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socket</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.listen</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handle data from the server</a:t>
            </a:r>
            <a:b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(data)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final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serverResponse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String</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fromCharCodes</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(data)</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developer.log(</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'Server: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serverResponse</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serverResponse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handle errors</a:t>
            </a:r>
            <a:b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onError</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(error)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developer.log(error)</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socket</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.destroy</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"ERROR</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connected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false;</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handle server ending connection</a:t>
            </a:r>
            <a:b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onDone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developer.log(</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'Server left.'</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connected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false;</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"Server closed the connection</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socket</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.destroy</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99183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ServerSocket</a:t>
            </a:r>
            <a:endParaRPr lang="en-US" dirty="0"/>
          </a:p>
        </p:txBody>
      </p:sp>
      <p:sp>
        <p:nvSpPr>
          <p:cNvPr id="3" name="Content Placeholder 2"/>
          <p:cNvSpPr>
            <a:spLocks noGrp="1"/>
          </p:cNvSpPr>
          <p:nvPr>
            <p:ph idx="1"/>
          </p:nvPr>
        </p:nvSpPr>
        <p:spPr/>
        <p:txBody>
          <a:bodyPr/>
          <a:lstStyle/>
          <a:p>
            <a:r>
              <a:rPr lang="en-US" dirty="0"/>
              <a:t>A </a:t>
            </a:r>
            <a:r>
              <a:rPr lang="en-US" dirty="0" err="1"/>
              <a:t>ServerSocket</a:t>
            </a:r>
            <a:r>
              <a:rPr lang="en-US" dirty="0"/>
              <a:t> provides a stream of Socket objects, one for each connection made to the listening socket.</a:t>
            </a:r>
          </a:p>
          <a:p>
            <a:r>
              <a:rPr lang="en-US" dirty="0"/>
              <a:t>setup with a bind statement for an </a:t>
            </a:r>
            <a:r>
              <a:rPr lang="en-US" dirty="0" err="1"/>
              <a:t>ipaddress</a:t>
            </a:r>
            <a:r>
              <a:rPr lang="en-US" dirty="0"/>
              <a:t> (we are listening for any) and port number.</a:t>
            </a:r>
          </a:p>
          <a:p>
            <a:r>
              <a:rPr lang="en-US" dirty="0"/>
              <a:t>And instead of an accept statement, we again use a listener.</a:t>
            </a:r>
          </a:p>
          <a:p>
            <a:pPr lvl="1"/>
            <a:r>
              <a:rPr lang="en-US" dirty="0"/>
              <a:t>The listener returns a socket object. </a:t>
            </a:r>
          </a:p>
          <a:p>
            <a:pPr lvl="1"/>
            <a:r>
              <a:rPr lang="en-US" dirty="0"/>
              <a:t>which we use just as described before.</a:t>
            </a:r>
          </a:p>
        </p:txBody>
      </p:sp>
    </p:spTree>
    <p:extLst>
      <p:ext uri="{BB962C8B-B14F-4D97-AF65-F5344CB8AC3E}">
        <p14:creationId xmlns:p14="http://schemas.microsoft.com/office/powerpoint/2010/main" val="2531306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Network code</a:t>
            </a:r>
          </a:p>
        </p:txBody>
      </p:sp>
      <p:sp>
        <p:nvSpPr>
          <p:cNvPr id="7" name="Text Placeholder 6"/>
          <p:cNvSpPr>
            <a:spLocks noGrp="1"/>
          </p:cNvSpPr>
          <p:nvPr>
            <p:ph type="body" idx="1"/>
          </p:nvPr>
        </p:nvSpPr>
        <p:spPr/>
        <p:txBody>
          <a:bodyPr/>
          <a:lstStyle/>
          <a:p>
            <a:r>
              <a:rPr lang="en-US" dirty="0"/>
              <a:t>http socket</a:t>
            </a:r>
          </a:p>
        </p:txBody>
      </p:sp>
    </p:spTree>
    <p:extLst>
      <p:ext uri="{BB962C8B-B14F-4D97-AF65-F5344CB8AC3E}">
        <p14:creationId xmlns:p14="http://schemas.microsoft.com/office/powerpoint/2010/main" val="2040609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simple networking with http</a:t>
            </a:r>
          </a:p>
        </p:txBody>
      </p:sp>
      <p:sp>
        <p:nvSpPr>
          <p:cNvPr id="5" name="Content Placeholder 4"/>
          <p:cNvSpPr>
            <a:spLocks noGrp="1"/>
          </p:cNvSpPr>
          <p:nvPr>
            <p:ph idx="1"/>
          </p:nvPr>
        </p:nvSpPr>
        <p:spPr/>
        <p:txBody>
          <a:bodyPr/>
          <a:lstStyle/>
          <a:p>
            <a:r>
              <a:rPr lang="en-US" dirty="0"/>
              <a:t>first, you need to add http package in the </a:t>
            </a:r>
            <a:r>
              <a:rPr lang="en-US" dirty="0" err="1"/>
              <a:t>pubspec.yaml</a:t>
            </a:r>
            <a:r>
              <a:rPr lang="en-US" dirty="0"/>
              <a:t> file</a:t>
            </a:r>
          </a:p>
          <a:p>
            <a:pPr marL="0" indent="0">
              <a:buNone/>
            </a:pPr>
            <a:r>
              <a:rPr lang="en-US" dirty="0"/>
              <a:t>dependencies:</a:t>
            </a:r>
          </a:p>
          <a:p>
            <a:pPr marL="0" indent="0">
              <a:buNone/>
            </a:pPr>
            <a:r>
              <a:rPr lang="en-US" dirty="0"/>
              <a:t>  http: &lt;</a:t>
            </a:r>
            <a:r>
              <a:rPr lang="en-US" dirty="0" err="1"/>
              <a:t>latest_version</a:t>
            </a:r>
            <a:r>
              <a:rPr lang="en-US" dirty="0"/>
              <a:t>&gt;</a:t>
            </a:r>
          </a:p>
          <a:p>
            <a:r>
              <a:rPr lang="en-US" dirty="0"/>
              <a:t>or  will get the latest version </a:t>
            </a:r>
          </a:p>
          <a:p>
            <a:pPr marL="0" indent="0">
              <a:buNone/>
            </a:pPr>
            <a:r>
              <a:rPr lang="en-US" dirty="0"/>
              <a:t>  http: any    </a:t>
            </a:r>
          </a:p>
          <a:p>
            <a:r>
              <a:rPr lang="en-US" dirty="0"/>
              <a:t>in the code</a:t>
            </a:r>
          </a:p>
          <a:p>
            <a:pPr marL="0" indent="0">
              <a:buNone/>
            </a:pPr>
            <a:r>
              <a:rPr lang="en-US" dirty="0"/>
              <a:t>import '</a:t>
            </a:r>
            <a:r>
              <a:rPr lang="en-US" dirty="0" err="1"/>
              <a:t>package:http</a:t>
            </a:r>
            <a:r>
              <a:rPr lang="en-US" dirty="0"/>
              <a:t>/</a:t>
            </a:r>
            <a:r>
              <a:rPr lang="en-US" dirty="0" err="1"/>
              <a:t>http.dart</a:t>
            </a:r>
            <a:r>
              <a:rPr lang="en-US" dirty="0"/>
              <a:t>' as http;</a:t>
            </a:r>
          </a:p>
          <a:p>
            <a:pPr marL="0" indent="0">
              <a:buNone/>
            </a:pPr>
            <a:r>
              <a:rPr lang="en-US" dirty="0"/>
              <a:t>            </a:t>
            </a:r>
          </a:p>
        </p:txBody>
      </p:sp>
    </p:spTree>
    <p:extLst>
      <p:ext uri="{BB962C8B-B14F-4D97-AF65-F5344CB8AC3E}">
        <p14:creationId xmlns:p14="http://schemas.microsoft.com/office/powerpoint/2010/main" val="286942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http</a:t>
            </a:r>
          </a:p>
        </p:txBody>
      </p:sp>
      <p:sp>
        <p:nvSpPr>
          <p:cNvPr id="3" name="Content Placeholder 2"/>
          <p:cNvSpPr>
            <a:spLocks noGrp="1"/>
          </p:cNvSpPr>
          <p:nvPr>
            <p:ph idx="1"/>
          </p:nvPr>
        </p:nvSpPr>
        <p:spPr/>
        <p:txBody>
          <a:bodyPr/>
          <a:lstStyle/>
          <a:p>
            <a:r>
              <a:rPr lang="en-US" dirty="0"/>
              <a:t>very simple to call, but it is </a:t>
            </a:r>
            <a:r>
              <a:rPr lang="en-US" dirty="0" err="1"/>
              <a:t>async</a:t>
            </a:r>
            <a:r>
              <a:rPr lang="en-US" dirty="0"/>
              <a:t> call like all networking.  </a:t>
            </a:r>
          </a:p>
          <a:p>
            <a:pPr lvl="1"/>
            <a:r>
              <a:rPr lang="en-US" dirty="0" err="1"/>
              <a:t>http.get</a:t>
            </a:r>
            <a:r>
              <a:rPr lang="en-US" dirty="0"/>
              <a:t>( </a:t>
            </a:r>
            <a:r>
              <a:rPr lang="en-US" dirty="0" err="1"/>
              <a:t>url</a:t>
            </a:r>
            <a:r>
              <a:rPr lang="en-US" dirty="0"/>
              <a:t> );   </a:t>
            </a:r>
          </a:p>
          <a:p>
            <a:pPr lvl="1"/>
            <a:r>
              <a:rPr lang="en-US" dirty="0"/>
              <a:t>returns an object, with like </a:t>
            </a:r>
            <a:r>
              <a:rPr lang="en-US" dirty="0" err="1"/>
              <a:t>like</a:t>
            </a:r>
            <a:r>
              <a:rPr lang="en-US" dirty="0"/>
              <a:t> </a:t>
            </a:r>
            <a:r>
              <a:rPr lang="en-US" dirty="0" err="1"/>
              <a:t>statusCode</a:t>
            </a:r>
            <a:r>
              <a:rPr lang="en-US" dirty="0"/>
              <a:t> (web return code), body which is the body of the response, .headers, etc.</a:t>
            </a:r>
          </a:p>
          <a:p>
            <a:r>
              <a:rPr lang="en-US" dirty="0"/>
              <a:t>simple example </a:t>
            </a:r>
            <a:r>
              <a:rPr lang="en-US" dirty="0" err="1"/>
              <a:t>example</a:t>
            </a:r>
            <a:r>
              <a:rPr lang="en-US" dirty="0"/>
              <a:t>:</a:t>
            </a:r>
          </a:p>
          <a:p>
            <a:pPr marL="0" indent="0">
              <a:buNone/>
            </a:pPr>
            <a:r>
              <a:rPr lang="en-US" dirty="0"/>
              <a:t>final response = await </a:t>
            </a:r>
            <a:r>
              <a:rPr lang="en-US" dirty="0" err="1"/>
              <a:t>http.get</a:t>
            </a:r>
            <a:r>
              <a:rPr lang="en-US" dirty="0"/>
              <a:t>('http://www.uwyo.edu/');</a:t>
            </a:r>
          </a:p>
          <a:p>
            <a:pPr marL="0" indent="0">
              <a:buNone/>
            </a:pPr>
            <a:r>
              <a:rPr lang="en-US" dirty="0"/>
              <a:t>if (</a:t>
            </a:r>
            <a:r>
              <a:rPr lang="en-US" dirty="0" err="1"/>
              <a:t>response.statusCode</a:t>
            </a:r>
            <a:r>
              <a:rPr lang="en-US" dirty="0"/>
              <a:t> &gt;= 200 &amp;&amp; </a:t>
            </a:r>
            <a:r>
              <a:rPr lang="en-US" dirty="0" err="1"/>
              <a:t>response.stutusCode</a:t>
            </a:r>
            <a:r>
              <a:rPr lang="en-US" dirty="0"/>
              <a:t> &lt;300) {</a:t>
            </a:r>
          </a:p>
          <a:p>
            <a:pPr marL="0" indent="0">
              <a:buNone/>
            </a:pPr>
            <a:r>
              <a:rPr lang="en-US" dirty="0"/>
              <a:t>//    </a:t>
            </a:r>
            <a:r>
              <a:rPr lang="en-US" dirty="0" err="1"/>
              <a:t>response.body</a:t>
            </a:r>
            <a:r>
              <a:rPr lang="en-US" dirty="0"/>
              <a:t>  will have data</a:t>
            </a:r>
          </a:p>
          <a:p>
            <a:pPr marL="0" indent="0">
              <a:buNone/>
            </a:pPr>
            <a:r>
              <a:rPr lang="en-US" dirty="0"/>
              <a:t>}</a:t>
            </a:r>
          </a:p>
        </p:txBody>
      </p:sp>
    </p:spTree>
    <p:extLst>
      <p:ext uri="{BB962C8B-B14F-4D97-AF65-F5344CB8AC3E}">
        <p14:creationId xmlns:p14="http://schemas.microsoft.com/office/powerpoint/2010/main" val="31422377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http (2)</a:t>
            </a:r>
          </a:p>
        </p:txBody>
      </p:sp>
      <p:sp>
        <p:nvSpPr>
          <p:cNvPr id="3" name="Content Placeholder 2"/>
          <p:cNvSpPr>
            <a:spLocks noGrp="1"/>
          </p:cNvSpPr>
          <p:nvPr>
            <p:ph idx="1"/>
          </p:nvPr>
        </p:nvSpPr>
        <p:spPr/>
        <p:txBody>
          <a:bodyPr/>
          <a:lstStyle/>
          <a:p>
            <a:r>
              <a:rPr lang="en-US" dirty="0"/>
              <a:t>another example</a:t>
            </a:r>
          </a:p>
          <a:p>
            <a:pPr marL="457200" lvl="1" indent="0">
              <a:buNone/>
            </a:pPr>
            <a:r>
              <a:rPr lang="en-US" dirty="0">
                <a:solidFill>
                  <a:srgbClr val="FF0000"/>
                </a:solidFill>
              </a:rPr>
              <a:t>Future</a:t>
            </a:r>
            <a:r>
              <a:rPr lang="en-US" dirty="0"/>
              <a:t>&lt;</a:t>
            </a:r>
            <a:r>
              <a:rPr lang="en-US" dirty="0" err="1"/>
              <a:t>http.Response</a:t>
            </a:r>
            <a:r>
              <a:rPr lang="en-US" dirty="0"/>
              <a:t>&gt; </a:t>
            </a:r>
            <a:r>
              <a:rPr lang="en-US" dirty="0" err="1"/>
              <a:t>fetchAlbum</a:t>
            </a:r>
            <a:r>
              <a:rPr lang="en-US" dirty="0"/>
              <a:t>() {</a:t>
            </a:r>
          </a:p>
          <a:p>
            <a:pPr marL="457200" lvl="1" indent="0">
              <a:buNone/>
            </a:pPr>
            <a:r>
              <a:rPr lang="en-US" dirty="0"/>
              <a:t>  return </a:t>
            </a:r>
            <a:r>
              <a:rPr lang="en-US" dirty="0" err="1"/>
              <a:t>http.get</a:t>
            </a:r>
            <a:r>
              <a:rPr lang="en-US" dirty="0"/>
              <a:t>('https://jsonplaceholder.typicode.com/albums/1');</a:t>
            </a:r>
          </a:p>
          <a:p>
            <a:pPr marL="457200" lvl="1" indent="0">
              <a:buNone/>
            </a:pPr>
            <a:r>
              <a:rPr lang="en-US" dirty="0"/>
              <a:t>}</a:t>
            </a:r>
          </a:p>
          <a:p>
            <a:pPr marL="457200" lvl="1" indent="0">
              <a:buNone/>
            </a:pPr>
            <a:endParaRPr lang="en-US" dirty="0"/>
          </a:p>
          <a:p>
            <a:r>
              <a:rPr lang="en-US" dirty="0"/>
              <a:t>could work with the future widget to display the data once it is returned.</a:t>
            </a:r>
          </a:p>
        </p:txBody>
      </p:sp>
    </p:spTree>
    <p:extLst>
      <p:ext uri="{BB962C8B-B14F-4D97-AF65-F5344CB8AC3E}">
        <p14:creationId xmlns:p14="http://schemas.microsoft.com/office/powerpoint/2010/main" val="37490831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Demo code</a:t>
            </a:r>
          </a:p>
        </p:txBody>
      </p:sp>
      <p:sp>
        <p:nvSpPr>
          <p:cNvPr id="3" name="Content Placeholder 2"/>
          <p:cNvSpPr>
            <a:spLocks noGrp="1"/>
          </p:cNvSpPr>
          <p:nvPr>
            <p:ph idx="1"/>
          </p:nvPr>
        </p:nvSpPr>
        <p:spPr/>
        <p:txBody>
          <a:bodyPr/>
          <a:lstStyle/>
          <a:p>
            <a:r>
              <a:rPr lang="en-US" dirty="0" err="1"/>
              <a:t>httpdemo</a:t>
            </a:r>
            <a:r>
              <a:rPr lang="en-US" dirty="0"/>
              <a:t>  has a very simple </a:t>
            </a:r>
            <a:r>
              <a:rPr lang="en-US" dirty="0" err="1"/>
              <a:t>httpd</a:t>
            </a:r>
            <a:r>
              <a:rPr lang="en-US" dirty="0"/>
              <a:t> socket example</a:t>
            </a:r>
          </a:p>
          <a:p>
            <a:endParaRPr lang="en-US" dirty="0"/>
          </a:p>
          <a:p>
            <a:r>
              <a:rPr lang="en-US" dirty="0" err="1"/>
              <a:t>tcp_demo</a:t>
            </a:r>
            <a:r>
              <a:rPr lang="en-US" dirty="0"/>
              <a:t> has a </a:t>
            </a:r>
            <a:r>
              <a:rPr lang="en-US" dirty="0" err="1"/>
              <a:t>serversocket</a:t>
            </a:r>
            <a:r>
              <a:rPr lang="en-US" dirty="0"/>
              <a:t> and client socket.  it can be installed onto two phones and talk to each other.</a:t>
            </a:r>
          </a:p>
          <a:p>
            <a:endParaRPr lang="en-US" dirty="0"/>
          </a:p>
          <a:p>
            <a:r>
              <a:rPr lang="en-US" dirty="0"/>
              <a:t>the </a:t>
            </a:r>
            <a:r>
              <a:rPr lang="en-US" dirty="0" err="1"/>
              <a:t>mlkit</a:t>
            </a:r>
            <a:r>
              <a:rPr lang="en-US" dirty="0"/>
              <a:t> also has lot of async/await/then statements if you are looking for examples.</a:t>
            </a:r>
          </a:p>
        </p:txBody>
      </p:sp>
    </p:spTree>
    <p:extLst>
      <p:ext uri="{BB962C8B-B14F-4D97-AF65-F5344CB8AC3E}">
        <p14:creationId xmlns:p14="http://schemas.microsoft.com/office/powerpoint/2010/main" val="823518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3B3D4E-DE43-F2D0-D2A9-3BEF93090438}"/>
              </a:ext>
            </a:extLst>
          </p:cNvPr>
          <p:cNvSpPr>
            <a:spLocks noGrp="1"/>
          </p:cNvSpPr>
          <p:nvPr>
            <p:ph type="title"/>
          </p:nvPr>
        </p:nvSpPr>
        <p:spPr/>
        <p:txBody>
          <a:bodyPr/>
          <a:lstStyle/>
          <a:p>
            <a:r>
              <a:rPr lang="en-US" dirty="0"/>
              <a:t>HTTP and </a:t>
            </a:r>
            <a:r>
              <a:rPr lang="en-US" dirty="0" err="1"/>
              <a:t>ReST</a:t>
            </a:r>
            <a:endParaRPr lang="en-US" dirty="0"/>
          </a:p>
        </p:txBody>
      </p:sp>
      <p:sp>
        <p:nvSpPr>
          <p:cNvPr id="5" name="Text Placeholder 4">
            <a:extLst>
              <a:ext uri="{FF2B5EF4-FFF2-40B4-BE49-F238E27FC236}">
                <a16:creationId xmlns:a16="http://schemas.microsoft.com/office/drawing/2014/main" id="{596708EA-86B0-05F1-6D5E-F396DBE2CDC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949936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5D9AA-C870-A74E-E336-406C7C47F271}"/>
              </a:ext>
            </a:extLst>
          </p:cNvPr>
          <p:cNvSpPr>
            <a:spLocks noGrp="1"/>
          </p:cNvSpPr>
          <p:nvPr>
            <p:ph type="title"/>
          </p:nvPr>
        </p:nvSpPr>
        <p:spPr/>
        <p:txBody>
          <a:bodyPr/>
          <a:lstStyle/>
          <a:p>
            <a:r>
              <a:rPr lang="en-US" dirty="0"/>
              <a:t>http and </a:t>
            </a:r>
            <a:r>
              <a:rPr lang="en-US" dirty="0" err="1"/>
              <a:t>ReST</a:t>
            </a:r>
            <a:endParaRPr lang="en-US" dirty="0"/>
          </a:p>
        </p:txBody>
      </p:sp>
      <p:sp>
        <p:nvSpPr>
          <p:cNvPr id="3" name="Content Placeholder 2">
            <a:extLst>
              <a:ext uri="{FF2B5EF4-FFF2-40B4-BE49-F238E27FC236}">
                <a16:creationId xmlns:a16="http://schemas.microsoft.com/office/drawing/2014/main" id="{4291CF59-1D05-FD30-FB5D-006ED12C65F6}"/>
              </a:ext>
            </a:extLst>
          </p:cNvPr>
          <p:cNvSpPr>
            <a:spLocks noGrp="1"/>
          </p:cNvSpPr>
          <p:nvPr>
            <p:ph idx="1"/>
          </p:nvPr>
        </p:nvSpPr>
        <p:spPr/>
        <p:txBody>
          <a:bodyPr>
            <a:normAutofit lnSpcReduction="10000"/>
          </a:bodyPr>
          <a:lstStyle/>
          <a:p>
            <a:r>
              <a:rPr lang="en-US" dirty="0"/>
              <a:t>the http module </a:t>
            </a:r>
          </a:p>
          <a:p>
            <a:pPr lvl="1"/>
            <a:r>
              <a:rPr lang="en-US" dirty="0"/>
              <a:t>var response = await </a:t>
            </a:r>
            <a:r>
              <a:rPr lang="en-US" dirty="0" err="1"/>
              <a:t>http.</a:t>
            </a:r>
            <a:r>
              <a:rPr lang="en-US" dirty="0" err="1">
                <a:solidFill>
                  <a:srgbClr val="FF0000"/>
                </a:solidFill>
              </a:rPr>
              <a:t>get</a:t>
            </a:r>
            <a:r>
              <a:rPr lang="en-US" dirty="0"/>
              <a:t>(</a:t>
            </a:r>
            <a:r>
              <a:rPr lang="en-US" dirty="0" err="1"/>
              <a:t>url</a:t>
            </a:r>
            <a:r>
              <a:rPr lang="en-US" dirty="0"/>
              <a:t>)</a:t>
            </a:r>
          </a:p>
          <a:p>
            <a:pPr lvl="1"/>
            <a:r>
              <a:rPr lang="en-US" dirty="0"/>
              <a:t>var response = await </a:t>
            </a:r>
            <a:r>
              <a:rPr lang="en-US" dirty="0" err="1"/>
              <a:t>http.</a:t>
            </a:r>
            <a:r>
              <a:rPr lang="en-US" dirty="0" err="1">
                <a:solidFill>
                  <a:srgbClr val="FF0000"/>
                </a:solidFill>
              </a:rPr>
              <a:t>post</a:t>
            </a:r>
            <a:r>
              <a:rPr lang="en-US" dirty="0"/>
              <a:t>(</a:t>
            </a:r>
            <a:r>
              <a:rPr lang="en-US" dirty="0" err="1"/>
              <a:t>url</a:t>
            </a:r>
            <a:r>
              <a:rPr lang="en-US" dirty="0"/>
              <a:t>, </a:t>
            </a:r>
          </a:p>
          <a:p>
            <a:pPr marL="457200" lvl="1" indent="0">
              <a:buNone/>
            </a:pPr>
            <a:r>
              <a:rPr lang="en-US" dirty="0"/>
              <a:t>           body: { 'parm1' : value1, 'param2': value2, </a:t>
            </a:r>
            <a:r>
              <a:rPr lang="en-US" dirty="0" err="1"/>
              <a:t>etc</a:t>
            </a:r>
            <a:r>
              <a:rPr lang="en-US" dirty="0"/>
              <a:t>}   )</a:t>
            </a:r>
          </a:p>
          <a:p>
            <a:pPr lvl="1"/>
            <a:r>
              <a:rPr lang="en-US" dirty="0"/>
              <a:t>var response = await </a:t>
            </a:r>
            <a:r>
              <a:rPr lang="en-US" dirty="0" err="1"/>
              <a:t>http.</a:t>
            </a:r>
            <a:r>
              <a:rPr lang="en-US" dirty="0" err="1">
                <a:solidFill>
                  <a:srgbClr val="FF0000"/>
                </a:solidFill>
              </a:rPr>
              <a:t>put</a:t>
            </a:r>
            <a:r>
              <a:rPr lang="en-US" dirty="0"/>
              <a:t>( </a:t>
            </a:r>
            <a:r>
              <a:rPr lang="en-US" dirty="0" err="1"/>
              <a:t>url</a:t>
            </a:r>
            <a:r>
              <a:rPr lang="en-US" dirty="0"/>
              <a:t>, </a:t>
            </a:r>
          </a:p>
          <a:p>
            <a:pPr marL="457200" lvl="1" indent="0">
              <a:buNone/>
            </a:pPr>
            <a:r>
              <a:rPr lang="en-US" dirty="0"/>
              <a:t>           body: { 'parm1' : value1, 'param2': value2, </a:t>
            </a:r>
            <a:r>
              <a:rPr lang="en-US" dirty="0" err="1"/>
              <a:t>etc</a:t>
            </a:r>
            <a:r>
              <a:rPr lang="en-US" dirty="0"/>
              <a:t>}   )</a:t>
            </a:r>
          </a:p>
          <a:p>
            <a:pPr lvl="1"/>
            <a:r>
              <a:rPr lang="en-US" dirty="0"/>
              <a:t>var response = await </a:t>
            </a:r>
            <a:r>
              <a:rPr lang="en-US" dirty="0" err="1"/>
              <a:t>http.</a:t>
            </a:r>
            <a:r>
              <a:rPr lang="en-US" dirty="0" err="1">
                <a:solidFill>
                  <a:srgbClr val="FF0000"/>
                </a:solidFill>
              </a:rPr>
              <a:t>delete</a:t>
            </a:r>
            <a:r>
              <a:rPr lang="en-US" dirty="0"/>
              <a:t>( </a:t>
            </a:r>
            <a:r>
              <a:rPr lang="en-US" dirty="0" err="1"/>
              <a:t>url</a:t>
            </a:r>
            <a:r>
              <a:rPr lang="en-US" dirty="0"/>
              <a:t>, </a:t>
            </a:r>
          </a:p>
          <a:p>
            <a:pPr marL="457200" lvl="1" indent="0">
              <a:buNone/>
            </a:pPr>
            <a:r>
              <a:rPr lang="en-US" dirty="0"/>
              <a:t>           body: { 'parm1' : value1, 'param2': value2, </a:t>
            </a:r>
            <a:r>
              <a:rPr lang="en-US" dirty="0" err="1"/>
              <a:t>etc</a:t>
            </a:r>
            <a:r>
              <a:rPr lang="en-US" dirty="0"/>
              <a:t>}   )</a:t>
            </a:r>
          </a:p>
          <a:p>
            <a:pPr lvl="1"/>
            <a:r>
              <a:rPr lang="en-US" dirty="0"/>
              <a:t>there is also .patch</a:t>
            </a:r>
          </a:p>
          <a:p>
            <a:pPr lvl="1"/>
            <a:r>
              <a:rPr lang="en-US" dirty="0"/>
              <a:t>where </a:t>
            </a:r>
            <a:r>
              <a:rPr lang="en-US" dirty="0" err="1"/>
              <a:t>url</a:t>
            </a:r>
            <a:r>
              <a:rPr lang="en-US" dirty="0"/>
              <a:t> is something like: </a:t>
            </a:r>
            <a:r>
              <a:rPr lang="en-US" dirty="0" err="1"/>
              <a:t>Uri.parse</a:t>
            </a:r>
            <a:r>
              <a:rPr lang="en-US" dirty="0"/>
              <a:t>('http://address:80/scores')</a:t>
            </a:r>
          </a:p>
          <a:p>
            <a:r>
              <a:rPr lang="en-US" dirty="0" err="1"/>
              <a:t>response.statusCode</a:t>
            </a:r>
            <a:r>
              <a:rPr lang="en-US" dirty="0"/>
              <a:t>, </a:t>
            </a:r>
            <a:r>
              <a:rPr lang="en-US" dirty="0" err="1"/>
              <a:t>response.header</a:t>
            </a:r>
            <a:r>
              <a:rPr lang="en-US" dirty="0"/>
              <a:t>, </a:t>
            </a:r>
            <a:r>
              <a:rPr lang="en-US" dirty="0" err="1"/>
              <a:t>response.body</a:t>
            </a:r>
            <a:endParaRPr lang="en-US" dirty="0"/>
          </a:p>
        </p:txBody>
      </p:sp>
    </p:spTree>
    <p:extLst>
      <p:ext uri="{BB962C8B-B14F-4D97-AF65-F5344CB8AC3E}">
        <p14:creationId xmlns:p14="http://schemas.microsoft.com/office/powerpoint/2010/main" val="4018850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Asynchronous programming.</a:t>
            </a:r>
          </a:p>
        </p:txBody>
      </p:sp>
      <p:sp>
        <p:nvSpPr>
          <p:cNvPr id="3" name="Content Placeholder 2"/>
          <p:cNvSpPr>
            <a:spLocks noGrp="1"/>
          </p:cNvSpPr>
          <p:nvPr>
            <p:ph idx="1"/>
          </p:nvPr>
        </p:nvSpPr>
        <p:spPr/>
        <p:txBody>
          <a:bodyPr/>
          <a:lstStyle/>
          <a:p>
            <a:r>
              <a:rPr lang="en-US" dirty="0"/>
              <a:t>Asynchronous operations let your program complete work while waiting for another operation to finish (</a:t>
            </a:r>
            <a:r>
              <a:rPr lang="en-US" dirty="0" err="1"/>
              <a:t>ie</a:t>
            </a:r>
            <a:r>
              <a:rPr lang="en-US" dirty="0"/>
              <a:t> threading). Here are some common asynchronous operations:</a:t>
            </a:r>
          </a:p>
          <a:p>
            <a:pPr lvl="1"/>
            <a:r>
              <a:rPr lang="en-US" dirty="0"/>
              <a:t>Fetching data over a network, Writing to a database, Reading data from a file.</a:t>
            </a:r>
          </a:p>
          <a:p>
            <a:r>
              <a:rPr lang="en-US" dirty="0"/>
              <a:t>Such asynchronous computations usually provide their result as a Future or, if the result has multiple parts, as a Stream.</a:t>
            </a:r>
          </a:p>
        </p:txBody>
      </p:sp>
      <p:sp>
        <p:nvSpPr>
          <p:cNvPr id="4" name="Rectangle 3"/>
          <p:cNvSpPr/>
          <p:nvPr/>
        </p:nvSpPr>
        <p:spPr>
          <a:xfrm>
            <a:off x="502595" y="4437170"/>
            <a:ext cx="11186809" cy="2031325"/>
          </a:xfrm>
          <a:prstGeom prst="rect">
            <a:avLst/>
          </a:prstGeom>
        </p:spPr>
        <p:txBody>
          <a:bodyPr wrap="square">
            <a:spAutoFit/>
          </a:bodyPr>
          <a:lstStyle/>
          <a:p>
            <a:r>
              <a:rPr lang="en-US" b="1"/>
              <a:t>Key terms:</a:t>
            </a:r>
            <a:endParaRPr lang="en-US"/>
          </a:p>
          <a:p>
            <a:pPr>
              <a:buFont typeface="Arial" panose="020B0604020202020204" pitchFamily="34" charset="0"/>
              <a:buChar char="•"/>
            </a:pPr>
            <a:r>
              <a:rPr lang="en-US" b="1" dirty="0"/>
              <a:t>synchronous operation</a:t>
            </a:r>
            <a:r>
              <a:rPr lang="en-US" dirty="0"/>
              <a:t>: A synchronous operation blocks other operations from executing until it completes.</a:t>
            </a:r>
          </a:p>
          <a:p>
            <a:pPr>
              <a:buFont typeface="Arial" panose="020B0604020202020204" pitchFamily="34" charset="0"/>
              <a:buChar char="•"/>
            </a:pPr>
            <a:r>
              <a:rPr lang="en-US" b="1" dirty="0"/>
              <a:t>synchronous function</a:t>
            </a:r>
            <a:r>
              <a:rPr lang="en-US" dirty="0"/>
              <a:t>: A synchronous function only performs synchronous operations.</a:t>
            </a:r>
          </a:p>
          <a:p>
            <a:pPr>
              <a:buFont typeface="Arial" panose="020B0604020202020204" pitchFamily="34" charset="0"/>
              <a:buChar char="•"/>
            </a:pPr>
            <a:r>
              <a:rPr lang="en-US" b="1" dirty="0"/>
              <a:t>asynchronous operation</a:t>
            </a:r>
            <a:r>
              <a:rPr lang="en-US" dirty="0"/>
              <a:t>: Once initiated, an asynchronous operation allows other operations to execute before it completes.</a:t>
            </a:r>
          </a:p>
          <a:p>
            <a:pPr>
              <a:buFont typeface="Arial" panose="020B0604020202020204" pitchFamily="34" charset="0"/>
              <a:buChar char="•"/>
            </a:pPr>
            <a:r>
              <a:rPr lang="en-US" b="1" dirty="0"/>
              <a:t>asynchronous function</a:t>
            </a:r>
            <a:r>
              <a:rPr lang="en-US" dirty="0"/>
              <a:t>: An asynchronous function performs at least one asynchronous operation and can also perform </a:t>
            </a:r>
            <a:r>
              <a:rPr lang="en-US" i="1" dirty="0"/>
              <a:t>synchronous</a:t>
            </a:r>
            <a:r>
              <a:rPr lang="en-US" dirty="0"/>
              <a:t> operations.</a:t>
            </a:r>
          </a:p>
        </p:txBody>
      </p:sp>
    </p:spTree>
    <p:extLst>
      <p:ext uri="{BB962C8B-B14F-4D97-AF65-F5344CB8AC3E}">
        <p14:creationId xmlns:p14="http://schemas.microsoft.com/office/powerpoint/2010/main" val="36260244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2DC28-7FF3-E338-1021-3452858349B2}"/>
              </a:ext>
            </a:extLst>
          </p:cNvPr>
          <p:cNvSpPr>
            <a:spLocks noGrp="1"/>
          </p:cNvSpPr>
          <p:nvPr>
            <p:ph type="title"/>
          </p:nvPr>
        </p:nvSpPr>
        <p:spPr/>
        <p:txBody>
          <a:bodyPr/>
          <a:lstStyle/>
          <a:p>
            <a:r>
              <a:rPr lang="en-US" dirty="0"/>
              <a:t>JSON</a:t>
            </a:r>
          </a:p>
        </p:txBody>
      </p:sp>
      <p:sp>
        <p:nvSpPr>
          <p:cNvPr id="3" name="Content Placeholder 2">
            <a:extLst>
              <a:ext uri="{FF2B5EF4-FFF2-40B4-BE49-F238E27FC236}">
                <a16:creationId xmlns:a16="http://schemas.microsoft.com/office/drawing/2014/main" id="{39269FA2-96AE-7514-2F4B-8066A2683A25}"/>
              </a:ext>
            </a:extLst>
          </p:cNvPr>
          <p:cNvSpPr>
            <a:spLocks noGrp="1"/>
          </p:cNvSpPr>
          <p:nvPr>
            <p:ph idx="1"/>
          </p:nvPr>
        </p:nvSpPr>
        <p:spPr/>
        <p:txBody>
          <a:bodyPr/>
          <a:lstStyle/>
          <a:p>
            <a:r>
              <a:rPr lang="en-US" dirty="0"/>
              <a:t>since a lot of APIs use JSON</a:t>
            </a:r>
          </a:p>
          <a:p>
            <a:pPr lvl="1"/>
            <a:r>
              <a:rPr lang="en-US" dirty="0"/>
              <a:t>for simple ones, we use a decode  </a:t>
            </a:r>
          </a:p>
          <a:p>
            <a:pPr lvl="1"/>
            <a:r>
              <a:rPr lang="en-US" dirty="0"/>
              <a:t>say the response body is { name: '</a:t>
            </a:r>
            <a:r>
              <a:rPr lang="en-US" dirty="0" err="1"/>
              <a:t>jim</a:t>
            </a:r>
            <a:r>
              <a:rPr lang="en-US" dirty="0"/>
              <a:t>', email: 'seke@uwyo.edu'}</a:t>
            </a:r>
          </a:p>
          <a:p>
            <a:pPr lvl="1"/>
            <a:r>
              <a:rPr lang="en-US" dirty="0"/>
              <a:t>final user = </a:t>
            </a:r>
            <a:r>
              <a:rPr lang="en-US" dirty="0" err="1"/>
              <a:t>jsonDecode</a:t>
            </a:r>
            <a:r>
              <a:rPr lang="en-US" dirty="0"/>
              <a:t>(</a:t>
            </a:r>
            <a:r>
              <a:rPr lang="en-US" dirty="0" err="1"/>
              <a:t>response.body</a:t>
            </a:r>
            <a:r>
              <a:rPr lang="en-US" dirty="0"/>
              <a:t>) as Map&lt;string, dynamic&gt;;</a:t>
            </a:r>
          </a:p>
          <a:p>
            <a:pPr lvl="1"/>
            <a:r>
              <a:rPr lang="en-US" dirty="0"/>
              <a:t>user['name']  is </a:t>
            </a:r>
            <a:r>
              <a:rPr lang="en-US" dirty="0" err="1"/>
              <a:t>jim</a:t>
            </a:r>
            <a:r>
              <a:rPr lang="en-US" dirty="0"/>
              <a:t>, and user['email'] is seke@uwyo.edu</a:t>
            </a:r>
          </a:p>
          <a:p>
            <a:pPr lvl="1"/>
            <a:endParaRPr lang="en-US" dirty="0"/>
          </a:p>
          <a:p>
            <a:r>
              <a:rPr lang="en-US" dirty="0"/>
              <a:t>For more complex you may to use a class objects to convert</a:t>
            </a:r>
          </a:p>
          <a:p>
            <a:endParaRPr lang="en-US" dirty="0"/>
          </a:p>
          <a:p>
            <a:pPr lvl="1"/>
            <a:endParaRPr lang="en-US" dirty="0"/>
          </a:p>
        </p:txBody>
      </p:sp>
    </p:spTree>
    <p:extLst>
      <p:ext uri="{BB962C8B-B14F-4D97-AF65-F5344CB8AC3E}">
        <p14:creationId xmlns:p14="http://schemas.microsoft.com/office/powerpoint/2010/main" val="29385832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239E3-7DC5-BB5B-FF86-4F7E99526605}"/>
              </a:ext>
            </a:extLst>
          </p:cNvPr>
          <p:cNvSpPr>
            <a:spLocks noGrp="1"/>
          </p:cNvSpPr>
          <p:nvPr>
            <p:ph type="title"/>
          </p:nvPr>
        </p:nvSpPr>
        <p:spPr/>
        <p:txBody>
          <a:bodyPr/>
          <a:lstStyle/>
          <a:p>
            <a:r>
              <a:rPr lang="en-US" dirty="0"/>
              <a:t>JSON (2)</a:t>
            </a:r>
          </a:p>
        </p:txBody>
      </p:sp>
      <p:sp>
        <p:nvSpPr>
          <p:cNvPr id="3" name="Content Placeholder 2">
            <a:extLst>
              <a:ext uri="{FF2B5EF4-FFF2-40B4-BE49-F238E27FC236}">
                <a16:creationId xmlns:a16="http://schemas.microsoft.com/office/drawing/2014/main" id="{E7FA5486-A87C-F961-8042-1A1373B8C856}"/>
              </a:ext>
            </a:extLst>
          </p:cNvPr>
          <p:cNvSpPr>
            <a:spLocks noGrp="1"/>
          </p:cNvSpPr>
          <p:nvPr>
            <p:ph idx="1"/>
          </p:nvPr>
        </p:nvSpPr>
        <p:spPr/>
        <p:txBody>
          <a:bodyPr>
            <a:normAutofit fontScale="62500" lnSpcReduction="20000"/>
          </a:bodyPr>
          <a:lstStyle/>
          <a:p>
            <a:r>
              <a:rPr lang="en-US" dirty="0"/>
              <a:t>using a class like this:</a:t>
            </a:r>
          </a:p>
          <a:p>
            <a:pPr marL="0" indent="0">
              <a:buNone/>
            </a:pPr>
            <a:r>
              <a:rPr lang="en-US" dirty="0"/>
              <a:t>class User {</a:t>
            </a:r>
          </a:p>
          <a:p>
            <a:pPr marL="0" indent="0">
              <a:buNone/>
            </a:pPr>
            <a:r>
              <a:rPr lang="en-US" dirty="0"/>
              <a:t>  final String name;</a:t>
            </a:r>
          </a:p>
          <a:p>
            <a:pPr marL="0" indent="0">
              <a:buNone/>
            </a:pPr>
            <a:r>
              <a:rPr lang="en-US" dirty="0"/>
              <a:t>  final String email;</a:t>
            </a:r>
          </a:p>
          <a:p>
            <a:pPr marL="0" indent="0">
              <a:buNone/>
            </a:pPr>
            <a:r>
              <a:rPr lang="en-US" dirty="0"/>
              <a:t>  User(this.name, </a:t>
            </a:r>
            <a:r>
              <a:rPr lang="en-US" dirty="0" err="1"/>
              <a:t>this.email</a:t>
            </a:r>
            <a:r>
              <a:rPr lang="en-US" dirty="0"/>
              <a:t>);</a:t>
            </a:r>
          </a:p>
          <a:p>
            <a:pPr marL="0" indent="0">
              <a:buNone/>
            </a:pPr>
            <a:endParaRPr lang="en-US" dirty="0"/>
          </a:p>
          <a:p>
            <a:pPr marL="0" indent="0">
              <a:buNone/>
            </a:pPr>
            <a:r>
              <a:rPr lang="en-US" dirty="0"/>
              <a:t>  </a:t>
            </a:r>
            <a:r>
              <a:rPr lang="en-US" dirty="0" err="1"/>
              <a:t>User.fromJson</a:t>
            </a:r>
            <a:r>
              <a:rPr lang="en-US" dirty="0"/>
              <a:t>(Map&lt;String, dynamic&gt; </a:t>
            </a:r>
            <a:r>
              <a:rPr lang="en-US" dirty="0" err="1"/>
              <a:t>json</a:t>
            </a:r>
            <a:r>
              <a:rPr lang="en-US" dirty="0"/>
              <a:t>)</a:t>
            </a:r>
          </a:p>
          <a:p>
            <a:pPr marL="0" indent="0">
              <a:buNone/>
            </a:pPr>
            <a:r>
              <a:rPr lang="en-US" dirty="0"/>
              <a:t>    return( User( name:  </a:t>
            </a:r>
            <a:r>
              <a:rPr lang="en-US" dirty="0" err="1"/>
              <a:t>json</a:t>
            </a:r>
            <a:r>
              <a:rPr lang="en-US" dirty="0"/>
              <a:t>['name'],  email: </a:t>
            </a:r>
            <a:r>
              <a:rPr lang="en-US" dirty="0" err="1"/>
              <a:t>json</a:t>
            </a:r>
            <a:r>
              <a:rPr lang="en-US" dirty="0"/>
              <a:t>['email'] );</a:t>
            </a:r>
          </a:p>
          <a:p>
            <a:pPr marL="0" indent="0">
              <a:buNone/>
            </a:pPr>
            <a:endParaRPr lang="en-US" dirty="0"/>
          </a:p>
          <a:p>
            <a:pPr marL="0" indent="0">
              <a:buNone/>
            </a:pPr>
            <a:r>
              <a:rPr lang="en-US" dirty="0"/>
              <a:t>  Map&lt;String, dynamic&gt; </a:t>
            </a:r>
            <a:r>
              <a:rPr lang="en-US" dirty="0" err="1"/>
              <a:t>toJson</a:t>
            </a:r>
            <a:r>
              <a:rPr lang="en-US" dirty="0"/>
              <a:t>() =&gt; {'name': name, 'email': email};</a:t>
            </a:r>
          </a:p>
          <a:p>
            <a:pPr marL="0" indent="0">
              <a:buNone/>
            </a:pPr>
            <a:r>
              <a:rPr lang="en-US" dirty="0"/>
              <a:t>}</a:t>
            </a:r>
          </a:p>
          <a:p>
            <a:r>
              <a:rPr lang="en-US" dirty="0"/>
              <a:t>final user = </a:t>
            </a:r>
            <a:r>
              <a:rPr lang="en-US" dirty="0" err="1"/>
              <a:t>User.fromJson</a:t>
            </a:r>
            <a:r>
              <a:rPr lang="en-US" dirty="0"/>
              <a:t>(</a:t>
            </a:r>
            <a:r>
              <a:rPr lang="en-US" dirty="0" err="1"/>
              <a:t>jsonDecord</a:t>
            </a:r>
            <a:r>
              <a:rPr lang="en-US" dirty="0"/>
              <a:t>(</a:t>
            </a:r>
            <a:r>
              <a:rPr lang="en-US" dirty="0" err="1"/>
              <a:t>response.body</a:t>
            </a:r>
            <a:r>
              <a:rPr lang="en-US" dirty="0"/>
              <a:t>));   //creates a user object.</a:t>
            </a:r>
          </a:p>
          <a:p>
            <a:r>
              <a:rPr lang="en-US" dirty="0"/>
              <a:t>String </a:t>
            </a:r>
            <a:r>
              <a:rPr lang="en-US" dirty="0" err="1"/>
              <a:t>json</a:t>
            </a:r>
            <a:r>
              <a:rPr lang="en-US" dirty="0"/>
              <a:t> = </a:t>
            </a:r>
            <a:r>
              <a:rPr lang="en-US" dirty="0" err="1"/>
              <a:t>User.toJson</a:t>
            </a:r>
            <a:r>
              <a:rPr lang="en-US" dirty="0"/>
              <a:t>(user); //creates </a:t>
            </a:r>
            <a:r>
              <a:rPr lang="en-US" dirty="0" err="1"/>
              <a:t>json</a:t>
            </a:r>
            <a:r>
              <a:rPr lang="en-US" dirty="0"/>
              <a:t> object.</a:t>
            </a:r>
          </a:p>
        </p:txBody>
      </p:sp>
    </p:spTree>
    <p:extLst>
      <p:ext uri="{BB962C8B-B14F-4D97-AF65-F5344CB8AC3E}">
        <p14:creationId xmlns:p14="http://schemas.microsoft.com/office/powerpoint/2010/main" val="31241160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8B50F-2D33-8CCE-76AC-48659781B650}"/>
              </a:ext>
            </a:extLst>
          </p:cNvPr>
          <p:cNvSpPr>
            <a:spLocks noGrp="1"/>
          </p:cNvSpPr>
          <p:nvPr>
            <p:ph type="title"/>
          </p:nvPr>
        </p:nvSpPr>
        <p:spPr/>
        <p:txBody>
          <a:bodyPr/>
          <a:lstStyle/>
          <a:p>
            <a:r>
              <a:rPr lang="en-US" dirty="0"/>
              <a:t>reading data.</a:t>
            </a:r>
          </a:p>
        </p:txBody>
      </p:sp>
      <p:sp>
        <p:nvSpPr>
          <p:cNvPr id="3" name="Content Placeholder 2">
            <a:extLst>
              <a:ext uri="{FF2B5EF4-FFF2-40B4-BE49-F238E27FC236}">
                <a16:creationId xmlns:a16="http://schemas.microsoft.com/office/drawing/2014/main" id="{5692249C-6147-346D-E1C3-3F152B0F75C6}"/>
              </a:ext>
            </a:extLst>
          </p:cNvPr>
          <p:cNvSpPr>
            <a:spLocks noGrp="1"/>
          </p:cNvSpPr>
          <p:nvPr>
            <p:ph idx="1"/>
          </p:nvPr>
        </p:nvSpPr>
        <p:spPr/>
        <p:txBody>
          <a:bodyPr/>
          <a:lstStyle/>
          <a:p>
            <a:r>
              <a:rPr lang="en-US" dirty="0"/>
              <a:t>Getting the data is simple, using </a:t>
            </a:r>
            <a:r>
              <a:rPr lang="en-US" dirty="0" err="1"/>
              <a:t>DataReturned</a:t>
            </a:r>
            <a:r>
              <a:rPr lang="en-US" dirty="0"/>
              <a:t> is my class for data conversion.</a:t>
            </a:r>
          </a:p>
        </p:txBody>
      </p:sp>
      <p:sp>
        <p:nvSpPr>
          <p:cNvPr id="4" name="Rectangle 1">
            <a:extLst>
              <a:ext uri="{FF2B5EF4-FFF2-40B4-BE49-F238E27FC236}">
                <a16:creationId xmlns:a16="http://schemas.microsoft.com/office/drawing/2014/main" id="{1B051C06-2925-DA8F-5B81-94170E687E5F}"/>
              </a:ext>
            </a:extLst>
          </p:cNvPr>
          <p:cNvSpPr>
            <a:spLocks noChangeArrowheads="1"/>
          </p:cNvSpPr>
          <p:nvPr/>
        </p:nvSpPr>
        <p:spPr bwMode="auto">
          <a:xfrm>
            <a:off x="1290376" y="2695852"/>
            <a:ext cx="7676940" cy="2800767"/>
          </a:xfrm>
          <a:prstGeom prst="rect">
            <a:avLst/>
          </a:prstGeom>
          <a:solidFill>
            <a:srgbClr val="1E1F2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BCBEC4"/>
                </a:solidFill>
                <a:effectLst/>
                <a:latin typeface="JetBrains Mono"/>
              </a:rPr>
              <a:t>Future&lt;</a:t>
            </a:r>
            <a:r>
              <a:rPr kumimoji="0" lang="en-US" altLang="en-US" sz="1600" b="0" i="0" u="none" strike="noStrike" cap="none" normalizeH="0" baseline="0" dirty="0" err="1">
                <a:ln>
                  <a:noFill/>
                </a:ln>
                <a:solidFill>
                  <a:srgbClr val="BCBEC4"/>
                </a:solidFill>
                <a:effectLst/>
                <a:latin typeface="JetBrains Mono"/>
              </a:rPr>
              <a:t>DataReturned</a:t>
            </a:r>
            <a:r>
              <a:rPr kumimoji="0" lang="en-US" altLang="en-US" sz="1600" b="0" i="0" u="none" strike="noStrike" cap="none" normalizeH="0" baseline="0" dirty="0">
                <a:ln>
                  <a:noFill/>
                </a:ln>
                <a:solidFill>
                  <a:srgbClr val="BCBEC4"/>
                </a:solidFill>
                <a:effectLst/>
                <a:latin typeface="JetBrains Mono"/>
              </a:rPr>
              <a:t>&gt; </a:t>
            </a:r>
            <a:r>
              <a:rPr kumimoji="0" lang="en-US" altLang="en-US" sz="1600" b="0" i="0" u="none" strike="noStrike" cap="none" normalizeH="0" baseline="0" dirty="0" err="1">
                <a:ln>
                  <a:noFill/>
                </a:ln>
                <a:solidFill>
                  <a:srgbClr val="57AAF7"/>
                </a:solidFill>
                <a:effectLst/>
                <a:latin typeface="JetBrains Mono"/>
              </a:rPr>
              <a:t>fetchScore</a:t>
            </a: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async </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final </a:t>
            </a:r>
            <a:r>
              <a:rPr kumimoji="0" lang="en-US" altLang="en-US" sz="1600" b="0" i="0" u="none" strike="noStrike" cap="none" normalizeH="0" baseline="0" dirty="0">
                <a:ln>
                  <a:noFill/>
                </a:ln>
                <a:solidFill>
                  <a:srgbClr val="BCBEC4"/>
                </a:solidFill>
                <a:effectLst/>
                <a:latin typeface="JetBrains Mono"/>
              </a:rPr>
              <a:t>response = </a:t>
            </a:r>
            <a:r>
              <a:rPr kumimoji="0" lang="en-US" altLang="en-US" sz="1600" b="0" i="0" u="none" strike="noStrike" cap="none" normalizeH="0" baseline="0" dirty="0">
                <a:ln>
                  <a:noFill/>
                </a:ln>
                <a:solidFill>
                  <a:srgbClr val="CF8E6D"/>
                </a:solidFill>
                <a:effectLst/>
                <a:latin typeface="JetBrains Mono"/>
              </a:rPr>
              <a:t>await </a:t>
            </a:r>
            <a:r>
              <a:rPr kumimoji="0" lang="en-US" altLang="en-US" sz="1600" b="0" i="0" u="none" strike="noStrike" cap="none" normalizeH="0" baseline="0" dirty="0" err="1">
                <a:ln>
                  <a:noFill/>
                </a:ln>
                <a:solidFill>
                  <a:srgbClr val="BCBEC4"/>
                </a:solidFill>
                <a:effectLst/>
                <a:latin typeface="JetBrains Mono"/>
              </a:rPr>
              <a:t>http.get</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err="1">
                <a:ln>
                  <a:noFill/>
                </a:ln>
                <a:solidFill>
                  <a:srgbClr val="BCBEC4"/>
                </a:solidFill>
                <a:effectLst/>
                <a:latin typeface="JetBrains Mono"/>
              </a:rPr>
              <a:t>Uri.</a:t>
            </a:r>
            <a:r>
              <a:rPr kumimoji="0" lang="en-US" altLang="en-US" sz="1600" b="0" i="1" u="none" strike="noStrike" cap="none" normalizeH="0" baseline="0" dirty="0" err="1">
                <a:ln>
                  <a:noFill/>
                </a:ln>
                <a:solidFill>
                  <a:srgbClr val="57AAF7"/>
                </a:solidFill>
                <a:effectLst/>
                <a:latin typeface="JetBrains Mono"/>
              </a:rPr>
              <a:t>parse</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a:ln>
                  <a:noFill/>
                </a:ln>
                <a:solidFill>
                  <a:srgbClr val="6AAB73"/>
                </a:solidFill>
                <a:effectLst/>
                <a:latin typeface="JetBrains Mono"/>
              </a:rPr>
              <a:t>'http://wardpi.eecs.uwyo.edu:3000/</a:t>
            </a:r>
            <a:r>
              <a:rPr kumimoji="0" lang="en-US" altLang="en-US" sz="1600" b="0" i="0" u="none" strike="noStrike" cap="none" normalizeH="0" baseline="0" dirty="0" err="1">
                <a:ln>
                  <a:noFill/>
                </a:ln>
                <a:solidFill>
                  <a:srgbClr val="6AAB73"/>
                </a:solidFill>
                <a:effectLst/>
                <a:latin typeface="JetBrains Mono"/>
              </a:rPr>
              <a:t>api</a:t>
            </a:r>
            <a:r>
              <a:rPr kumimoji="0" lang="en-US" altLang="en-US" sz="1600" b="0" i="0" u="none" strike="noStrike" cap="none" normalizeH="0" baseline="0" dirty="0">
                <a:ln>
                  <a:noFill/>
                </a:ln>
                <a:solidFill>
                  <a:srgbClr val="6AAB73"/>
                </a:solidFill>
                <a:effectLst/>
                <a:latin typeface="JetBrains Mono"/>
              </a:rPr>
              <a:t>/scores'</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7A7E85"/>
                </a:solidFill>
                <a:effectLst/>
                <a:latin typeface="JetBrains Mono"/>
              </a:rPr>
              <a:t>//</a:t>
            </a:r>
            <a:r>
              <a:rPr kumimoji="0" lang="en-US" altLang="en-US" sz="1600" b="0" i="0" u="none" strike="noStrike" cap="none" normalizeH="0" baseline="0" dirty="0" err="1">
                <a:ln>
                  <a:noFill/>
                </a:ln>
                <a:solidFill>
                  <a:srgbClr val="7A7E85"/>
                </a:solidFill>
                <a:effectLst/>
                <a:latin typeface="JetBrains Mono"/>
              </a:rPr>
              <a:t>response.body</a:t>
            </a:r>
            <a:r>
              <a:rPr kumimoji="0" lang="en-US" altLang="en-US" sz="1600" b="0" i="0" u="none" strike="noStrike" cap="none" normalizeH="0" baseline="0" dirty="0">
                <a:ln>
                  <a:noFill/>
                </a:ln>
                <a:solidFill>
                  <a:srgbClr val="7A7E85"/>
                </a:solidFill>
                <a:effectLst/>
                <a:latin typeface="JetBrains Mono"/>
              </a:rPr>
              <a:t> would hold the return information from the server.</a:t>
            </a:r>
            <a:br>
              <a:rPr kumimoji="0" lang="en-US" altLang="en-US" sz="1600" b="0" i="0" u="none" strike="noStrike" cap="none" normalizeH="0" baseline="0" dirty="0">
                <a:ln>
                  <a:noFill/>
                </a:ln>
                <a:solidFill>
                  <a:srgbClr val="7A7E85"/>
                </a:solidFill>
                <a:effectLst/>
                <a:latin typeface="JetBrains Mono"/>
              </a:rPr>
            </a:br>
            <a:r>
              <a:rPr kumimoji="0" lang="en-US" altLang="en-US" sz="1600" b="0" i="0" u="none" strike="noStrike" cap="none" normalizeH="0" baseline="0" dirty="0">
                <a:ln>
                  <a:noFill/>
                </a:ln>
                <a:solidFill>
                  <a:srgbClr val="7A7E85"/>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if </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err="1">
                <a:ln>
                  <a:noFill/>
                </a:ln>
                <a:solidFill>
                  <a:srgbClr val="BCBEC4"/>
                </a:solidFill>
                <a:effectLst/>
                <a:latin typeface="JetBrains Mono"/>
              </a:rPr>
              <a:t>response.</a:t>
            </a:r>
            <a:r>
              <a:rPr kumimoji="0" lang="en-US" altLang="en-US" sz="1600" b="0" i="0" u="none" strike="noStrike" cap="none" normalizeH="0" baseline="0" dirty="0" err="1">
                <a:ln>
                  <a:noFill/>
                </a:ln>
                <a:solidFill>
                  <a:srgbClr val="C77DBB"/>
                </a:solidFill>
                <a:effectLst/>
                <a:latin typeface="JetBrains Mono"/>
              </a:rPr>
              <a:t>statusCode</a:t>
            </a:r>
            <a:r>
              <a:rPr kumimoji="0" lang="en-US" altLang="en-US" sz="1600" b="0" i="0" u="none" strike="noStrike" cap="none" normalizeH="0" baseline="0" dirty="0">
                <a:ln>
                  <a:noFill/>
                </a:ln>
                <a:solidFill>
                  <a:srgbClr val="C77DBB"/>
                </a:solidFill>
                <a:effectLst/>
                <a:latin typeface="JetBrains Mono"/>
              </a:rPr>
              <a:t> </a:t>
            </a: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2AACB8"/>
                </a:solidFill>
                <a:effectLst/>
                <a:latin typeface="JetBrains Mono"/>
              </a:rPr>
              <a:t>200</a:t>
            </a: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return </a:t>
            </a:r>
            <a:r>
              <a:rPr kumimoji="0" lang="en-US" altLang="en-US" sz="1600" b="0" i="0" u="none" strike="noStrike" cap="none" normalizeH="0" baseline="0" dirty="0" err="1">
                <a:ln>
                  <a:noFill/>
                </a:ln>
                <a:solidFill>
                  <a:srgbClr val="57AAF7"/>
                </a:solidFill>
                <a:effectLst/>
                <a:latin typeface="JetBrains Mono"/>
              </a:rPr>
              <a:t>DataReturned</a:t>
            </a:r>
            <a:r>
              <a:rPr kumimoji="0" lang="en-US" altLang="en-US" sz="1600" b="0" i="0" u="none" strike="noStrike" cap="none" normalizeH="0" baseline="0" dirty="0" err="1">
                <a:ln>
                  <a:noFill/>
                </a:ln>
                <a:solidFill>
                  <a:srgbClr val="BCBEC4"/>
                </a:solidFill>
                <a:effectLst/>
                <a:latin typeface="JetBrains Mono"/>
              </a:rPr>
              <a:t>.</a:t>
            </a:r>
            <a:r>
              <a:rPr kumimoji="0" lang="en-US" altLang="en-US" sz="1600" b="0" i="0" u="none" strike="noStrike" cap="none" normalizeH="0" baseline="0" dirty="0" err="1">
                <a:ln>
                  <a:noFill/>
                </a:ln>
                <a:solidFill>
                  <a:srgbClr val="57AAF7"/>
                </a:solidFill>
                <a:effectLst/>
                <a:latin typeface="JetBrains Mono"/>
              </a:rPr>
              <a:t>fromJson</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err="1">
                <a:ln>
                  <a:noFill/>
                </a:ln>
                <a:solidFill>
                  <a:srgbClr val="BCBEC4"/>
                </a:solidFill>
                <a:effectLst/>
                <a:latin typeface="JetBrains Mono"/>
              </a:rPr>
              <a:t>jsonDecode</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err="1">
                <a:ln>
                  <a:noFill/>
                </a:ln>
                <a:solidFill>
                  <a:srgbClr val="BCBEC4"/>
                </a:solidFill>
                <a:effectLst/>
                <a:latin typeface="JetBrains Mono"/>
              </a:rPr>
              <a:t>response.</a:t>
            </a:r>
            <a:r>
              <a:rPr kumimoji="0" lang="en-US" altLang="en-US" sz="1600" b="0" i="0" u="none" strike="noStrike" cap="none" normalizeH="0" baseline="0" dirty="0" err="1">
                <a:ln>
                  <a:noFill/>
                </a:ln>
                <a:solidFill>
                  <a:srgbClr val="C77DBB"/>
                </a:solidFill>
                <a:effectLst/>
                <a:latin typeface="JetBrains Mono"/>
              </a:rPr>
              <a:t>body</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 </a:t>
            </a:r>
            <a:r>
              <a:rPr kumimoji="0" lang="en-US" altLang="en-US" sz="1600" b="0" i="0" u="none" strike="noStrike" cap="none" normalizeH="0" baseline="0" dirty="0">
                <a:ln>
                  <a:noFill/>
                </a:ln>
                <a:solidFill>
                  <a:srgbClr val="CF8E6D"/>
                </a:solidFill>
                <a:effectLst/>
                <a:latin typeface="JetBrains Mono"/>
              </a:rPr>
              <a:t>else </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throw </a:t>
            </a:r>
            <a:r>
              <a:rPr kumimoji="0" lang="en-US" altLang="en-US" sz="1600" b="0" i="0" u="none" strike="noStrike" cap="none" normalizeH="0" baseline="0" dirty="0">
                <a:ln>
                  <a:noFill/>
                </a:ln>
                <a:solidFill>
                  <a:srgbClr val="57AAF7"/>
                </a:solidFill>
                <a:effectLst/>
                <a:latin typeface="JetBrains Mono"/>
              </a:rPr>
              <a:t>Exception</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a:ln>
                  <a:noFill/>
                </a:ln>
                <a:solidFill>
                  <a:srgbClr val="6AAB73"/>
                </a:solidFill>
                <a:effectLst/>
                <a:latin typeface="JetBrains Mono"/>
              </a:rPr>
              <a:t>'Failed to load score'</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1359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083E0-B4D1-0EC9-1DAA-88E576418C9E}"/>
              </a:ext>
            </a:extLst>
          </p:cNvPr>
          <p:cNvSpPr>
            <a:spLocks noGrp="1"/>
          </p:cNvSpPr>
          <p:nvPr>
            <p:ph type="title"/>
          </p:nvPr>
        </p:nvSpPr>
        <p:spPr/>
        <p:txBody>
          <a:bodyPr/>
          <a:lstStyle/>
          <a:p>
            <a:r>
              <a:rPr lang="en-US" dirty="0"/>
              <a:t>Future Data and displaying.</a:t>
            </a:r>
          </a:p>
        </p:txBody>
      </p:sp>
      <p:sp>
        <p:nvSpPr>
          <p:cNvPr id="3" name="Content Placeholder 2">
            <a:extLst>
              <a:ext uri="{FF2B5EF4-FFF2-40B4-BE49-F238E27FC236}">
                <a16:creationId xmlns:a16="http://schemas.microsoft.com/office/drawing/2014/main" id="{411425BE-3AC4-4C4F-FECB-0933EC0924F2}"/>
              </a:ext>
            </a:extLst>
          </p:cNvPr>
          <p:cNvSpPr>
            <a:spLocks noGrp="1"/>
          </p:cNvSpPr>
          <p:nvPr>
            <p:ph idx="1"/>
          </p:nvPr>
        </p:nvSpPr>
        <p:spPr/>
        <p:txBody>
          <a:bodyPr/>
          <a:lstStyle/>
          <a:p>
            <a:r>
              <a:rPr lang="en-US" dirty="0"/>
              <a:t>We use the </a:t>
            </a:r>
            <a:r>
              <a:rPr lang="en-US" dirty="0" err="1"/>
              <a:t>FutureBuilder</a:t>
            </a:r>
            <a:r>
              <a:rPr lang="en-US" dirty="0"/>
              <a:t> body, and call the </a:t>
            </a:r>
            <a:r>
              <a:rPr lang="en-US" dirty="0" err="1"/>
              <a:t>fetchScore</a:t>
            </a:r>
            <a:r>
              <a:rPr lang="en-US" dirty="0"/>
              <a:t>() in the </a:t>
            </a:r>
            <a:r>
              <a:rPr lang="en-US" dirty="0" err="1"/>
              <a:t>initState</a:t>
            </a:r>
            <a:r>
              <a:rPr lang="en-US" dirty="0"/>
              <a:t>() method (assuming we need when the app loads).</a:t>
            </a:r>
          </a:p>
          <a:p>
            <a:r>
              <a:rPr lang="en-US" dirty="0"/>
              <a:t>The code gets very complex, so look at the </a:t>
            </a:r>
            <a:r>
              <a:rPr lang="en-US" dirty="0" err="1"/>
              <a:t>httprestdemo</a:t>
            </a:r>
            <a:r>
              <a:rPr lang="en-US" dirty="0"/>
              <a:t> </a:t>
            </a:r>
          </a:p>
          <a:p>
            <a:pPr lvl="1"/>
            <a:r>
              <a:rPr lang="en-US" dirty="0"/>
              <a:t>this is the front for Node.js lecture5 code.</a:t>
            </a:r>
          </a:p>
        </p:txBody>
      </p:sp>
    </p:spTree>
    <p:extLst>
      <p:ext uri="{BB962C8B-B14F-4D97-AF65-F5344CB8AC3E}">
        <p14:creationId xmlns:p14="http://schemas.microsoft.com/office/powerpoint/2010/main" val="29809057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03C82-379E-3296-389D-5E9E182E87A9}"/>
              </a:ext>
            </a:extLst>
          </p:cNvPr>
          <p:cNvSpPr>
            <a:spLocks noGrp="1"/>
          </p:cNvSpPr>
          <p:nvPr>
            <p:ph type="title"/>
          </p:nvPr>
        </p:nvSpPr>
        <p:spPr/>
        <p:txBody>
          <a:bodyPr/>
          <a:lstStyle/>
          <a:p>
            <a:r>
              <a:rPr lang="en-US" dirty="0"/>
              <a:t>With Json</a:t>
            </a:r>
          </a:p>
        </p:txBody>
      </p:sp>
      <p:sp>
        <p:nvSpPr>
          <p:cNvPr id="3" name="Content Placeholder 2">
            <a:extLst>
              <a:ext uri="{FF2B5EF4-FFF2-40B4-BE49-F238E27FC236}">
                <a16:creationId xmlns:a16="http://schemas.microsoft.com/office/drawing/2014/main" id="{1C9A3CD2-E0B0-7063-D870-5F75B6A7A1B2}"/>
              </a:ext>
            </a:extLst>
          </p:cNvPr>
          <p:cNvSpPr>
            <a:spLocks noGrp="1"/>
          </p:cNvSpPr>
          <p:nvPr>
            <p:ph idx="1"/>
          </p:nvPr>
        </p:nvSpPr>
        <p:spPr/>
        <p:txBody>
          <a:bodyPr/>
          <a:lstStyle/>
          <a:p>
            <a:r>
              <a:rPr lang="en-US" dirty="0"/>
              <a:t>using the http with </a:t>
            </a:r>
            <a:r>
              <a:rPr lang="en-US" dirty="0" err="1"/>
              <a:t>json</a:t>
            </a:r>
            <a:endParaRPr lang="en-US" dirty="0"/>
          </a:p>
        </p:txBody>
      </p:sp>
      <p:sp>
        <p:nvSpPr>
          <p:cNvPr id="4" name="Rectangle 1">
            <a:extLst>
              <a:ext uri="{FF2B5EF4-FFF2-40B4-BE49-F238E27FC236}">
                <a16:creationId xmlns:a16="http://schemas.microsoft.com/office/drawing/2014/main" id="{AA2A779E-62C4-B9EC-B1C7-B282931D0389}"/>
              </a:ext>
            </a:extLst>
          </p:cNvPr>
          <p:cNvSpPr>
            <a:spLocks noChangeArrowheads="1"/>
          </p:cNvSpPr>
          <p:nvPr/>
        </p:nvSpPr>
        <p:spPr bwMode="auto">
          <a:xfrm>
            <a:off x="838200" y="2282815"/>
            <a:ext cx="9501554" cy="4031873"/>
          </a:xfrm>
          <a:prstGeom prst="rect">
            <a:avLst/>
          </a:prstGeom>
          <a:solidFill>
            <a:srgbClr val="1E1F2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7A7E85"/>
                </a:solidFill>
                <a:effectLst/>
                <a:latin typeface="JetBrains Mono"/>
              </a:rPr>
              <a:t>// this function is used to update the score for a name.</a:t>
            </a:r>
            <a:br>
              <a:rPr kumimoji="0" lang="en-US" altLang="en-US" sz="1600" b="0" i="0" u="none" strike="noStrike" cap="none" normalizeH="0" baseline="0" dirty="0">
                <a:ln>
                  <a:noFill/>
                </a:ln>
                <a:solidFill>
                  <a:srgbClr val="7A7E85"/>
                </a:solidFill>
                <a:effectLst/>
                <a:latin typeface="JetBrains Mono"/>
              </a:rPr>
            </a:br>
            <a:r>
              <a:rPr kumimoji="0" lang="en-US" altLang="en-US" sz="1600" b="0" i="0" u="none" strike="noStrike" cap="none" normalizeH="0" baseline="0" dirty="0">
                <a:ln>
                  <a:noFill/>
                </a:ln>
                <a:solidFill>
                  <a:srgbClr val="BCBEC4"/>
                </a:solidFill>
                <a:effectLst/>
                <a:latin typeface="JetBrains Mono"/>
              </a:rPr>
              <a:t>Future&lt;</a:t>
            </a:r>
            <a:r>
              <a:rPr kumimoji="0" lang="en-US" altLang="en-US" sz="1600" b="0" i="0" u="none" strike="noStrike" cap="none" normalizeH="0" baseline="0" dirty="0">
                <a:ln>
                  <a:noFill/>
                </a:ln>
                <a:solidFill>
                  <a:srgbClr val="CF8E6D"/>
                </a:solidFill>
                <a:effectLst/>
                <a:latin typeface="JetBrains Mono"/>
              </a:rPr>
              <a:t>void</a:t>
            </a:r>
            <a:r>
              <a:rPr kumimoji="0" lang="en-US" altLang="en-US" sz="1600" b="0" i="0" u="none" strike="noStrike" cap="none" normalizeH="0" baseline="0" dirty="0">
                <a:ln>
                  <a:noFill/>
                </a:ln>
                <a:solidFill>
                  <a:srgbClr val="BCBEC4"/>
                </a:solidFill>
                <a:effectLst/>
                <a:latin typeface="JetBrains Mono"/>
              </a:rPr>
              <a:t>&gt; </a:t>
            </a:r>
            <a:r>
              <a:rPr kumimoji="0" lang="en-US" altLang="en-US" sz="1600" b="0" i="0" u="none" strike="noStrike" cap="none" normalizeH="0" baseline="0" dirty="0" err="1">
                <a:ln>
                  <a:noFill/>
                </a:ln>
                <a:solidFill>
                  <a:srgbClr val="57AAF7"/>
                </a:solidFill>
                <a:effectLst/>
                <a:latin typeface="JetBrains Mono"/>
              </a:rPr>
              <a:t>updateScore</a:t>
            </a:r>
            <a:r>
              <a:rPr kumimoji="0" lang="en-US" altLang="en-US" sz="1600" b="0" i="0" u="none" strike="noStrike" cap="none" normalizeH="0" baseline="0" dirty="0">
                <a:ln>
                  <a:noFill/>
                </a:ln>
                <a:solidFill>
                  <a:srgbClr val="BCBEC4"/>
                </a:solidFill>
                <a:effectLst/>
                <a:latin typeface="JetBrains Mono"/>
              </a:rPr>
              <a:t>(int id, String name, int score) </a:t>
            </a:r>
            <a:r>
              <a:rPr kumimoji="0" lang="en-US" altLang="en-US" sz="1600" b="0" i="0" u="none" strike="noStrike" cap="none" normalizeH="0" baseline="0" dirty="0">
                <a:ln>
                  <a:noFill/>
                </a:ln>
                <a:solidFill>
                  <a:srgbClr val="CF8E6D"/>
                </a:solidFill>
                <a:effectLst/>
                <a:latin typeface="JetBrains Mono"/>
              </a:rPr>
              <a:t>async </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final </a:t>
            </a:r>
            <a:r>
              <a:rPr kumimoji="0" lang="en-US" altLang="en-US" sz="1600" b="0" i="0" u="none" strike="noStrike" cap="none" normalizeH="0" baseline="0" dirty="0">
                <a:ln>
                  <a:noFill/>
                </a:ln>
                <a:solidFill>
                  <a:srgbClr val="BCBEC4"/>
                </a:solidFill>
                <a:effectLst/>
                <a:latin typeface="JetBrains Mono"/>
              </a:rPr>
              <a:t>response = </a:t>
            </a:r>
            <a:r>
              <a:rPr kumimoji="0" lang="en-US" altLang="en-US" sz="1600" b="0" i="0" u="none" strike="noStrike" cap="none" normalizeH="0" baseline="0" dirty="0">
                <a:ln>
                  <a:noFill/>
                </a:ln>
                <a:solidFill>
                  <a:srgbClr val="CF8E6D"/>
                </a:solidFill>
                <a:effectLst/>
                <a:latin typeface="JetBrains Mono"/>
              </a:rPr>
              <a:t>await </a:t>
            </a:r>
            <a:r>
              <a:rPr kumimoji="0" lang="en-US" altLang="en-US" sz="1600" b="0" i="0" u="none" strike="noStrike" cap="none" normalizeH="0" baseline="0" dirty="0" err="1">
                <a:ln>
                  <a:noFill/>
                </a:ln>
                <a:solidFill>
                  <a:srgbClr val="BCBEC4"/>
                </a:solidFill>
                <a:effectLst/>
                <a:latin typeface="JetBrains Mono"/>
              </a:rPr>
              <a:t>http.put</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err="1">
                <a:ln>
                  <a:noFill/>
                </a:ln>
                <a:solidFill>
                  <a:srgbClr val="BCBEC4"/>
                </a:solidFill>
                <a:effectLst/>
                <a:latin typeface="JetBrains Mono"/>
              </a:rPr>
              <a:t>Uri.</a:t>
            </a:r>
            <a:r>
              <a:rPr kumimoji="0" lang="en-US" altLang="en-US" sz="1600" b="0" i="1" u="none" strike="noStrike" cap="none" normalizeH="0" baseline="0" dirty="0" err="1">
                <a:ln>
                  <a:noFill/>
                </a:ln>
                <a:solidFill>
                  <a:srgbClr val="57AAF7"/>
                </a:solidFill>
                <a:effectLst/>
                <a:latin typeface="JetBrains Mono"/>
              </a:rPr>
              <a:t>parse</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a:ln>
                  <a:noFill/>
                </a:ln>
                <a:solidFill>
                  <a:srgbClr val="6AAB73"/>
                </a:solidFill>
                <a:effectLst/>
                <a:latin typeface="JetBrains Mono"/>
              </a:rPr>
              <a:t>'http://wardpi.eecs.uwyo.edu:3000/</a:t>
            </a:r>
            <a:r>
              <a:rPr kumimoji="0" lang="en-US" altLang="en-US" sz="1600" b="0" i="0" u="none" strike="noStrike" cap="none" normalizeH="0" baseline="0" dirty="0" err="1">
                <a:ln>
                  <a:noFill/>
                </a:ln>
                <a:solidFill>
                  <a:srgbClr val="6AAB73"/>
                </a:solidFill>
                <a:effectLst/>
                <a:latin typeface="JetBrains Mono"/>
              </a:rPr>
              <a:t>api</a:t>
            </a:r>
            <a:r>
              <a:rPr kumimoji="0" lang="en-US" altLang="en-US" sz="1600" b="0" i="0" u="none" strike="noStrike" cap="none" normalizeH="0" baseline="0" dirty="0">
                <a:ln>
                  <a:noFill/>
                </a:ln>
                <a:solidFill>
                  <a:srgbClr val="6AAB73"/>
                </a:solidFill>
                <a:effectLst/>
                <a:latin typeface="JetBrains Mono"/>
              </a:rPr>
              <a:t>/scores/</a:t>
            </a:r>
            <a:r>
              <a:rPr kumimoji="0" lang="en-US" altLang="en-US" sz="1600" b="0" i="0" u="none" strike="noStrike" cap="none" normalizeH="0" baseline="0" dirty="0">
                <a:ln>
                  <a:noFill/>
                </a:ln>
                <a:solidFill>
                  <a:srgbClr val="BCBEC4"/>
                </a:solidFill>
                <a:effectLst/>
                <a:latin typeface="JetBrains Mono"/>
              </a:rPr>
              <a:t>$</a:t>
            </a:r>
            <a:r>
              <a:rPr lang="en-US" altLang="en-US" sz="1600" dirty="0">
                <a:solidFill>
                  <a:srgbClr val="BCBEC4"/>
                </a:solidFill>
                <a:latin typeface="JetBrains Mono"/>
              </a:rPr>
              <a:t>id</a:t>
            </a:r>
            <a:r>
              <a:rPr kumimoji="0" lang="en-US" altLang="en-US" sz="1600" b="0" i="0" u="none" strike="noStrike" cap="none" normalizeH="0" baseline="0" dirty="0">
                <a:ln>
                  <a:noFill/>
                </a:ln>
                <a:solidFill>
                  <a:srgbClr val="6AAB73"/>
                </a:solidFill>
                <a:effectLst/>
                <a:latin typeface="JetBrains Mono"/>
              </a:rPr>
              <a:t>'</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headers: &lt;String, String&gt;{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6AAB73"/>
                </a:solidFill>
                <a:effectLst/>
                <a:latin typeface="JetBrains Mono"/>
              </a:rPr>
              <a:t>'Content-Type'</a:t>
            </a: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6AAB73"/>
                </a:solidFill>
                <a:effectLst/>
                <a:latin typeface="JetBrains Mono"/>
              </a:rPr>
              <a:t>'application/</a:t>
            </a:r>
            <a:r>
              <a:rPr kumimoji="0" lang="en-US" altLang="en-US" sz="1600" b="0" i="0" u="none" strike="noStrike" cap="none" normalizeH="0" baseline="0" dirty="0" err="1">
                <a:ln>
                  <a:noFill/>
                </a:ln>
                <a:solidFill>
                  <a:srgbClr val="6AAB73"/>
                </a:solidFill>
                <a:effectLst/>
                <a:latin typeface="JetBrains Mono"/>
              </a:rPr>
              <a:t>json</a:t>
            </a:r>
            <a:r>
              <a:rPr kumimoji="0" lang="en-US" altLang="en-US" sz="1600" b="0" i="0" u="none" strike="noStrike" cap="none" normalizeH="0" baseline="0" dirty="0">
                <a:ln>
                  <a:noFill/>
                </a:ln>
                <a:solidFill>
                  <a:srgbClr val="6AAB73"/>
                </a:solidFill>
                <a:effectLst/>
                <a:latin typeface="JetBrains Mono"/>
              </a:rPr>
              <a:t>; charset=UTF-8'</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body: </a:t>
            </a:r>
            <a:r>
              <a:rPr kumimoji="0" lang="en-US" altLang="en-US" sz="1600" b="0" i="0" u="none" strike="noStrike" cap="none" normalizeH="0" baseline="0" dirty="0" err="1">
                <a:ln>
                  <a:noFill/>
                </a:ln>
                <a:solidFill>
                  <a:srgbClr val="BCBEC4"/>
                </a:solidFill>
                <a:effectLst/>
                <a:latin typeface="JetBrains Mono"/>
              </a:rPr>
              <a:t>jsonEncode</a:t>
            </a:r>
            <a:r>
              <a:rPr kumimoji="0" lang="en-US" altLang="en-US" sz="1600" b="0" i="0" u="none" strike="noStrike" cap="none" normalizeH="0" baseline="0" dirty="0">
                <a:ln>
                  <a:noFill/>
                </a:ln>
                <a:solidFill>
                  <a:srgbClr val="BCBEC4"/>
                </a:solidFill>
                <a:effectLst/>
                <a:latin typeface="JetBrains Mono"/>
              </a:rPr>
              <a:t>(&lt;String, </a:t>
            </a:r>
            <a:r>
              <a:rPr kumimoji="0" lang="en-US" altLang="en-US" sz="1600" b="0" i="0" u="none" strike="noStrike" cap="none" normalizeH="0" baseline="0" dirty="0">
                <a:ln>
                  <a:noFill/>
                </a:ln>
                <a:solidFill>
                  <a:srgbClr val="CF8E6D"/>
                </a:solidFill>
                <a:effectLst/>
                <a:latin typeface="JetBrains Mono"/>
              </a:rPr>
              <a:t>dynamic</a:t>
            </a:r>
            <a:r>
              <a:rPr kumimoji="0" lang="en-US" altLang="en-US" sz="1600" b="0" i="0" u="none" strike="noStrike" cap="none" normalizeH="0" baseline="0" dirty="0">
                <a:ln>
                  <a:noFill/>
                </a:ln>
                <a:solidFill>
                  <a:srgbClr val="BCBEC4"/>
                </a:solidFill>
                <a:effectLst/>
                <a:latin typeface="JetBrains Mono"/>
              </a:rPr>
              <a:t>&gt;{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6AAB73"/>
                </a:solidFill>
                <a:effectLst/>
                <a:latin typeface="JetBrains Mono"/>
              </a:rPr>
              <a:t>'score'</a:t>
            </a: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err="1">
                <a:ln>
                  <a:noFill/>
                </a:ln>
                <a:solidFill>
                  <a:srgbClr val="BCBEC4"/>
                </a:solidFill>
                <a:effectLst/>
                <a:latin typeface="JetBrains Mono"/>
              </a:rPr>
              <a:t>score.toString</a:t>
            </a: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chemeClr val="accent6"/>
                </a:solidFill>
                <a:effectLst/>
                <a:latin typeface="JetBrains Mono"/>
              </a:rPr>
              <a:t>'name'</a:t>
            </a:r>
            <a:r>
              <a:rPr kumimoji="0" lang="en-US" altLang="en-US" sz="1600" b="0" i="0" u="none" strike="noStrike" cap="none" normalizeH="0" baseline="0" dirty="0">
                <a:ln>
                  <a:noFill/>
                </a:ln>
                <a:solidFill>
                  <a:srgbClr val="BCBEC4"/>
                </a:solidFill>
                <a:effectLst/>
                <a:latin typeface="JetBrains Mono"/>
              </a:rPr>
              <a:t>: name,</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if </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err="1">
                <a:ln>
                  <a:noFill/>
                </a:ln>
                <a:solidFill>
                  <a:srgbClr val="BCBEC4"/>
                </a:solidFill>
                <a:effectLst/>
                <a:latin typeface="JetBrains Mono"/>
              </a:rPr>
              <a:t>response.</a:t>
            </a:r>
            <a:r>
              <a:rPr kumimoji="0" lang="en-US" altLang="en-US" sz="1600" b="0" i="0" u="none" strike="noStrike" cap="none" normalizeH="0" baseline="0" dirty="0" err="1">
                <a:ln>
                  <a:noFill/>
                </a:ln>
                <a:solidFill>
                  <a:srgbClr val="C77DBB"/>
                </a:solidFill>
                <a:effectLst/>
                <a:latin typeface="JetBrains Mono"/>
              </a:rPr>
              <a:t>statusCode</a:t>
            </a:r>
            <a:r>
              <a:rPr kumimoji="0" lang="en-US" altLang="en-US" sz="1600" b="0" i="0" u="none" strike="noStrike" cap="none" normalizeH="0" baseline="0" dirty="0">
                <a:ln>
                  <a:noFill/>
                </a:ln>
                <a:solidFill>
                  <a:srgbClr val="C77DBB"/>
                </a:solidFill>
                <a:effectLst/>
                <a:latin typeface="JetBrains Mono"/>
              </a:rPr>
              <a:t> </a:t>
            </a:r>
            <a:r>
              <a:rPr lang="en-US" altLang="en-US" sz="1600" dirty="0">
                <a:solidFill>
                  <a:srgbClr val="BCBEC4"/>
                </a:solidFill>
                <a:latin typeface="JetBrains Mono"/>
              </a:rPr>
              <a:t>&gt;= </a:t>
            </a:r>
            <a:r>
              <a:rPr lang="en-US" altLang="en-US" sz="1600" dirty="0">
                <a:solidFill>
                  <a:srgbClr val="2AACB8"/>
                </a:solidFill>
                <a:latin typeface="JetBrains Mono"/>
              </a:rPr>
              <a:t>3</a:t>
            </a:r>
            <a:r>
              <a:rPr kumimoji="0" lang="en-US" altLang="en-US" sz="1600" b="0" i="0" u="none" strike="noStrike" cap="none" normalizeH="0" baseline="0" dirty="0">
                <a:ln>
                  <a:noFill/>
                </a:ln>
                <a:solidFill>
                  <a:srgbClr val="2AACB8"/>
                </a:solidFill>
                <a:effectLst/>
                <a:latin typeface="JetBrains Mono"/>
              </a:rPr>
              <a:t>00</a:t>
            </a: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throw </a:t>
            </a:r>
            <a:r>
              <a:rPr kumimoji="0" lang="en-US" altLang="en-US" sz="1600" b="0" i="0" u="none" strike="noStrike" cap="none" normalizeH="0" baseline="0" dirty="0">
                <a:ln>
                  <a:noFill/>
                </a:ln>
                <a:solidFill>
                  <a:srgbClr val="57AAF7"/>
                </a:solidFill>
                <a:effectLst/>
                <a:latin typeface="JetBrains Mono"/>
              </a:rPr>
              <a:t>Exception</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a:ln>
                  <a:noFill/>
                </a:ln>
                <a:solidFill>
                  <a:srgbClr val="6AAB73"/>
                </a:solidFill>
                <a:effectLst/>
                <a:latin typeface="JetBrains Mono"/>
              </a:rPr>
              <a:t>'Failed to update score'</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049489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B916F-BC20-C7D4-C3D5-F4E14B29D195}"/>
              </a:ext>
            </a:extLst>
          </p:cNvPr>
          <p:cNvSpPr>
            <a:spLocks noGrp="1"/>
          </p:cNvSpPr>
          <p:nvPr>
            <p:ph type="title"/>
          </p:nvPr>
        </p:nvSpPr>
        <p:spPr/>
        <p:txBody>
          <a:bodyPr/>
          <a:lstStyle/>
          <a:p>
            <a:r>
              <a:rPr lang="en-US" dirty="0"/>
              <a:t>Side Note, JSON schema</a:t>
            </a:r>
          </a:p>
        </p:txBody>
      </p:sp>
      <p:sp>
        <p:nvSpPr>
          <p:cNvPr id="3" name="Content Placeholder 2">
            <a:extLst>
              <a:ext uri="{FF2B5EF4-FFF2-40B4-BE49-F238E27FC236}">
                <a16:creationId xmlns:a16="http://schemas.microsoft.com/office/drawing/2014/main" id="{463A6E6F-F2DC-F2A1-249C-F2292EE4F98C}"/>
              </a:ext>
            </a:extLst>
          </p:cNvPr>
          <p:cNvSpPr>
            <a:spLocks noGrp="1"/>
          </p:cNvSpPr>
          <p:nvPr>
            <p:ph idx="1"/>
          </p:nvPr>
        </p:nvSpPr>
        <p:spPr/>
        <p:txBody>
          <a:bodyPr>
            <a:normAutofit fontScale="92500" lnSpcReduction="10000"/>
          </a:bodyPr>
          <a:lstStyle/>
          <a:p>
            <a:r>
              <a:rPr lang="en-US" dirty="0"/>
              <a:t>Using a schema for JSON you can have complex JSON data converted to a data structure and validate the JSON as well.</a:t>
            </a:r>
          </a:p>
          <a:p>
            <a:r>
              <a:rPr lang="en-US" dirty="0"/>
              <a:t>You write a schema (or tell recognized schema like </a:t>
            </a:r>
            <a:r>
              <a:rPr lang="en-US" dirty="0">
                <a:hlinkClick r:id="rId2"/>
              </a:rPr>
              <a:t>https://json-schema.org/draft-06/schema</a:t>
            </a:r>
            <a:r>
              <a:rPr lang="en-US" dirty="0"/>
              <a:t> )</a:t>
            </a:r>
          </a:p>
          <a:p>
            <a:r>
              <a:rPr lang="en-US" dirty="0"/>
              <a:t>The </a:t>
            </a:r>
            <a:r>
              <a:rPr lang="en-US" dirty="0" err="1"/>
              <a:t>JsonSchema</a:t>
            </a:r>
            <a:r>
              <a:rPr lang="en-US" dirty="0"/>
              <a:t> class fully parses the schema first, which itself must be valid on all paths within the schema. Accessors are provided for all specified keywords of the JSON Schema specification associated with a schema, so tools can use it to create rich views of the data, like forms or diagrams.</a:t>
            </a:r>
          </a:p>
          <a:p>
            <a:r>
              <a:rPr lang="en-US" dirty="0"/>
              <a:t>There are convertors/plugins for many languages.   </a:t>
            </a:r>
          </a:p>
          <a:p>
            <a:r>
              <a:rPr lang="en-US" dirty="0">
                <a:hlinkClick r:id="rId3"/>
              </a:rPr>
              <a:t>https://pub.dev/packages/json_schema</a:t>
            </a:r>
            <a:r>
              <a:rPr lang="en-US" dirty="0"/>
              <a:t> for flutter.</a:t>
            </a:r>
          </a:p>
        </p:txBody>
      </p:sp>
    </p:spTree>
    <p:extLst>
      <p:ext uri="{BB962C8B-B14F-4D97-AF65-F5344CB8AC3E}">
        <p14:creationId xmlns:p14="http://schemas.microsoft.com/office/powerpoint/2010/main" val="13634664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a:bodyPr>
          <a:lstStyle/>
          <a:p>
            <a:r>
              <a:rPr lang="en-US" dirty="0">
                <a:hlinkClick r:id="rId2"/>
              </a:rPr>
              <a:t>https://flutter.dev/docs/codelabs</a:t>
            </a:r>
            <a:r>
              <a:rPr lang="en-US" dirty="0"/>
              <a:t> </a:t>
            </a:r>
          </a:p>
          <a:p>
            <a:r>
              <a:rPr lang="en-US" dirty="0">
                <a:hlinkClick r:id="rId3"/>
              </a:rPr>
              <a:t>https://medium.com/flutter-community/working-with-sockets-in-dart-15b443007bc9</a:t>
            </a:r>
            <a:r>
              <a:rPr lang="en-US" dirty="0"/>
              <a:t> </a:t>
            </a:r>
          </a:p>
          <a:p>
            <a:r>
              <a:rPr lang="en-US" dirty="0">
                <a:hlinkClick r:id="rId4"/>
              </a:rPr>
              <a:t>https://codewithandrea.com/articles/flutter-exception-handling-try-catch-result-type/</a:t>
            </a:r>
            <a:r>
              <a:rPr lang="en-US" dirty="0"/>
              <a:t> </a:t>
            </a:r>
          </a:p>
          <a:p>
            <a:r>
              <a:rPr lang="en-US" dirty="0">
                <a:hlinkClick r:id="rId5"/>
              </a:rPr>
              <a:t>https://docs.flutter.dev/testing/code-debugging</a:t>
            </a:r>
            <a:r>
              <a:rPr lang="en-US" dirty="0"/>
              <a:t> </a:t>
            </a:r>
          </a:p>
          <a:p>
            <a:r>
              <a:rPr lang="en-US" dirty="0">
                <a:hlinkClick r:id="rId6"/>
              </a:rPr>
              <a:t>https://dart.dev/codelabs/async-await</a:t>
            </a:r>
            <a:r>
              <a:rPr lang="en-US" dirty="0"/>
              <a:t> </a:t>
            </a:r>
          </a:p>
          <a:p>
            <a:r>
              <a:rPr lang="en-US" dirty="0">
                <a:hlinkClick r:id="rId7"/>
              </a:rPr>
              <a:t>https://docs.flutter.dev/data-and-backend/serialization/json</a:t>
            </a:r>
            <a:r>
              <a:rPr lang="en-US" dirty="0"/>
              <a:t> </a:t>
            </a:r>
          </a:p>
          <a:p>
            <a:r>
              <a:rPr lang="en-US" dirty="0">
                <a:hlinkClick r:id="rId8"/>
              </a:rPr>
              <a:t>https://pub.dev/packages/http</a:t>
            </a:r>
            <a:r>
              <a:rPr lang="en-US" dirty="0"/>
              <a:t> </a:t>
            </a:r>
          </a:p>
        </p:txBody>
      </p:sp>
    </p:spTree>
    <p:extLst>
      <p:ext uri="{BB962C8B-B14F-4D97-AF65-F5344CB8AC3E}">
        <p14:creationId xmlns:p14="http://schemas.microsoft.com/office/powerpoint/2010/main" val="31614017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4243388" y="1676400"/>
            <a:ext cx="1735137"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Q</a:t>
            </a:r>
          </a:p>
        </p:txBody>
      </p:sp>
      <p:sp>
        <p:nvSpPr>
          <p:cNvPr id="63491" name="Text Box 3"/>
          <p:cNvSpPr txBox="1">
            <a:spLocks noChangeArrowheads="1"/>
          </p:cNvSpPr>
          <p:nvPr/>
        </p:nvSpPr>
        <p:spPr bwMode="auto">
          <a:xfrm>
            <a:off x="6054725" y="2044700"/>
            <a:ext cx="1735138"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A</a:t>
            </a:r>
          </a:p>
        </p:txBody>
      </p:sp>
      <p:sp>
        <p:nvSpPr>
          <p:cNvPr id="63492" name="Text Box 4"/>
          <p:cNvSpPr txBox="1">
            <a:spLocks noChangeArrowheads="1"/>
          </p:cNvSpPr>
          <p:nvPr/>
        </p:nvSpPr>
        <p:spPr bwMode="auto">
          <a:xfrm>
            <a:off x="5334000" y="2679700"/>
            <a:ext cx="1735138"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0000" b="1">
                <a:latin typeface="Tahoma" panose="020B0604030504040204" pitchFamily="34" charset="0"/>
              </a:rPr>
              <a:t>&amp;</a:t>
            </a:r>
            <a:endParaRPr lang="en-US" altLang="en-US" sz="15000" b="1">
              <a:latin typeface="Tahoma" panose="020B0604030504040204" pitchFamily="34" charset="0"/>
            </a:endParaRPr>
          </a:p>
        </p:txBody>
      </p:sp>
    </p:spTree>
    <p:extLst>
      <p:ext uri="{BB962C8B-B14F-4D97-AF65-F5344CB8AC3E}">
        <p14:creationId xmlns:p14="http://schemas.microsoft.com/office/powerpoint/2010/main" val="31608096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63490"/>
                                        </p:tgtEl>
                                        <p:attrNameLst>
                                          <p:attrName>style.visibility</p:attrName>
                                        </p:attrNameLst>
                                      </p:cBhvr>
                                      <p:to>
                                        <p:strVal val="visible"/>
                                      </p:to>
                                    </p:set>
                                    <p:anim calcmode="lin" valueType="num">
                                      <p:cBhvr additive="base">
                                        <p:cTn id="7" dur="500" fill="hold"/>
                                        <p:tgtEl>
                                          <p:spTgt spid="63490"/>
                                        </p:tgtEl>
                                        <p:attrNameLst>
                                          <p:attrName>ppt_x</p:attrName>
                                        </p:attrNameLst>
                                      </p:cBhvr>
                                      <p:tavLst>
                                        <p:tav tm="0">
                                          <p:val>
                                            <p:strVal val="0-#ppt_w/2"/>
                                          </p:val>
                                        </p:tav>
                                        <p:tav tm="100000">
                                          <p:val>
                                            <p:strVal val="#ppt_x"/>
                                          </p:val>
                                        </p:tav>
                                      </p:tavLst>
                                    </p:anim>
                                    <p:anim calcmode="lin" valueType="num">
                                      <p:cBhvr additive="base">
                                        <p:cTn id="8" dur="500" fill="hold"/>
                                        <p:tgtEl>
                                          <p:spTgt spid="6349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63492"/>
                                        </p:tgtEl>
                                        <p:attrNameLst>
                                          <p:attrName>style.visibility</p:attrName>
                                        </p:attrNameLst>
                                      </p:cBhvr>
                                      <p:to>
                                        <p:strVal val="visible"/>
                                      </p:to>
                                    </p:set>
                                    <p:anim calcmode="lin" valueType="num">
                                      <p:cBhvr additive="base">
                                        <p:cTn id="12" dur="500" fill="hold"/>
                                        <p:tgtEl>
                                          <p:spTgt spid="63492"/>
                                        </p:tgtEl>
                                        <p:attrNameLst>
                                          <p:attrName>ppt_x</p:attrName>
                                        </p:attrNameLst>
                                      </p:cBhvr>
                                      <p:tavLst>
                                        <p:tav tm="0">
                                          <p:val>
                                            <p:strVal val="#ppt_x"/>
                                          </p:val>
                                        </p:tav>
                                        <p:tav tm="100000">
                                          <p:val>
                                            <p:strVal val="#ppt_x"/>
                                          </p:val>
                                        </p:tav>
                                      </p:tavLst>
                                    </p:anim>
                                    <p:anim calcmode="lin" valueType="num">
                                      <p:cBhvr additive="base">
                                        <p:cTn id="13" dur="500" fill="hold"/>
                                        <p:tgtEl>
                                          <p:spTgt spid="6349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63491"/>
                                        </p:tgtEl>
                                        <p:attrNameLst>
                                          <p:attrName>style.visibility</p:attrName>
                                        </p:attrNameLst>
                                      </p:cBhvr>
                                      <p:to>
                                        <p:strVal val="visible"/>
                                      </p:to>
                                    </p:set>
                                    <p:anim calcmode="lin" valueType="num">
                                      <p:cBhvr additive="base">
                                        <p:cTn id="17" dur="500" fill="hold"/>
                                        <p:tgtEl>
                                          <p:spTgt spid="63491"/>
                                        </p:tgtEl>
                                        <p:attrNameLst>
                                          <p:attrName>ppt_x</p:attrName>
                                        </p:attrNameLst>
                                      </p:cBhvr>
                                      <p:tavLst>
                                        <p:tav tm="0">
                                          <p:val>
                                            <p:strVal val="1+#ppt_w/2"/>
                                          </p:val>
                                        </p:tav>
                                        <p:tav tm="100000">
                                          <p:val>
                                            <p:strVal val="#ppt_x"/>
                                          </p:val>
                                        </p:tav>
                                      </p:tavLst>
                                    </p:anim>
                                    <p:anim calcmode="lin" valueType="num">
                                      <p:cBhvr additive="base">
                                        <p:cTn id="18" dur="500" fill="hold"/>
                                        <p:tgtEl>
                                          <p:spTgt spid="63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autoUpdateAnimBg="0"/>
      <p:bldP spid="63491" grpId="0" autoUpdateAnimBg="0"/>
      <p:bldP spid="6349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future</a:t>
            </a:r>
          </a:p>
        </p:txBody>
      </p:sp>
      <p:sp>
        <p:nvSpPr>
          <p:cNvPr id="3" name="Content Placeholder 2"/>
          <p:cNvSpPr>
            <a:spLocks noGrp="1"/>
          </p:cNvSpPr>
          <p:nvPr>
            <p:ph idx="1"/>
          </p:nvPr>
        </p:nvSpPr>
        <p:spPr/>
        <p:txBody>
          <a:bodyPr>
            <a:normAutofit fontScale="92500" lnSpcReduction="20000"/>
          </a:bodyPr>
          <a:lstStyle/>
          <a:p>
            <a:r>
              <a:rPr lang="en-US" dirty="0"/>
              <a:t>A future represents the result of an asynchronous operation, and can have two states: uncompleted or completed.</a:t>
            </a:r>
          </a:p>
          <a:p>
            <a:r>
              <a:rPr lang="en-US" dirty="0"/>
              <a:t>Uncompleted</a:t>
            </a:r>
          </a:p>
          <a:p>
            <a:pPr lvl="1"/>
            <a:r>
              <a:rPr lang="en-US" dirty="0"/>
              <a:t>When you call an asynchronous function, it returns an uncompleted future. That future is waiting for the function’s asynchronous operation to finish or to throw an error.</a:t>
            </a:r>
          </a:p>
          <a:p>
            <a:r>
              <a:rPr lang="en-US" dirty="0"/>
              <a:t>Completed</a:t>
            </a:r>
          </a:p>
          <a:p>
            <a:pPr lvl="1"/>
            <a:r>
              <a:rPr lang="en-US" dirty="0"/>
              <a:t>If the asynchronous operation succeeds, the future completes with a value. Otherwise, it completes with an error.</a:t>
            </a:r>
          </a:p>
          <a:p>
            <a:r>
              <a:rPr lang="en-US" dirty="0"/>
              <a:t>Completing with a value</a:t>
            </a:r>
          </a:p>
          <a:p>
            <a:pPr lvl="1"/>
            <a:r>
              <a:rPr lang="en-US" dirty="0"/>
              <a:t>A future of type Future&lt;T&gt; completes with a value of type T. </a:t>
            </a:r>
          </a:p>
          <a:p>
            <a:pPr lvl="1"/>
            <a:r>
              <a:rPr lang="en-US" dirty="0"/>
              <a:t>For example, a future with type Future&lt;String&gt; produces a string value. If a future doesn’t produce a usable value, then the future’s type is Future&lt;void&gt;.</a:t>
            </a:r>
          </a:p>
        </p:txBody>
      </p:sp>
    </p:spTree>
    <p:extLst>
      <p:ext uri="{BB962C8B-B14F-4D97-AF65-F5344CB8AC3E}">
        <p14:creationId xmlns:p14="http://schemas.microsoft.com/office/powerpoint/2010/main" val="4174471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future (2)</a:t>
            </a:r>
          </a:p>
        </p:txBody>
      </p:sp>
      <p:sp>
        <p:nvSpPr>
          <p:cNvPr id="3" name="Content Placeholder 2"/>
          <p:cNvSpPr>
            <a:spLocks noGrp="1"/>
          </p:cNvSpPr>
          <p:nvPr>
            <p:ph idx="1"/>
          </p:nvPr>
        </p:nvSpPr>
        <p:spPr/>
        <p:txBody>
          <a:bodyPr>
            <a:normAutofit lnSpcReduction="10000"/>
          </a:bodyPr>
          <a:lstStyle/>
          <a:p>
            <a:r>
              <a:rPr lang="en-US" dirty="0"/>
              <a:t>The </a:t>
            </a:r>
            <a:r>
              <a:rPr lang="en-US" dirty="0" err="1"/>
              <a:t>async</a:t>
            </a:r>
            <a:r>
              <a:rPr lang="en-US" dirty="0"/>
              <a:t> and await keywords provide a declarative way to define asynchronous functions and use their results. </a:t>
            </a:r>
          </a:p>
          <a:p>
            <a:r>
              <a:rPr lang="en-US" dirty="0"/>
              <a:t>Remember these two basic guidelines when using </a:t>
            </a:r>
            <a:r>
              <a:rPr lang="en-US" dirty="0" err="1"/>
              <a:t>async</a:t>
            </a:r>
            <a:r>
              <a:rPr lang="en-US" dirty="0"/>
              <a:t> and await:</a:t>
            </a:r>
          </a:p>
          <a:p>
            <a:pPr lvl="1"/>
            <a:r>
              <a:rPr lang="en-US" dirty="0"/>
              <a:t>To define an </a:t>
            </a:r>
            <a:r>
              <a:rPr lang="en-US" dirty="0" err="1"/>
              <a:t>async</a:t>
            </a:r>
            <a:r>
              <a:rPr lang="en-US" dirty="0"/>
              <a:t> function, add </a:t>
            </a:r>
            <a:r>
              <a:rPr lang="en-US" dirty="0" err="1"/>
              <a:t>async</a:t>
            </a:r>
            <a:r>
              <a:rPr lang="en-US" dirty="0"/>
              <a:t> before the function body:</a:t>
            </a:r>
          </a:p>
          <a:p>
            <a:pPr lvl="1"/>
            <a:r>
              <a:rPr lang="en-US" dirty="0"/>
              <a:t>The await keyword works only in </a:t>
            </a:r>
            <a:r>
              <a:rPr lang="en-US" dirty="0" err="1"/>
              <a:t>async</a:t>
            </a:r>
            <a:r>
              <a:rPr lang="en-US" dirty="0"/>
              <a:t> functions.</a:t>
            </a:r>
          </a:p>
          <a:p>
            <a:r>
              <a:rPr lang="en-US" dirty="0"/>
              <a:t>a function that is </a:t>
            </a:r>
            <a:r>
              <a:rPr lang="en-US" dirty="0" err="1"/>
              <a:t>async</a:t>
            </a:r>
            <a:r>
              <a:rPr lang="en-US" dirty="0"/>
              <a:t> by default has a return value of Future&lt;void&gt;, it actually returns a value, then Future&lt;Type&gt;</a:t>
            </a:r>
          </a:p>
          <a:p>
            <a:pPr lvl="1"/>
            <a:r>
              <a:rPr lang="en-US" dirty="0"/>
              <a:t>Future&lt;void&gt; something() </a:t>
            </a:r>
            <a:r>
              <a:rPr lang="en-US" dirty="0" err="1"/>
              <a:t>async</a:t>
            </a:r>
            <a:r>
              <a:rPr lang="en-US" dirty="0"/>
              <a:t>{ …} </a:t>
            </a:r>
          </a:p>
          <a:p>
            <a:r>
              <a:rPr lang="en-US" dirty="0"/>
              <a:t>you can use the await keyword to wait for a future to complete:</a:t>
            </a:r>
          </a:p>
          <a:p>
            <a:pPr lvl="1"/>
            <a:r>
              <a:rPr lang="en-US" dirty="0"/>
              <a:t>await  something();</a:t>
            </a:r>
          </a:p>
          <a:p>
            <a:pPr lvl="1"/>
            <a:r>
              <a:rPr lang="en-US" dirty="0"/>
              <a:t>Note await can only be used in </a:t>
            </a:r>
            <a:r>
              <a:rPr lang="en-US" dirty="0" err="1"/>
              <a:t>async</a:t>
            </a:r>
            <a:r>
              <a:rPr lang="en-US" dirty="0"/>
              <a:t> functions.</a:t>
            </a:r>
          </a:p>
          <a:p>
            <a:endParaRPr lang="en-US" dirty="0"/>
          </a:p>
        </p:txBody>
      </p:sp>
    </p:spTree>
    <p:extLst>
      <p:ext uri="{BB962C8B-B14F-4D97-AF65-F5344CB8AC3E}">
        <p14:creationId xmlns:p14="http://schemas.microsoft.com/office/powerpoint/2010/main" val="3847087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future (3)</a:t>
            </a:r>
          </a:p>
        </p:txBody>
      </p:sp>
      <p:sp>
        <p:nvSpPr>
          <p:cNvPr id="3" name="Content Placeholder 2"/>
          <p:cNvSpPr>
            <a:spLocks noGrp="1"/>
          </p:cNvSpPr>
          <p:nvPr>
            <p:ph idx="1"/>
          </p:nvPr>
        </p:nvSpPr>
        <p:spPr/>
        <p:txBody>
          <a:bodyPr/>
          <a:lstStyle/>
          <a:p>
            <a:r>
              <a:rPr lang="en-US" dirty="0"/>
              <a:t>An </a:t>
            </a:r>
            <a:r>
              <a:rPr lang="en-US" dirty="0" err="1"/>
              <a:t>async</a:t>
            </a:r>
            <a:r>
              <a:rPr lang="en-US" dirty="0"/>
              <a:t> function runs synchronously until the first await keyword. This means that within an </a:t>
            </a:r>
            <a:r>
              <a:rPr lang="en-US" dirty="0" err="1"/>
              <a:t>async</a:t>
            </a:r>
            <a:r>
              <a:rPr lang="en-US" dirty="0"/>
              <a:t> function body, all synchronous code before the first await keyword executes immediately.</a:t>
            </a:r>
          </a:p>
          <a:p>
            <a:pPr marL="0" indent="0">
              <a:buNone/>
            </a:pPr>
            <a:r>
              <a:rPr lang="en-US" dirty="0"/>
              <a:t>Future&lt;string&gt; value = </a:t>
            </a:r>
            <a:r>
              <a:rPr lang="en-US" dirty="0">
                <a:solidFill>
                  <a:srgbClr val="FF0000"/>
                </a:solidFill>
              </a:rPr>
              <a:t>await</a:t>
            </a:r>
            <a:r>
              <a:rPr lang="en-US" dirty="0"/>
              <a:t> something( parameter);</a:t>
            </a:r>
          </a:p>
          <a:p>
            <a:pPr marL="0" indent="0">
              <a:buNone/>
            </a:pPr>
            <a:r>
              <a:rPr lang="en-US" dirty="0"/>
              <a:t>//value now has the information, and you can continue.</a:t>
            </a:r>
          </a:p>
          <a:p>
            <a:r>
              <a:rPr lang="en-US" dirty="0"/>
              <a:t>A more programmatic way is also to use a then.</a:t>
            </a:r>
          </a:p>
          <a:p>
            <a:pPr marL="0" indent="0">
              <a:buNone/>
            </a:pPr>
            <a:r>
              <a:rPr lang="en-US" dirty="0"/>
              <a:t>something(parameter).</a:t>
            </a:r>
            <a:r>
              <a:rPr lang="en-US" dirty="0">
                <a:solidFill>
                  <a:srgbClr val="FF0000"/>
                </a:solidFill>
              </a:rPr>
              <a:t>then</a:t>
            </a:r>
            <a:r>
              <a:rPr lang="en-US" dirty="0"/>
              <a:t>( (value) { …} );</a:t>
            </a:r>
          </a:p>
          <a:p>
            <a:pPr lvl="1"/>
            <a:r>
              <a:rPr lang="en-US" dirty="0"/>
              <a:t>This just the same as </a:t>
            </a:r>
            <a:r>
              <a:rPr lang="en-US" dirty="0" err="1"/>
              <a:t>javascript</a:t>
            </a:r>
            <a:r>
              <a:rPr lang="en-US" dirty="0"/>
              <a:t> (which is where dart got it).</a:t>
            </a:r>
          </a:p>
          <a:p>
            <a:pPr marL="0" indent="0">
              <a:buNone/>
            </a:pPr>
            <a:endParaRPr lang="en-US" dirty="0"/>
          </a:p>
        </p:txBody>
      </p:sp>
    </p:spTree>
    <p:extLst>
      <p:ext uri="{BB962C8B-B14F-4D97-AF65-F5344CB8AC3E}">
        <p14:creationId xmlns:p14="http://schemas.microsoft.com/office/powerpoint/2010/main" val="4121203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FutureBuider</a:t>
            </a:r>
            <a:r>
              <a:rPr lang="en-US" dirty="0"/>
              <a:t>&lt;type&gt;</a:t>
            </a:r>
          </a:p>
        </p:txBody>
      </p:sp>
      <p:sp>
        <p:nvSpPr>
          <p:cNvPr id="3" name="Content Placeholder 2"/>
          <p:cNvSpPr>
            <a:spLocks noGrp="1"/>
          </p:cNvSpPr>
          <p:nvPr>
            <p:ph idx="1"/>
          </p:nvPr>
        </p:nvSpPr>
        <p:spPr/>
        <p:txBody>
          <a:bodyPr>
            <a:normAutofit fontScale="85000" lnSpcReduction="20000"/>
          </a:bodyPr>
          <a:lstStyle/>
          <a:p>
            <a:r>
              <a:rPr lang="en-US" dirty="0"/>
              <a:t>Creates a widget that builds itself based on the latest snapshot of interaction with a Future</a:t>
            </a:r>
          </a:p>
          <a:p>
            <a:pPr lvl="1"/>
            <a:r>
              <a:rPr lang="en-US" dirty="0" err="1"/>
              <a:t>package:flutter</a:t>
            </a:r>
            <a:r>
              <a:rPr lang="en-US" dirty="0"/>
              <a:t>/</a:t>
            </a:r>
            <a:r>
              <a:rPr lang="en-US" dirty="0" err="1"/>
              <a:t>src</a:t>
            </a:r>
            <a:r>
              <a:rPr lang="en-US" dirty="0"/>
              <a:t>/widgets/</a:t>
            </a:r>
            <a:r>
              <a:rPr lang="en-US" dirty="0" err="1"/>
              <a:t>async.dart</a:t>
            </a:r>
            <a:r>
              <a:rPr lang="en-US" dirty="0"/>
              <a:t> </a:t>
            </a:r>
          </a:p>
          <a:p>
            <a:pPr marL="0" indent="0">
              <a:buNone/>
            </a:pPr>
            <a:r>
              <a:rPr lang="en-US" dirty="0" err="1"/>
              <a:t>FutureBuilder</a:t>
            </a:r>
            <a:r>
              <a:rPr lang="en-US" dirty="0"/>
              <a:t>&lt;type&gt; </a:t>
            </a:r>
            <a:r>
              <a:rPr lang="en-US" dirty="0" err="1"/>
              <a:t>FutureBuilder</a:t>
            </a:r>
            <a:r>
              <a:rPr lang="en-US" dirty="0"/>
              <a:t>(</a:t>
            </a:r>
          </a:p>
          <a:p>
            <a:pPr marL="0" indent="0">
              <a:buNone/>
            </a:pPr>
            <a:r>
              <a:rPr lang="en-US" dirty="0"/>
              <a:t>   future:  a future&lt;type&gt; variable</a:t>
            </a:r>
          </a:p>
          <a:p>
            <a:pPr marL="0" indent="0">
              <a:buNone/>
            </a:pPr>
            <a:r>
              <a:rPr lang="en-US" dirty="0"/>
              <a:t>  builder: (context, </a:t>
            </a:r>
            <a:r>
              <a:rPr lang="en-US" dirty="0" err="1"/>
              <a:t>AsyncSnapshot</a:t>
            </a:r>
            <a:r>
              <a:rPr lang="en-US" dirty="0"/>
              <a:t>&lt;Type&gt; snapshot) {  </a:t>
            </a:r>
          </a:p>
          <a:p>
            <a:pPr marL="0" indent="0">
              <a:buNone/>
            </a:pPr>
            <a:r>
              <a:rPr lang="en-US" dirty="0"/>
              <a:t>      //where snapshot has the value of the variable.</a:t>
            </a:r>
          </a:p>
          <a:p>
            <a:pPr marL="0" indent="0">
              <a:buNone/>
            </a:pPr>
            <a:r>
              <a:rPr lang="en-US" dirty="0"/>
              <a:t>     //builds and returns a widget(s).</a:t>
            </a:r>
          </a:p>
          <a:p>
            <a:pPr marL="0" indent="0">
              <a:buNone/>
            </a:pPr>
            <a:r>
              <a:rPr lang="en-US" dirty="0"/>
              <a:t>        //</a:t>
            </a:r>
            <a:r>
              <a:rPr lang="en-US" dirty="0" err="1"/>
              <a:t>snapshot.data</a:t>
            </a:r>
            <a:r>
              <a:rPr lang="en-US" dirty="0"/>
              <a:t> is the object and </a:t>
            </a:r>
            <a:r>
              <a:rPr lang="en-US" dirty="0" err="1"/>
              <a:t>snapshot.hasData</a:t>
            </a:r>
            <a:r>
              <a:rPr lang="en-US" dirty="0"/>
              <a:t> or </a:t>
            </a:r>
            <a:r>
              <a:rPr lang="en-US" dirty="0" err="1"/>
              <a:t>snapshot.hasError</a:t>
            </a:r>
            <a:r>
              <a:rPr lang="en-US" dirty="0"/>
              <a:t> </a:t>
            </a:r>
          </a:p>
          <a:p>
            <a:pPr marL="0" indent="0">
              <a:buNone/>
            </a:pPr>
            <a:r>
              <a:rPr lang="en-US" dirty="0"/>
              <a:t>    // By default, show a loading spinner, so the user knows something is happening.</a:t>
            </a:r>
          </a:p>
          <a:p>
            <a:pPr marL="0" indent="0">
              <a:buNone/>
            </a:pPr>
            <a:r>
              <a:rPr lang="en-US" dirty="0"/>
              <a:t>    return </a:t>
            </a:r>
            <a:r>
              <a:rPr lang="en-US" dirty="0" err="1"/>
              <a:t>const</a:t>
            </a:r>
            <a:r>
              <a:rPr lang="en-US" dirty="0"/>
              <a:t> </a:t>
            </a:r>
            <a:r>
              <a:rPr lang="en-US" dirty="0" err="1"/>
              <a:t>CircularProgressIndicator</a:t>
            </a:r>
            <a:r>
              <a:rPr lang="en-US" dirty="0"/>
              <a:t>();</a:t>
            </a:r>
          </a:p>
          <a:p>
            <a:pPr marL="0" indent="0">
              <a:buNone/>
            </a:pPr>
            <a:r>
              <a:rPr lang="en-US" dirty="0"/>
              <a:t>  }</a:t>
            </a:r>
          </a:p>
        </p:txBody>
      </p:sp>
      <p:sp>
        <p:nvSpPr>
          <p:cNvPr id="4" name="Rectangle 3"/>
          <p:cNvSpPr/>
          <p:nvPr/>
        </p:nvSpPr>
        <p:spPr>
          <a:xfrm>
            <a:off x="1244187" y="6311900"/>
            <a:ext cx="6547177" cy="369332"/>
          </a:xfrm>
          <a:prstGeom prst="rect">
            <a:avLst/>
          </a:prstGeom>
        </p:spPr>
        <p:txBody>
          <a:bodyPr wrap="none">
            <a:spAutoFit/>
          </a:bodyPr>
          <a:lstStyle/>
          <a:p>
            <a:r>
              <a:rPr lang="en-US" dirty="0">
                <a:hlinkClick r:id="rId2"/>
              </a:rPr>
              <a:t>https://youtu.be/ek8ZPdWj4Qo</a:t>
            </a:r>
            <a:r>
              <a:rPr lang="en-US" dirty="0"/>
              <a:t>  Widget of the Week, </a:t>
            </a:r>
            <a:r>
              <a:rPr lang="en-US" dirty="0" err="1"/>
              <a:t>FutureBuilder</a:t>
            </a:r>
            <a:endParaRPr lang="en-US" dirty="0"/>
          </a:p>
        </p:txBody>
      </p:sp>
    </p:spTree>
    <p:extLst>
      <p:ext uri="{BB962C8B-B14F-4D97-AF65-F5344CB8AC3E}">
        <p14:creationId xmlns:p14="http://schemas.microsoft.com/office/powerpoint/2010/main" val="3810420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br>
            <a:r>
              <a:rPr lang="en-US" dirty="0" err="1"/>
              <a:t>StreamBuilder</a:t>
            </a:r>
            <a:r>
              <a:rPr lang="en-US" dirty="0"/>
              <a:t>&lt;Type&gt;</a:t>
            </a:r>
          </a:p>
        </p:txBody>
      </p:sp>
      <p:sp>
        <p:nvSpPr>
          <p:cNvPr id="3" name="Content Placeholder 2"/>
          <p:cNvSpPr>
            <a:spLocks noGrp="1"/>
          </p:cNvSpPr>
          <p:nvPr>
            <p:ph idx="1"/>
          </p:nvPr>
        </p:nvSpPr>
        <p:spPr/>
        <p:txBody>
          <a:bodyPr>
            <a:normAutofit fontScale="92500" lnSpcReduction="20000"/>
          </a:bodyPr>
          <a:lstStyle/>
          <a:p>
            <a:r>
              <a:rPr lang="en-US" dirty="0"/>
              <a:t>While a future happens once, a stream will happen multiple times and with </a:t>
            </a:r>
            <a:r>
              <a:rPr lang="en-US" dirty="0" err="1"/>
              <a:t>StreamBuilder</a:t>
            </a:r>
            <a:r>
              <a:rPr lang="en-US" dirty="0"/>
              <a:t>, it will rebuild each time. </a:t>
            </a:r>
          </a:p>
          <a:p>
            <a:pPr lvl="1"/>
            <a:r>
              <a:rPr lang="en-US" dirty="0"/>
              <a:t>a note, if you set a future variable, the </a:t>
            </a:r>
            <a:r>
              <a:rPr lang="en-US" dirty="0" err="1"/>
              <a:t>futurebuilder</a:t>
            </a:r>
            <a:r>
              <a:rPr lang="en-US" dirty="0"/>
              <a:t> will be called again.    </a:t>
            </a:r>
          </a:p>
          <a:p>
            <a:pPr marL="0" indent="0">
              <a:buNone/>
            </a:pPr>
            <a:r>
              <a:rPr lang="en-US" dirty="0" err="1"/>
              <a:t>StreamBuilder</a:t>
            </a:r>
            <a:r>
              <a:rPr lang="en-US" dirty="0"/>
              <a:t>&lt;type&gt; </a:t>
            </a:r>
            <a:r>
              <a:rPr lang="en-US" dirty="0" err="1"/>
              <a:t>StreamBuilder</a:t>
            </a:r>
            <a:r>
              <a:rPr lang="en-US" dirty="0"/>
              <a:t>(</a:t>
            </a:r>
          </a:p>
          <a:p>
            <a:pPr marL="0" indent="0">
              <a:buNone/>
            </a:pPr>
            <a:r>
              <a:rPr lang="en-US" dirty="0"/>
              <a:t>   stream:  a stream&lt;type&gt; variable</a:t>
            </a:r>
          </a:p>
          <a:p>
            <a:pPr marL="0" indent="0">
              <a:buNone/>
            </a:pPr>
            <a:r>
              <a:rPr lang="en-US" dirty="0"/>
              <a:t>  builder: (context, </a:t>
            </a:r>
            <a:r>
              <a:rPr lang="en-US" dirty="0" err="1"/>
              <a:t>AsyncSnapshot</a:t>
            </a:r>
            <a:r>
              <a:rPr lang="en-US" dirty="0"/>
              <a:t>&lt;Type&gt; snapshot) {  //where snapshot has the value of the variable.</a:t>
            </a:r>
          </a:p>
          <a:p>
            <a:pPr marL="0" indent="0">
              <a:buNone/>
            </a:pPr>
            <a:r>
              <a:rPr lang="en-US" dirty="0"/>
              <a:t>     //builds and returns a widget(s).</a:t>
            </a:r>
          </a:p>
          <a:p>
            <a:pPr marL="0" indent="0">
              <a:buNone/>
            </a:pPr>
            <a:r>
              <a:rPr lang="en-US" dirty="0"/>
              <a:t>        //</a:t>
            </a:r>
            <a:r>
              <a:rPr lang="en-US" dirty="0" err="1"/>
              <a:t>snapshot.data</a:t>
            </a:r>
            <a:r>
              <a:rPr lang="en-US" dirty="0"/>
              <a:t> is the object and </a:t>
            </a:r>
            <a:r>
              <a:rPr lang="en-US" dirty="0" err="1"/>
              <a:t>snapshot.hasData</a:t>
            </a:r>
            <a:r>
              <a:rPr lang="en-US" dirty="0"/>
              <a:t> or </a:t>
            </a:r>
            <a:r>
              <a:rPr lang="en-US" dirty="0" err="1"/>
              <a:t>snapshot.hasError</a:t>
            </a:r>
            <a:r>
              <a:rPr lang="en-US" dirty="0"/>
              <a:t> </a:t>
            </a:r>
          </a:p>
          <a:p>
            <a:pPr marL="0" indent="0">
              <a:buNone/>
            </a:pPr>
            <a:r>
              <a:rPr lang="en-US" dirty="0"/>
              <a:t>}</a:t>
            </a:r>
          </a:p>
        </p:txBody>
      </p:sp>
      <p:sp>
        <p:nvSpPr>
          <p:cNvPr id="4" name="Rectangle 3"/>
          <p:cNvSpPr/>
          <p:nvPr/>
        </p:nvSpPr>
        <p:spPr>
          <a:xfrm>
            <a:off x="2169781" y="6311900"/>
            <a:ext cx="7275776" cy="369332"/>
          </a:xfrm>
          <a:prstGeom prst="rect">
            <a:avLst/>
          </a:prstGeom>
        </p:spPr>
        <p:txBody>
          <a:bodyPr wrap="square">
            <a:spAutoFit/>
          </a:bodyPr>
          <a:lstStyle/>
          <a:p>
            <a:r>
              <a:rPr lang="en-US" dirty="0">
                <a:hlinkClick r:id="rId2"/>
              </a:rPr>
              <a:t>https://youtu.be/MkKEWHfy99Y</a:t>
            </a:r>
            <a:r>
              <a:rPr lang="en-US" dirty="0"/>
              <a:t>  Widget of the week: </a:t>
            </a:r>
            <a:r>
              <a:rPr lang="en-US" dirty="0" err="1"/>
              <a:t>StreamBuilder</a:t>
            </a:r>
            <a:endParaRPr lang="en-US" dirty="0"/>
          </a:p>
        </p:txBody>
      </p:sp>
    </p:spTree>
    <p:extLst>
      <p:ext uri="{BB962C8B-B14F-4D97-AF65-F5344CB8AC3E}">
        <p14:creationId xmlns:p14="http://schemas.microsoft.com/office/powerpoint/2010/main" val="632561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Network code</a:t>
            </a:r>
          </a:p>
        </p:txBody>
      </p:sp>
      <p:sp>
        <p:nvSpPr>
          <p:cNvPr id="5" name="Text Placeholder 4"/>
          <p:cNvSpPr>
            <a:spLocks noGrp="1"/>
          </p:cNvSpPr>
          <p:nvPr>
            <p:ph type="body" idx="1"/>
          </p:nvPr>
        </p:nvSpPr>
        <p:spPr/>
        <p:txBody>
          <a:bodyPr/>
          <a:lstStyle/>
          <a:p>
            <a:r>
              <a:rPr lang="en-US" dirty="0"/>
              <a:t>socket and server socket</a:t>
            </a:r>
          </a:p>
        </p:txBody>
      </p:sp>
    </p:spTree>
    <p:extLst>
      <p:ext uri="{BB962C8B-B14F-4D97-AF65-F5344CB8AC3E}">
        <p14:creationId xmlns:p14="http://schemas.microsoft.com/office/powerpoint/2010/main" val="2436954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packages/libraries.</a:t>
            </a:r>
          </a:p>
        </p:txBody>
      </p:sp>
      <p:sp>
        <p:nvSpPr>
          <p:cNvPr id="5" name="Content Placeholder 4"/>
          <p:cNvSpPr>
            <a:spLocks noGrp="1"/>
          </p:cNvSpPr>
          <p:nvPr>
            <p:ph idx="1"/>
          </p:nvPr>
        </p:nvSpPr>
        <p:spPr/>
        <p:txBody>
          <a:bodyPr/>
          <a:lstStyle/>
          <a:p>
            <a:r>
              <a:rPr lang="en-US" dirty="0"/>
              <a:t>No special packages are need or imported.</a:t>
            </a:r>
          </a:p>
          <a:p>
            <a:r>
              <a:rPr lang="en-US" dirty="0"/>
              <a:t>there are several you can use though.</a:t>
            </a:r>
          </a:p>
          <a:p>
            <a:endParaRPr lang="en-US" dirty="0"/>
          </a:p>
          <a:p>
            <a:r>
              <a:rPr lang="en-US" dirty="0"/>
              <a:t>sockets come from the </a:t>
            </a:r>
            <a:r>
              <a:rPr lang="en-US" dirty="0" err="1"/>
              <a:t>dart:io</a:t>
            </a:r>
            <a:r>
              <a:rPr lang="en-US" dirty="0"/>
              <a:t> native libraries.</a:t>
            </a:r>
          </a:p>
        </p:txBody>
      </p:sp>
    </p:spTree>
    <p:extLst>
      <p:ext uri="{BB962C8B-B14F-4D97-AF65-F5344CB8AC3E}">
        <p14:creationId xmlns:p14="http://schemas.microsoft.com/office/powerpoint/2010/main" val="28840674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4217</TotalTime>
  <Words>2274</Words>
  <Application>Microsoft Office PowerPoint</Application>
  <PresentationFormat>Widescreen</PresentationFormat>
  <Paragraphs>187</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Calibri Light</vt:lpstr>
      <vt:lpstr>Courier New</vt:lpstr>
      <vt:lpstr>JetBrains Mono</vt:lpstr>
      <vt:lpstr>Tahoma</vt:lpstr>
      <vt:lpstr>Office Theme</vt:lpstr>
      <vt:lpstr>Cosc 5/4735</vt:lpstr>
      <vt:lpstr>Asynchronous programming.</vt:lpstr>
      <vt:lpstr>future</vt:lpstr>
      <vt:lpstr>future (2)</vt:lpstr>
      <vt:lpstr>future (3)</vt:lpstr>
      <vt:lpstr>FutureBuider&lt;type&gt;</vt:lpstr>
      <vt:lpstr> StreamBuilder&lt;Type&gt;</vt:lpstr>
      <vt:lpstr>Network code</vt:lpstr>
      <vt:lpstr>packages/libraries.</vt:lpstr>
      <vt:lpstr>Socket</vt:lpstr>
      <vt:lpstr>socket.listen( … )</vt:lpstr>
      <vt:lpstr>ServerSocket</vt:lpstr>
      <vt:lpstr>Network code</vt:lpstr>
      <vt:lpstr>simple networking with http</vt:lpstr>
      <vt:lpstr>http</vt:lpstr>
      <vt:lpstr>http (2)</vt:lpstr>
      <vt:lpstr>Demo code</vt:lpstr>
      <vt:lpstr>HTTP and ReST</vt:lpstr>
      <vt:lpstr>http and ReST</vt:lpstr>
      <vt:lpstr>JSON</vt:lpstr>
      <vt:lpstr>JSON (2)</vt:lpstr>
      <vt:lpstr>reading data.</vt:lpstr>
      <vt:lpstr>Future Data and displaying.</vt:lpstr>
      <vt:lpstr>With Json</vt:lpstr>
      <vt:lpstr>Side Note, JSON schema</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Cosc 5/4735</dc:title>
  <dc:creator>Jim Ward</dc:creator>
  <cp:lastModifiedBy>Jim Ward</cp:lastModifiedBy>
  <cp:revision>32</cp:revision>
  <dcterms:created xsi:type="dcterms:W3CDTF">2023-03-20T16:24:44Z</dcterms:created>
  <dcterms:modified xsi:type="dcterms:W3CDTF">2026-04-21T19:19:53Z</dcterms:modified>
</cp:coreProperties>
</file>