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1" r:id="rId5"/>
    <p:sldId id="278" r:id="rId6"/>
    <p:sldId id="260" r:id="rId7"/>
    <p:sldId id="263" r:id="rId8"/>
    <p:sldId id="264" r:id="rId9"/>
    <p:sldId id="265" r:id="rId10"/>
    <p:sldId id="274" r:id="rId11"/>
    <p:sldId id="267" r:id="rId12"/>
    <p:sldId id="271" r:id="rId13"/>
    <p:sldId id="266" r:id="rId14"/>
    <p:sldId id="268" r:id="rId15"/>
    <p:sldId id="276" r:id="rId16"/>
    <p:sldId id="269" r:id="rId17"/>
    <p:sldId id="270" r:id="rId18"/>
    <p:sldId id="272" r:id="rId19"/>
    <p:sldId id="273" r:id="rId20"/>
    <p:sldId id="275" r:id="rId21"/>
    <p:sldId id="277" r:id="rId22"/>
    <p:sldId id="279" r:id="rId23"/>
    <p:sldId id="280" r:id="rId24"/>
    <p:sldId id="281" r:id="rId25"/>
    <p:sldId id="262" r:id="rId26"/>
    <p:sldId id="259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E9B-27B9-4C05-B39F-77EFF9B32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7FD-9D6C-47FE-BC23-4346F8B06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02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E9B-27B9-4C05-B39F-77EFF9B32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7FD-9D6C-47FE-BC23-4346F8B06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78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E9B-27B9-4C05-B39F-77EFF9B32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7FD-9D6C-47FE-BC23-4346F8B06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393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E9B-27B9-4C05-B39F-77EFF9B32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7FD-9D6C-47FE-BC23-4346F8B06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550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E9B-27B9-4C05-B39F-77EFF9B32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7FD-9D6C-47FE-BC23-4346F8B06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560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E9B-27B9-4C05-B39F-77EFF9B32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7FD-9D6C-47FE-BC23-4346F8B06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363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E9B-27B9-4C05-B39F-77EFF9B32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7FD-9D6C-47FE-BC23-4346F8B06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318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E9B-27B9-4C05-B39F-77EFF9B32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7FD-9D6C-47FE-BC23-4346F8B06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94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E9B-27B9-4C05-B39F-77EFF9B32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7FD-9D6C-47FE-BC23-4346F8B06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15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E9B-27B9-4C05-B39F-77EFF9B32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7FD-9D6C-47FE-BC23-4346F8B06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441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E9B-27B9-4C05-B39F-77EFF9B32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F7FD-9D6C-47FE-BC23-4346F8B06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286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8AE9B-27B9-4C05-B39F-77EFF9B32D0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9F7FD-9D6C-47FE-BC23-4346F8B06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144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api.flutter.dev/flutter/dart-core/List-class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m.wikipedia.org/wiki/Transcompile" TargetMode="External"/><Relationship Id="rId13" Type="http://schemas.openxmlformats.org/officeDocument/2006/relationships/hyperlink" Target="https://en.m.wikipedia.org/wiki/Reification_(computer_science)" TargetMode="External"/><Relationship Id="rId3" Type="http://schemas.openxmlformats.org/officeDocument/2006/relationships/hyperlink" Target="https://en.m.wikipedia.org/wiki/Class-based_programming" TargetMode="External"/><Relationship Id="rId7" Type="http://schemas.openxmlformats.org/officeDocument/2006/relationships/hyperlink" Target="https://en.m.wikipedia.org/wiki/Syntax_(programming_languages)" TargetMode="External"/><Relationship Id="rId12" Type="http://schemas.openxmlformats.org/officeDocument/2006/relationships/hyperlink" Target="https://en.m.wikipedia.org/wiki/Abstract_class" TargetMode="External"/><Relationship Id="rId2" Type="http://schemas.openxmlformats.org/officeDocument/2006/relationships/hyperlink" Target="https://en.m.wikipedia.org/wiki/Object-oriented_programming" TargetMode="External"/><Relationship Id="rId16" Type="http://schemas.openxmlformats.org/officeDocument/2006/relationships/hyperlink" Target="https://en.m.wikipedia.org/wiki/Dart_(programming_language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m.wikipedia.org/wiki/C_(programming_language)" TargetMode="External"/><Relationship Id="rId11" Type="http://schemas.openxmlformats.org/officeDocument/2006/relationships/hyperlink" Target="https://en.m.wikipedia.org/wiki/Mixin" TargetMode="External"/><Relationship Id="rId5" Type="http://schemas.openxmlformats.org/officeDocument/2006/relationships/hyperlink" Target="https://en.m.wikipedia.org/wiki/Dart_(programming_language)#cite_note-9" TargetMode="External"/><Relationship Id="rId15" Type="http://schemas.openxmlformats.org/officeDocument/2006/relationships/hyperlink" Target="https://en.m.wikipedia.org/wiki/Static_typing" TargetMode="External"/><Relationship Id="rId10" Type="http://schemas.openxmlformats.org/officeDocument/2006/relationships/hyperlink" Target="https://en.m.wikipedia.org/wiki/Interface_(object-oriented_programming)" TargetMode="External"/><Relationship Id="rId4" Type="http://schemas.openxmlformats.org/officeDocument/2006/relationships/hyperlink" Target="https://en.m.wikipedia.org/wiki/Garbage_collection_(computer_science)" TargetMode="External"/><Relationship Id="rId9" Type="http://schemas.openxmlformats.org/officeDocument/2006/relationships/hyperlink" Target="https://en.m.wikipedia.org/wiki/JavaScript" TargetMode="External"/><Relationship Id="rId14" Type="http://schemas.openxmlformats.org/officeDocument/2006/relationships/hyperlink" Target="https://en.m.wikipedia.org/wiki/Generic_programming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utorialspoint.com/dart_programming/index.htm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Flutter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language Dart</a:t>
            </a:r>
          </a:p>
          <a:p>
            <a:r>
              <a:rPr lang="en-US" dirty="0"/>
              <a:t>a primer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744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null and nullability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testing for null.  ?? is short cut if statement.  if null return the value that follows</a:t>
            </a:r>
          </a:p>
          <a:p>
            <a:pPr marL="0" indent="0">
              <a:buNone/>
            </a:pPr>
            <a:r>
              <a:rPr lang="en-US" dirty="0"/>
              <a:t>value = name ?? 'guest';</a:t>
            </a:r>
          </a:p>
          <a:p>
            <a:r>
              <a:rPr lang="en-US" dirty="0"/>
              <a:t>trinary version</a:t>
            </a:r>
          </a:p>
          <a:p>
            <a:pPr marL="0" indent="0">
              <a:buNone/>
            </a:pPr>
            <a:r>
              <a:rPr lang="en-US" dirty="0"/>
              <a:t>value = name != null ? name : 'guest';</a:t>
            </a:r>
          </a:p>
          <a:p>
            <a:r>
              <a:rPr lang="en-US" dirty="0"/>
              <a:t>long version</a:t>
            </a:r>
          </a:p>
          <a:p>
            <a:pPr marL="0" indent="0">
              <a:buNone/>
            </a:pPr>
            <a:r>
              <a:rPr lang="en-US" dirty="0"/>
              <a:t>if (name != null) {</a:t>
            </a:r>
          </a:p>
          <a:p>
            <a:pPr marL="0" indent="0">
              <a:buNone/>
            </a:pPr>
            <a:r>
              <a:rPr lang="en-US" dirty="0"/>
              <a:t>   value = name</a:t>
            </a:r>
          </a:p>
          <a:p>
            <a:pPr marL="0" indent="0">
              <a:buNone/>
            </a:pPr>
            <a:r>
              <a:rPr lang="en-US" dirty="0"/>
              <a:t>} else {</a:t>
            </a:r>
          </a:p>
          <a:p>
            <a:pPr marL="0" indent="0">
              <a:buNone/>
            </a:pPr>
            <a:r>
              <a:rPr lang="en-US" dirty="0"/>
              <a:t>   value = 'guest';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017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list are pretty much arrays but are closer to java collections then actual </a:t>
            </a:r>
            <a:r>
              <a:rPr lang="en-US" dirty="0" err="1"/>
              <a:t>c++</a:t>
            </a:r>
            <a:r>
              <a:rPr lang="en-US" dirty="0"/>
              <a:t> array.</a:t>
            </a:r>
          </a:p>
          <a:p>
            <a:r>
              <a:rPr lang="en-US" dirty="0" err="1"/>
              <a:t>var</a:t>
            </a:r>
            <a:r>
              <a:rPr lang="en-US" dirty="0"/>
              <a:t> list = &lt;</a:t>
            </a:r>
            <a:r>
              <a:rPr lang="en-US" dirty="0" err="1"/>
              <a:t>int</a:t>
            </a:r>
            <a:r>
              <a:rPr lang="en-US" dirty="0"/>
              <a:t>&gt;[];  //empty list of integers.</a:t>
            </a:r>
          </a:p>
          <a:p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mylist</a:t>
            </a:r>
            <a:r>
              <a:rPr lang="en-US" dirty="0"/>
              <a:t> = [0,1,10]; </a:t>
            </a:r>
          </a:p>
          <a:p>
            <a:pPr lvl="1"/>
            <a:r>
              <a:rPr lang="en-US" dirty="0"/>
              <a:t>print(</a:t>
            </a:r>
            <a:r>
              <a:rPr lang="en-US" dirty="0" err="1"/>
              <a:t>mylist</a:t>
            </a:r>
            <a:r>
              <a:rPr lang="en-US" dirty="0"/>
              <a:t>);  //output [0,1,10]</a:t>
            </a:r>
          </a:p>
          <a:p>
            <a:r>
              <a:rPr lang="en-US" dirty="0"/>
              <a:t>you have access to add, </a:t>
            </a:r>
            <a:r>
              <a:rPr lang="en-US" dirty="0" err="1"/>
              <a:t>addAll</a:t>
            </a:r>
            <a:r>
              <a:rPr lang="en-US" dirty="0"/>
              <a:t>, and remove methods on the list</a:t>
            </a:r>
          </a:p>
          <a:p>
            <a:pPr lvl="1"/>
            <a:r>
              <a:rPr lang="en-US" dirty="0" err="1"/>
              <a:t>mylist.add</a:t>
            </a:r>
            <a:r>
              <a:rPr lang="en-US" dirty="0"/>
              <a:t>(100);  </a:t>
            </a:r>
            <a:r>
              <a:rPr lang="en-US" dirty="0" err="1"/>
              <a:t>mylist.remove</a:t>
            </a:r>
            <a:r>
              <a:rPr lang="en-US" dirty="0"/>
              <a:t>(10);</a:t>
            </a:r>
          </a:p>
          <a:p>
            <a:pPr lvl="1"/>
            <a:r>
              <a:rPr lang="en-US" dirty="0"/>
              <a:t>print(</a:t>
            </a:r>
            <a:r>
              <a:rPr lang="en-US" dirty="0" err="1"/>
              <a:t>mylist</a:t>
            </a:r>
            <a:r>
              <a:rPr lang="en-US" dirty="0"/>
              <a:t>); //output [0,1,100]</a:t>
            </a:r>
          </a:p>
          <a:p>
            <a:r>
              <a:rPr lang="en-US" dirty="0"/>
              <a:t>there is a sort, insert position, shuffle methods.  </a:t>
            </a:r>
          </a:p>
          <a:p>
            <a:pPr lvl="1"/>
            <a:r>
              <a:rPr lang="en-US" dirty="0">
                <a:hlinkClick r:id="rId2"/>
              </a:rPr>
              <a:t>https://api.flutter.dev/flutter/dart-core/List-class.html</a:t>
            </a:r>
            <a:r>
              <a:rPr lang="en-US" dirty="0"/>
              <a:t>  </a:t>
            </a:r>
          </a:p>
          <a:p>
            <a:r>
              <a:rPr lang="en-US" dirty="0"/>
              <a:t>if you want a fixed length array, like </a:t>
            </a:r>
            <a:r>
              <a:rPr lang="en-US" dirty="0" err="1"/>
              <a:t>c++</a:t>
            </a: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arr</a:t>
            </a:r>
            <a:r>
              <a:rPr lang="en-US" dirty="0"/>
              <a:t>[5];</a:t>
            </a:r>
          </a:p>
          <a:p>
            <a:pPr lvl="1"/>
            <a:r>
              <a:rPr lang="en-US" dirty="0"/>
              <a:t>final </a:t>
            </a:r>
            <a:r>
              <a:rPr lang="en-US" dirty="0" err="1"/>
              <a:t>fixedarr</a:t>
            </a:r>
            <a:r>
              <a:rPr lang="en-US" dirty="0"/>
              <a:t> = List&lt;</a:t>
            </a:r>
            <a:r>
              <a:rPr lang="en-US" dirty="0" err="1"/>
              <a:t>int</a:t>
            </a:r>
            <a:r>
              <a:rPr lang="en-US" dirty="0"/>
              <a:t>&gt;.filled(5,0);  //5 positions, 0 to 4,  with a value of 0.  final prevents add/remove methods.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557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maps have a key value association.  like </a:t>
            </a:r>
            <a:r>
              <a:rPr lang="en-US" dirty="0" err="1"/>
              <a:t>javascript</a:t>
            </a:r>
            <a:r>
              <a:rPr lang="en-US" dirty="0"/>
              <a:t> or any hashing.</a:t>
            </a:r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gifts = {</a:t>
            </a:r>
          </a:p>
          <a:p>
            <a:pPr marL="0" indent="0">
              <a:buNone/>
            </a:pPr>
            <a:r>
              <a:rPr lang="en-US" dirty="0"/>
              <a:t>  // Key:    Value</a:t>
            </a:r>
          </a:p>
          <a:p>
            <a:pPr marL="0" indent="0">
              <a:buNone/>
            </a:pPr>
            <a:r>
              <a:rPr lang="en-US" dirty="0"/>
              <a:t>  'first': 'partridge',</a:t>
            </a:r>
          </a:p>
          <a:p>
            <a:pPr marL="0" indent="0">
              <a:buNone/>
            </a:pPr>
            <a:r>
              <a:rPr lang="en-US" dirty="0"/>
              <a:t>  'second': 'turtledoves',</a:t>
            </a:r>
          </a:p>
          <a:p>
            <a:pPr marL="0" indent="0">
              <a:buNone/>
            </a:pPr>
            <a:r>
              <a:rPr lang="en-US" dirty="0"/>
              <a:t>  'fifth': 'golden rings'</a:t>
            </a:r>
          </a:p>
          <a:p>
            <a:pPr marL="0" indent="0">
              <a:buNone/>
            </a:pPr>
            <a:r>
              <a:rPr lang="en-US" dirty="0"/>
              <a:t>};</a:t>
            </a:r>
          </a:p>
          <a:p>
            <a:pPr marL="0" indent="0">
              <a:buNone/>
            </a:pPr>
            <a:r>
              <a:rPr lang="en-US" dirty="0"/>
              <a:t>gifts['first'] = 'partridges';  //changes first</a:t>
            </a:r>
          </a:p>
          <a:p>
            <a:pPr marL="0" indent="0">
              <a:buNone/>
            </a:pPr>
            <a:r>
              <a:rPr lang="en-US" dirty="0"/>
              <a:t>gifts['third'] = 'French hens'; //adds third</a:t>
            </a:r>
          </a:p>
        </p:txBody>
      </p:sp>
    </p:spTree>
    <p:extLst>
      <p:ext uri="{BB962C8B-B14F-4D97-AF65-F5344CB8AC3E}">
        <p14:creationId xmlns:p14="http://schemas.microsoft.com/office/powerpoint/2010/main" val="706421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if, if else, if else if, switch case, for, while, and do .. while loops exist as you would expect.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if ( </a:t>
            </a:r>
            <a:r>
              <a:rPr lang="en-US" dirty="0" err="1"/>
              <a:t>boolean_expression</a:t>
            </a:r>
            <a:r>
              <a:rPr lang="en-US" dirty="0"/>
              <a:t>) {  statement(s); } else if (Boolean) …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trinary operator as well</a:t>
            </a:r>
          </a:p>
          <a:p>
            <a:pPr marL="457200" lvl="1" indent="0">
              <a:buNone/>
            </a:pPr>
            <a:r>
              <a:rPr lang="en-US" dirty="0" err="1"/>
              <a:t>var</a:t>
            </a:r>
            <a:r>
              <a:rPr lang="en-US" dirty="0"/>
              <a:t> visibility = </a:t>
            </a:r>
            <a:r>
              <a:rPr lang="en-US" dirty="0" err="1"/>
              <a:t>isPublic</a:t>
            </a:r>
            <a:r>
              <a:rPr lang="en-US" dirty="0"/>
              <a:t> ? 'public' : 'private';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switch (</a:t>
            </a:r>
            <a:r>
              <a:rPr lang="en-US" dirty="0" err="1"/>
              <a:t>variable_experssion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case constant_expr1:   statement(s); 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    break; //not optional</a:t>
            </a:r>
          </a:p>
          <a:p>
            <a:pPr marL="0" indent="0">
              <a:buNone/>
            </a:pPr>
            <a:r>
              <a:rPr lang="en-US" dirty="0"/>
              <a:t>    case constant_expr2:   statement(s);  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    break; </a:t>
            </a:r>
          </a:p>
          <a:p>
            <a:pPr marL="0" indent="0">
              <a:buNone/>
            </a:pPr>
            <a:r>
              <a:rPr lang="en-US" dirty="0"/>
              <a:t>     case epr3:  //empty clause fall throw is allowed.</a:t>
            </a:r>
          </a:p>
          <a:p>
            <a:pPr marL="0" indent="0">
              <a:buNone/>
            </a:pPr>
            <a:r>
              <a:rPr lang="en-US" dirty="0"/>
              <a:t>    case exp4: statement(s); </a:t>
            </a:r>
          </a:p>
          <a:p>
            <a:pPr marL="0" indent="0">
              <a:buNone/>
            </a:pPr>
            <a:r>
              <a:rPr lang="en-US" dirty="0"/>
              <a:t>    break;</a:t>
            </a:r>
          </a:p>
          <a:p>
            <a:pPr marL="0" indent="0">
              <a:buNone/>
            </a:pPr>
            <a:r>
              <a:rPr lang="en-US" dirty="0"/>
              <a:t>     …</a:t>
            </a:r>
          </a:p>
          <a:p>
            <a:pPr marL="0" indent="0">
              <a:buNone/>
            </a:pPr>
            <a:r>
              <a:rPr lang="en-US" dirty="0"/>
              <a:t>     default:   statement(s);  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/>
              <a:t>//default is optional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032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control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loops</a:t>
            </a:r>
          </a:p>
          <a:p>
            <a:pPr marL="0" indent="0">
              <a:buNone/>
            </a:pPr>
            <a:r>
              <a:rPr lang="en-US" dirty="0"/>
              <a:t>while(</a:t>
            </a:r>
            <a:r>
              <a:rPr lang="en-US" dirty="0" err="1"/>
              <a:t>boolean_expression</a:t>
            </a:r>
            <a:r>
              <a:rPr lang="en-US" dirty="0"/>
              <a:t>) {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do {</a:t>
            </a:r>
          </a:p>
          <a:p>
            <a:pPr marL="0" indent="0">
              <a:buNone/>
            </a:pPr>
            <a:r>
              <a:rPr lang="en-US" dirty="0"/>
              <a:t> statement(s);</a:t>
            </a:r>
          </a:p>
          <a:p>
            <a:pPr marL="0" indent="0">
              <a:buNone/>
            </a:pPr>
            <a:r>
              <a:rPr lang="en-US" dirty="0"/>
              <a:t>} while( </a:t>
            </a:r>
            <a:r>
              <a:rPr lang="en-US" dirty="0" err="1"/>
              <a:t>boolean_expression</a:t>
            </a:r>
            <a:r>
              <a:rPr lang="en-US" dirty="0"/>
              <a:t>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7489" y="1825625"/>
            <a:ext cx="5906311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for(</a:t>
            </a:r>
            <a:r>
              <a:rPr lang="en-US" dirty="0" err="1"/>
              <a:t>var</a:t>
            </a:r>
            <a:r>
              <a:rPr lang="en-US" dirty="0"/>
              <a:t> initialize; </a:t>
            </a:r>
            <a:r>
              <a:rPr lang="en-US" dirty="0" err="1"/>
              <a:t>boolean_expression</a:t>
            </a:r>
            <a:r>
              <a:rPr lang="en-US" dirty="0"/>
              <a:t>; increment) {</a:t>
            </a:r>
          </a:p>
          <a:p>
            <a:pPr marL="0" indent="0">
              <a:buNone/>
            </a:pPr>
            <a:r>
              <a:rPr lang="en-US" dirty="0"/>
              <a:t>  statement(s);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r>
              <a:rPr lang="en-US" dirty="0"/>
              <a:t>using a comma, you can join multiple statements together in the for ( …) itself</a:t>
            </a:r>
          </a:p>
          <a:p>
            <a:r>
              <a:rPr lang="en-US" dirty="0"/>
              <a:t>prints factorial</a:t>
            </a:r>
          </a:p>
          <a:p>
            <a:pPr marL="0" indent="0">
              <a:buNone/>
            </a:pPr>
            <a:r>
              <a:rPr lang="nb-NO" dirty="0"/>
              <a:t> for(var temp, i = 0, j = 1; j&lt;30; </a:t>
            </a:r>
          </a:p>
          <a:p>
            <a:pPr marL="0" indent="0">
              <a:buNone/>
            </a:pPr>
            <a:r>
              <a:rPr lang="nb-NO" dirty="0"/>
              <a:t>         temp = i, i = j, j = i + temp) { </a:t>
            </a:r>
          </a:p>
          <a:p>
            <a:pPr marL="0" indent="0">
              <a:buNone/>
            </a:pPr>
            <a:r>
              <a:rPr lang="nb-NO" dirty="0"/>
              <a:t>      print('${j}'); </a:t>
            </a:r>
          </a:p>
          <a:p>
            <a:pPr marL="0" indent="0">
              <a:buNone/>
            </a:pPr>
            <a:r>
              <a:rPr lang="nb-NO" dirty="0"/>
              <a:t>   }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716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 and continue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very much like </a:t>
            </a:r>
            <a:r>
              <a:rPr lang="en-US" dirty="0" err="1"/>
              <a:t>c++</a:t>
            </a:r>
            <a:r>
              <a:rPr lang="en-US" dirty="0"/>
              <a:t> does</a:t>
            </a:r>
          </a:p>
          <a:p>
            <a:endParaRPr lang="en-US" dirty="0"/>
          </a:p>
          <a:p>
            <a:r>
              <a:rPr lang="en-US" dirty="0"/>
              <a:t>break;  exit out of the inner most loop. </a:t>
            </a:r>
          </a:p>
          <a:p>
            <a:endParaRPr lang="en-US" dirty="0"/>
          </a:p>
          <a:p>
            <a:r>
              <a:rPr lang="en-US" dirty="0"/>
              <a:t>continue;  //go back to the top of the loop, start with iteration.</a:t>
            </a:r>
          </a:p>
        </p:txBody>
      </p:sp>
    </p:spTree>
    <p:extLst>
      <p:ext uri="{BB962C8B-B14F-4D97-AF65-F5344CB8AC3E}">
        <p14:creationId xmlns:p14="http://schemas.microsoft.com/office/powerpoint/2010/main" val="2073065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control (3)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foreach</a:t>
            </a:r>
            <a:r>
              <a:rPr lang="en-US" dirty="0"/>
              <a:t>.  But it's part of the lists, iterates over the list (can not change the list value like j)</a:t>
            </a:r>
          </a:p>
          <a:p>
            <a:pPr marL="0" indent="0">
              <a:buNone/>
            </a:pPr>
            <a:r>
              <a:rPr lang="en-US" dirty="0"/>
              <a:t>List </a:t>
            </a:r>
            <a:r>
              <a:rPr lang="en-US" dirty="0" err="1"/>
              <a:t>daysOfWeek</a:t>
            </a:r>
            <a:r>
              <a:rPr lang="en-US" dirty="0"/>
              <a:t> = ['Sunday', 'Monday', 'Tuesday'];</a:t>
            </a:r>
          </a:p>
          <a:p>
            <a:pPr marL="0" indent="0">
              <a:buNone/>
            </a:pPr>
            <a:r>
              <a:rPr lang="en-US" dirty="0" err="1"/>
              <a:t>daysOfWeek.forEach</a:t>
            </a:r>
            <a:r>
              <a:rPr lang="en-US" dirty="0"/>
              <a:t>((print));</a:t>
            </a:r>
          </a:p>
          <a:p>
            <a:pPr marL="0" indent="0">
              <a:buNone/>
            </a:pPr>
            <a:r>
              <a:rPr lang="en-US" dirty="0" err="1"/>
              <a:t>daysOfWeek.forEach</a:t>
            </a:r>
            <a:r>
              <a:rPr lang="en-US" dirty="0"/>
              <a:t>( (day) { print("day is $day");});</a:t>
            </a:r>
          </a:p>
          <a:p>
            <a:pPr marL="0" indent="0">
              <a:buNone/>
            </a:pPr>
            <a:r>
              <a:rPr lang="en-US" dirty="0" err="1"/>
              <a:t>daysOfWeek.forEach</a:t>
            </a:r>
            <a:r>
              <a:rPr lang="en-US" dirty="0"/>
              <a:t>((day) =&gt; print ("day is $day") );</a:t>
            </a:r>
          </a:p>
        </p:txBody>
      </p:sp>
    </p:spTree>
    <p:extLst>
      <p:ext uri="{BB962C8B-B14F-4D97-AF65-F5344CB8AC3E}">
        <p14:creationId xmlns:p14="http://schemas.microsoft.com/office/powerpoint/2010/main" val="10229974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control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map function (like </a:t>
            </a:r>
            <a:r>
              <a:rPr lang="en-US" dirty="0" err="1"/>
              <a:t>js</a:t>
            </a:r>
            <a:r>
              <a:rPr lang="en-US" dirty="0"/>
              <a:t>), which allow you to return a new list of values</a:t>
            </a:r>
          </a:p>
          <a:p>
            <a:pPr marL="0" indent="0">
              <a:buNone/>
            </a:pPr>
            <a:r>
              <a:rPr lang="en-US" dirty="0"/>
              <a:t>List ls1 = ['Sunday', '</a:t>
            </a:r>
            <a:r>
              <a:rPr lang="en-US" dirty="0" err="1">
                <a:solidFill>
                  <a:srgbClr val="FF0000"/>
                </a:solidFill>
              </a:rPr>
              <a:t>Mondy</a:t>
            </a:r>
            <a:r>
              <a:rPr lang="en-US" dirty="0"/>
              <a:t>', 'Tuesday'];</a:t>
            </a:r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ls2 = ls1.map( (day) { </a:t>
            </a:r>
          </a:p>
          <a:p>
            <a:pPr marL="0" indent="0">
              <a:buNone/>
            </a:pPr>
            <a:r>
              <a:rPr lang="en-US" dirty="0"/>
              <a:t>   if (day == "</a:t>
            </a:r>
            <a:r>
              <a:rPr lang="en-US" dirty="0">
                <a:solidFill>
                  <a:srgbClr val="FF0000"/>
                </a:solidFill>
              </a:rPr>
              <a:t>Mondy</a:t>
            </a:r>
            <a:r>
              <a:rPr lang="en-US" dirty="0"/>
              <a:t>")  day= "Monday";</a:t>
            </a:r>
          </a:p>
          <a:p>
            <a:pPr marL="0" indent="0">
              <a:buNone/>
            </a:pPr>
            <a:r>
              <a:rPr lang="en-US" dirty="0"/>
              <a:t>   return day;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ls2.forEach( (print)); //Monday is changed.  </a:t>
            </a:r>
          </a:p>
          <a:p>
            <a:pPr marL="0" indent="0">
              <a:buNone/>
            </a:pPr>
            <a:r>
              <a:rPr lang="en-US" dirty="0"/>
              <a:t>var ls1.forEach( (print) ); //</a:t>
            </a:r>
            <a:r>
              <a:rPr lang="en-US" dirty="0">
                <a:solidFill>
                  <a:srgbClr val="FF0000"/>
                </a:solidFill>
              </a:rPr>
              <a:t>Mondy</a:t>
            </a:r>
            <a:r>
              <a:rPr lang="en-US" dirty="0"/>
              <a:t> remains.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6192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functions are </a:t>
            </a:r>
            <a:r>
              <a:rPr lang="en-US" dirty="0" err="1"/>
              <a:t>javascript</a:t>
            </a:r>
            <a:r>
              <a:rPr lang="en-US" dirty="0"/>
              <a:t> function </a:t>
            </a:r>
          </a:p>
          <a:p>
            <a:r>
              <a:rPr lang="en-US" dirty="0"/>
              <a:t>basic function</a:t>
            </a:r>
          </a:p>
          <a:p>
            <a:pPr marL="457200" lvl="1" indent="0">
              <a:buNone/>
            </a:pPr>
            <a:r>
              <a:rPr lang="en-US" dirty="0" err="1"/>
              <a:t>returnvalue</a:t>
            </a:r>
            <a:r>
              <a:rPr lang="en-US" dirty="0"/>
              <a:t> Name(type parameter, type parameter) {  </a:t>
            </a:r>
          </a:p>
          <a:p>
            <a:pPr marL="457200" lvl="1" indent="0">
              <a:buNone/>
            </a:pPr>
            <a:r>
              <a:rPr lang="en-US" dirty="0"/>
              <a:t>        //return value is option, as are the parameters</a:t>
            </a:r>
          </a:p>
          <a:p>
            <a:pPr marL="457200" lvl="1" indent="0">
              <a:buNone/>
            </a:pPr>
            <a:r>
              <a:rPr lang="en-US" dirty="0"/>
              <a:t>      return  value;</a:t>
            </a:r>
          </a:p>
          <a:p>
            <a:pPr marL="457200" lvl="1" indent="0">
              <a:buNone/>
            </a:pPr>
            <a:r>
              <a:rPr lang="en-US" dirty="0"/>
              <a:t>}</a:t>
            </a:r>
          </a:p>
          <a:p>
            <a:pPr lvl="1"/>
            <a:r>
              <a:rPr lang="en-US" dirty="0"/>
              <a:t>example</a:t>
            </a:r>
          </a:p>
          <a:p>
            <a:pPr marL="457200" lvl="1" indent="0">
              <a:buNone/>
            </a:pPr>
            <a:r>
              <a:rPr lang="en-US" dirty="0"/>
              <a:t>bool </a:t>
            </a:r>
            <a:r>
              <a:rPr lang="en-US" dirty="0" err="1"/>
              <a:t>isGreater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value) {</a:t>
            </a:r>
          </a:p>
          <a:p>
            <a:pPr marL="457200" lvl="1" indent="0">
              <a:buNone/>
            </a:pPr>
            <a:r>
              <a:rPr lang="en-US" dirty="0"/>
              <a:t>       return value &gt; 12;</a:t>
            </a:r>
          </a:p>
          <a:p>
            <a:pPr marL="457200" lvl="1" indent="0">
              <a:buNone/>
            </a:pPr>
            <a:r>
              <a:rPr lang="en-US" dirty="0"/>
              <a:t>}</a:t>
            </a:r>
          </a:p>
          <a:p>
            <a:pPr marL="457200" lvl="1" indent="0">
              <a:buNone/>
            </a:pPr>
            <a:r>
              <a:rPr lang="en-US" dirty="0"/>
              <a:t>bool </a:t>
            </a:r>
            <a:r>
              <a:rPr lang="en-US" dirty="0" err="1"/>
              <a:t>isGreater</a:t>
            </a:r>
            <a:r>
              <a:rPr lang="en-US" dirty="0"/>
              <a:t>(int value) =&gt; value &gt; 12;  //</a:t>
            </a:r>
            <a:r>
              <a:rPr lang="en-US" dirty="0" err="1"/>
              <a:t>lamba</a:t>
            </a:r>
            <a:r>
              <a:rPr lang="en-US" dirty="0"/>
              <a:t>, return true or false.</a:t>
            </a:r>
          </a:p>
        </p:txBody>
      </p:sp>
    </p:spTree>
    <p:extLst>
      <p:ext uri="{BB962C8B-B14F-4D97-AF65-F5344CB8AC3E}">
        <p14:creationId xmlns:p14="http://schemas.microsoft.com/office/powerpoint/2010/main" val="23331689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You can also used named parameters instead of ordered parameters</a:t>
            </a:r>
          </a:p>
          <a:p>
            <a:pPr marL="0" indent="0">
              <a:buNone/>
            </a:pPr>
            <a:r>
              <a:rPr lang="en-US" dirty="0"/>
              <a:t>void </a:t>
            </a:r>
            <a:r>
              <a:rPr lang="en-US" dirty="0" err="1"/>
              <a:t>myFlags</a:t>
            </a:r>
            <a:r>
              <a:rPr lang="en-US" dirty="0"/>
              <a:t>({bool? bold, bool? hidden}) { … }</a:t>
            </a:r>
          </a:p>
          <a:p>
            <a:pPr marL="0" indent="0">
              <a:buNone/>
            </a:pPr>
            <a:r>
              <a:rPr lang="en-US" dirty="0" err="1"/>
              <a:t>myFlags</a:t>
            </a:r>
            <a:r>
              <a:rPr lang="en-US" dirty="0"/>
              <a:t>(hidden: false, bold: </a:t>
            </a:r>
            <a:r>
              <a:rPr lang="en-US" dirty="0" err="1"/>
              <a:t>myvar</a:t>
            </a:r>
            <a:r>
              <a:rPr lang="en-US" dirty="0"/>
              <a:t>);</a:t>
            </a:r>
          </a:p>
          <a:p>
            <a:r>
              <a:rPr lang="en-US" dirty="0"/>
              <a:t>defaults values, also so you don't have use all the parameters</a:t>
            </a:r>
          </a:p>
          <a:p>
            <a:pPr marL="0" indent="0">
              <a:buNone/>
            </a:pPr>
            <a:r>
              <a:rPr lang="en-US" dirty="0"/>
              <a:t>void </a:t>
            </a:r>
            <a:r>
              <a:rPr lang="en-US" dirty="0" err="1"/>
              <a:t>myFlags</a:t>
            </a:r>
            <a:r>
              <a:rPr lang="en-US" dirty="0"/>
              <a:t>(bool? bold, [bool hidden=false]) { …}  //[] is optional a sets a default value.</a:t>
            </a:r>
          </a:p>
          <a:p>
            <a:pPr marL="0" indent="0">
              <a:buNone/>
            </a:pPr>
            <a:r>
              <a:rPr lang="en-US" dirty="0" err="1"/>
              <a:t>myFlags</a:t>
            </a:r>
            <a:r>
              <a:rPr lang="en-US" dirty="0"/>
              <a:t>(true); //sets only bold.  hidden gets the default value.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note flutter widget constructors use named parameters, so you don't need to know the ordering.</a:t>
            </a:r>
          </a:p>
        </p:txBody>
      </p:sp>
    </p:spTree>
    <p:extLst>
      <p:ext uri="{BB962C8B-B14F-4D97-AF65-F5344CB8AC3E}">
        <p14:creationId xmlns:p14="http://schemas.microsoft.com/office/powerpoint/2010/main" val="2910066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Dart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88579" y="1408386"/>
            <a:ext cx="10765221" cy="476857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Google had its first ever release of Flutter 1.0 , December 2018.  Flutter 2.0 March 2021, Flutter 3.0 May 2022. </a:t>
            </a:r>
          </a:p>
          <a:p>
            <a:pPr lvl="1"/>
            <a:r>
              <a:rPr lang="en-US" dirty="0"/>
              <a:t>Dart is the programming language used to code Flutter apps.  </a:t>
            </a:r>
          </a:p>
          <a:p>
            <a:r>
              <a:rPr lang="en-US" dirty="0"/>
              <a:t>Dart looks a bit like C and is an object-oriented programming language.  And a lot of JavaScript "like" pieces as well.</a:t>
            </a:r>
          </a:p>
          <a:p>
            <a:pPr lvl="1"/>
            <a:r>
              <a:rPr lang="en-US" dirty="0"/>
              <a:t>Dart is both a compiled language and a scripting language.  It </a:t>
            </a:r>
            <a:r>
              <a:rPr lang="en-US" dirty="0" err="1"/>
              <a:t>transcompiles</a:t>
            </a:r>
            <a:r>
              <a:rPr lang="en-US" dirty="0"/>
              <a:t> to JavaScript for use as web front end.</a:t>
            </a:r>
          </a:p>
          <a:p>
            <a:r>
              <a:rPr lang="en-US" dirty="0"/>
              <a:t>Dart is an </a:t>
            </a:r>
            <a:r>
              <a:rPr lang="en-US" dirty="0">
                <a:hlinkClick r:id="rId2" tooltip="Object-oriented programming"/>
              </a:rPr>
              <a:t>object-oriented</a:t>
            </a:r>
            <a:r>
              <a:rPr lang="en-US" dirty="0"/>
              <a:t>, </a:t>
            </a:r>
            <a:r>
              <a:rPr lang="en-US" dirty="0">
                <a:hlinkClick r:id="rId3" tooltip="Class-based programming"/>
              </a:rPr>
              <a:t>class defined</a:t>
            </a:r>
            <a:r>
              <a:rPr lang="en-US" dirty="0"/>
              <a:t>, </a:t>
            </a:r>
            <a:r>
              <a:rPr lang="en-US" dirty="0">
                <a:hlinkClick r:id="rId4" tooltip="Garbage collection (computer science)"/>
              </a:rPr>
              <a:t>garbage-collected</a:t>
            </a:r>
            <a:r>
              <a:rPr lang="en-US" dirty="0"/>
              <a:t> language</a:t>
            </a:r>
            <a:r>
              <a:rPr lang="en-US" baseline="30000" dirty="0">
                <a:hlinkClick r:id="rId5"/>
              </a:rPr>
              <a:t>[9]</a:t>
            </a:r>
            <a:r>
              <a:rPr lang="en-US" dirty="0"/>
              <a:t> using a </a:t>
            </a:r>
            <a:r>
              <a:rPr lang="en-US" dirty="0">
                <a:hlinkClick r:id="rId6" tooltip="C (programming language)"/>
              </a:rPr>
              <a:t>C</a:t>
            </a:r>
            <a:r>
              <a:rPr lang="en-US" dirty="0"/>
              <a:t>-style </a:t>
            </a:r>
            <a:r>
              <a:rPr lang="en-US" dirty="0">
                <a:hlinkClick r:id="rId7" tooltip="Syntax (programming languages)"/>
              </a:rPr>
              <a:t>syntax</a:t>
            </a:r>
            <a:r>
              <a:rPr lang="en-US" dirty="0"/>
              <a:t> that </a:t>
            </a:r>
            <a:r>
              <a:rPr lang="en-US" dirty="0" err="1">
                <a:hlinkClick r:id="rId8" tooltip="Transcompile"/>
              </a:rPr>
              <a:t>transcompiles</a:t>
            </a:r>
            <a:r>
              <a:rPr lang="en-US" dirty="0"/>
              <a:t> optionally into </a:t>
            </a:r>
            <a:r>
              <a:rPr lang="en-US" dirty="0">
                <a:hlinkClick r:id="rId9" tooltip="JavaScript"/>
              </a:rPr>
              <a:t>JavaScript</a:t>
            </a:r>
            <a:r>
              <a:rPr lang="en-US" dirty="0"/>
              <a:t>. It supports </a:t>
            </a:r>
            <a:r>
              <a:rPr lang="en-US" dirty="0">
                <a:hlinkClick r:id="rId10" tooltip="Interface (object-oriented programming)"/>
              </a:rPr>
              <a:t>interfaces</a:t>
            </a:r>
            <a:r>
              <a:rPr lang="en-US" dirty="0"/>
              <a:t>, </a:t>
            </a:r>
            <a:r>
              <a:rPr lang="en-US" dirty="0" err="1">
                <a:hlinkClick r:id="rId11" tooltip="Mixin"/>
              </a:rPr>
              <a:t>mixins</a:t>
            </a:r>
            <a:r>
              <a:rPr lang="en-US" dirty="0"/>
              <a:t>, </a:t>
            </a:r>
            <a:r>
              <a:rPr lang="en-US" dirty="0">
                <a:hlinkClick r:id="rId12" tooltip="Abstract class"/>
              </a:rPr>
              <a:t>abstract classes</a:t>
            </a:r>
            <a:r>
              <a:rPr lang="en-US" dirty="0"/>
              <a:t>, </a:t>
            </a:r>
            <a:r>
              <a:rPr lang="en-US" dirty="0">
                <a:hlinkClick r:id="rId13" tooltip="Reification (computer science)"/>
              </a:rPr>
              <a:t>reified</a:t>
            </a:r>
            <a:r>
              <a:rPr lang="en-US" dirty="0"/>
              <a:t> </a:t>
            </a:r>
            <a:r>
              <a:rPr lang="en-US" dirty="0">
                <a:hlinkClick r:id="rId14" tooltip="Generic programming"/>
              </a:rPr>
              <a:t>generics</a:t>
            </a:r>
            <a:r>
              <a:rPr lang="en-US" dirty="0"/>
              <a:t>, </a:t>
            </a:r>
            <a:r>
              <a:rPr lang="en-US" dirty="0">
                <a:hlinkClick r:id="rId15" tooltip="Static typing"/>
              </a:rPr>
              <a:t>static typing</a:t>
            </a:r>
            <a:r>
              <a:rPr lang="en-US" dirty="0"/>
              <a:t>, and a sound type system.</a:t>
            </a:r>
            <a:endParaRPr lang="en-US" baseline="30000" dirty="0"/>
          </a:p>
          <a:p>
            <a:pPr lvl="1"/>
            <a:r>
              <a:rPr lang="en-US" dirty="0">
                <a:hlinkClick r:id="rId16"/>
              </a:rPr>
              <a:t>https://en.m.wikipedia.org/wiki/Dart_(programming_language)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70353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Cascades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object has a series of methods/values you want to set at the same time.  very much like java does it objects</a:t>
            </a:r>
          </a:p>
          <a:p>
            <a:r>
              <a:rPr lang="en-US" dirty="0"/>
              <a:t>uses the ..  or ?.. if there is null can be an issue</a:t>
            </a:r>
          </a:p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 paint = Paint()</a:t>
            </a:r>
          </a:p>
          <a:p>
            <a:pPr marL="0" indent="0">
              <a:buNone/>
            </a:pPr>
            <a:r>
              <a:rPr lang="en-US" dirty="0"/>
              <a:t>  ..color = </a:t>
            </a:r>
            <a:r>
              <a:rPr lang="en-US" dirty="0" err="1"/>
              <a:t>Colors.black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..</a:t>
            </a:r>
            <a:r>
              <a:rPr lang="en-US" dirty="0" err="1"/>
              <a:t>strokeCap</a:t>
            </a:r>
            <a:r>
              <a:rPr lang="en-US" dirty="0"/>
              <a:t> = </a:t>
            </a:r>
            <a:r>
              <a:rPr lang="en-US" dirty="0" err="1"/>
              <a:t>StrokeCap.round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..</a:t>
            </a:r>
            <a:r>
              <a:rPr lang="en-US" dirty="0" err="1"/>
              <a:t>strokeWidth</a:t>
            </a:r>
            <a:r>
              <a:rPr lang="en-US" dirty="0"/>
              <a:t> = 5.0;</a:t>
            </a:r>
          </a:p>
        </p:txBody>
      </p:sp>
    </p:spTree>
    <p:extLst>
      <p:ext uri="{BB962C8B-B14F-4D97-AF65-F5344CB8AC3E}">
        <p14:creationId xmlns:p14="http://schemas.microsoft.com/office/powerpoint/2010/main" val="13334935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pretty standard class definition. </a:t>
            </a:r>
          </a:p>
          <a:p>
            <a:pPr marL="0" indent="0">
              <a:buNone/>
            </a:pPr>
            <a:r>
              <a:rPr lang="en-US" dirty="0"/>
              <a:t>class &lt;name&gt; {</a:t>
            </a:r>
          </a:p>
          <a:p>
            <a:pPr marL="0" indent="0">
              <a:buNone/>
            </a:pPr>
            <a:r>
              <a:rPr lang="en-US" dirty="0"/>
              <a:t>   //variables</a:t>
            </a:r>
          </a:p>
          <a:p>
            <a:pPr marL="0" indent="0">
              <a:buNone/>
            </a:pPr>
            <a:r>
              <a:rPr lang="en-US" dirty="0"/>
              <a:t>   &lt;name&gt;() { …}; //default constructor</a:t>
            </a:r>
          </a:p>
          <a:p>
            <a:pPr marL="0" indent="0">
              <a:buNone/>
            </a:pPr>
            <a:r>
              <a:rPr lang="en-US" dirty="0"/>
              <a:t>   &lt;name&gt;(parameters) { …}; //other constructors.</a:t>
            </a:r>
          </a:p>
          <a:p>
            <a:pPr marL="0" indent="0">
              <a:buNone/>
            </a:pPr>
            <a:r>
              <a:rPr lang="en-US" dirty="0"/>
              <a:t>   //methods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r>
              <a:rPr lang="en-US" dirty="0"/>
              <a:t>constructors can use initializing lists like </a:t>
            </a:r>
            <a:r>
              <a:rPr lang="en-US" dirty="0" err="1"/>
              <a:t>c++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19427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inherent from classes using the extends syntax like java</a:t>
            </a:r>
          </a:p>
          <a:p>
            <a:pPr lvl="1"/>
            <a:r>
              <a:rPr lang="en-US" dirty="0"/>
              <a:t>extends or using implements.</a:t>
            </a:r>
          </a:p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baseclass</a:t>
            </a:r>
            <a:r>
              <a:rPr lang="en-US" dirty="0"/>
              <a:t> {  … };</a:t>
            </a:r>
          </a:p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nextclass</a:t>
            </a:r>
            <a:r>
              <a:rPr lang="en-US" dirty="0"/>
              <a:t> extends </a:t>
            </a:r>
            <a:r>
              <a:rPr lang="en-US" dirty="0" err="1"/>
              <a:t>baseclass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…  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r>
              <a:rPr lang="en-US" dirty="0"/>
              <a:t>like standard variables, class variables can be ?  (null) </a:t>
            </a:r>
          </a:p>
          <a:p>
            <a:pPr lvl="1"/>
            <a:r>
              <a:rPr lang="en-US" dirty="0"/>
              <a:t>if the constructor sets the value, then better to declare it late instead.</a:t>
            </a:r>
          </a:p>
          <a:p>
            <a:r>
              <a:rPr lang="en-US" dirty="0"/>
              <a:t>super. to call base class methods.  @override to override a method.</a:t>
            </a:r>
          </a:p>
        </p:txBody>
      </p:sp>
    </p:spTree>
    <p:extLst>
      <p:ext uri="{BB962C8B-B14F-4D97-AF65-F5344CB8AC3E}">
        <p14:creationId xmlns:p14="http://schemas.microsoft.com/office/powerpoint/2010/main" val="15226575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and abstract and implements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abstract key in front the class.</a:t>
            </a:r>
          </a:p>
          <a:p>
            <a:pPr marL="0" indent="0">
              <a:buNone/>
            </a:pPr>
            <a:r>
              <a:rPr lang="en-US" dirty="0"/>
              <a:t>abstract class baseclass2 {</a:t>
            </a:r>
          </a:p>
          <a:p>
            <a:pPr marL="0" indent="0">
              <a:buNone/>
            </a:pPr>
            <a:r>
              <a:rPr lang="en-US" dirty="0"/>
              <a:t>  … </a:t>
            </a:r>
          </a:p>
          <a:p>
            <a:pPr marL="0" indent="0">
              <a:buNone/>
            </a:pPr>
            <a:r>
              <a:rPr lang="en-US" dirty="0"/>
              <a:t>  void </a:t>
            </a:r>
            <a:r>
              <a:rPr lang="en-US" dirty="0" err="1"/>
              <a:t>functionname</a:t>
            </a:r>
            <a:r>
              <a:rPr lang="en-US" dirty="0"/>
              <a:t>();  //abstract method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class nextclass2 implements baseclass2{</a:t>
            </a:r>
          </a:p>
          <a:p>
            <a:pPr marL="0" indent="0">
              <a:buNone/>
            </a:pPr>
            <a:r>
              <a:rPr lang="en-US" dirty="0"/>
              <a:t>   …</a:t>
            </a:r>
          </a:p>
          <a:p>
            <a:pPr marL="0" indent="0">
              <a:buNone/>
            </a:pPr>
            <a:r>
              <a:rPr lang="en-US" dirty="0"/>
              <a:t>   void </a:t>
            </a:r>
            <a:r>
              <a:rPr lang="en-US" dirty="0" err="1"/>
              <a:t>functionname</a:t>
            </a:r>
            <a:r>
              <a:rPr lang="en-US" dirty="0"/>
              <a:t>() { … };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r>
              <a:rPr lang="en-US" dirty="0"/>
              <a:t>multiple class can be implemented using the ,.   </a:t>
            </a:r>
          </a:p>
          <a:p>
            <a:pPr lvl="1"/>
            <a:r>
              <a:rPr lang="en-US" dirty="0"/>
              <a:t>implements class1, class2, class3 {</a:t>
            </a:r>
          </a:p>
        </p:txBody>
      </p:sp>
    </p:spTree>
    <p:extLst>
      <p:ext uri="{BB962C8B-B14F-4D97-AF65-F5344CB8AC3E}">
        <p14:creationId xmlns:p14="http://schemas.microsoft.com/office/powerpoint/2010/main" val="5640971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and generics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generic same as java.  called a template in </a:t>
            </a:r>
            <a:r>
              <a:rPr lang="en-US" dirty="0" err="1"/>
              <a:t>c++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abstract class Cache&lt;T&gt; {</a:t>
            </a:r>
          </a:p>
          <a:p>
            <a:pPr marL="0" indent="0">
              <a:buNone/>
            </a:pPr>
            <a:r>
              <a:rPr lang="en-US" dirty="0"/>
              <a:t>  T </a:t>
            </a:r>
            <a:r>
              <a:rPr lang="en-US" dirty="0" err="1"/>
              <a:t>getByKey</a:t>
            </a:r>
            <a:r>
              <a:rPr lang="en-US" dirty="0"/>
              <a:t>(String key);</a:t>
            </a:r>
          </a:p>
          <a:p>
            <a:pPr marL="0" indent="0">
              <a:buNone/>
            </a:pPr>
            <a:r>
              <a:rPr lang="en-US" dirty="0"/>
              <a:t>  void </a:t>
            </a:r>
            <a:r>
              <a:rPr lang="en-US" dirty="0" err="1"/>
              <a:t>setByKey</a:t>
            </a:r>
            <a:r>
              <a:rPr lang="en-US" dirty="0"/>
              <a:t>(String key, T value);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Cache&lt;String&gt; name;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1052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https://dart.dev/ </a:t>
            </a:r>
          </a:p>
          <a:p>
            <a:r>
              <a:rPr lang="en-US">
                <a:hlinkClick r:id="rId2"/>
              </a:rPr>
              <a:t>https://dart.dev/guides/language/language-tour</a:t>
            </a:r>
            <a:endParaRPr lang="en-US" dirty="0">
              <a:hlinkClick r:id="rId2"/>
            </a:endParaRPr>
          </a:p>
          <a:p>
            <a:r>
              <a:rPr lang="en-US" dirty="0">
                <a:hlinkClick r:id="rId2"/>
              </a:rPr>
              <a:t>https://www.tutorialspoint.com/dart_programming/index.htm</a:t>
            </a:r>
            <a:r>
              <a:rPr lang="en-US" dirty="0"/>
              <a:t> </a:t>
            </a:r>
          </a:p>
          <a:p>
            <a:r>
              <a:rPr lang="en-US" dirty="0"/>
              <a:t>Flutter &amp; Dart Cookbook, Rose, </a:t>
            </a:r>
            <a:r>
              <a:rPr lang="en-US" dirty="0" err="1"/>
              <a:t>O'reilly</a:t>
            </a:r>
            <a:r>
              <a:rPr lang="en-US" dirty="0"/>
              <a:t>, Dec 2022</a:t>
            </a:r>
          </a:p>
        </p:txBody>
      </p:sp>
    </p:spTree>
    <p:extLst>
      <p:ext uri="{BB962C8B-B14F-4D97-AF65-F5344CB8AC3E}">
        <p14:creationId xmlns:p14="http://schemas.microsoft.com/office/powerpoint/2010/main" val="29420228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122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Dart, a primer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This is not expected to be a complete guide to Dart.</a:t>
            </a:r>
          </a:p>
          <a:p>
            <a:pPr lvl="1"/>
            <a:r>
              <a:rPr lang="en-US" dirty="0"/>
              <a:t>there are references at the end.</a:t>
            </a:r>
          </a:p>
          <a:p>
            <a:endParaRPr lang="en-US" dirty="0"/>
          </a:p>
          <a:p>
            <a:r>
              <a:rPr lang="en-US" dirty="0"/>
              <a:t>This should get the basics and at most of the Dart language used in the examples.</a:t>
            </a:r>
          </a:p>
          <a:p>
            <a:endParaRPr lang="en-US" dirty="0"/>
          </a:p>
          <a:p>
            <a:r>
              <a:rPr lang="en-US" dirty="0"/>
              <a:t>Dart is some what of tricky language, because it's changed over the last couple of years, adding some complexities to tutorials and guides</a:t>
            </a:r>
          </a:p>
          <a:p>
            <a:pPr lvl="1"/>
            <a:r>
              <a:rPr lang="en-US" dirty="0"/>
              <a:t>the nullability like used in Kotlin is a recent addition in v2 which could be turned off, but not in v3 for example.</a:t>
            </a:r>
          </a:p>
        </p:txBody>
      </p:sp>
    </p:spTree>
    <p:extLst>
      <p:ext uri="{BB962C8B-B14F-4D97-AF65-F5344CB8AC3E}">
        <p14:creationId xmlns:p14="http://schemas.microsoft.com/office/powerpoint/2010/main" val="576068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word, the Dart 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file: </a:t>
            </a:r>
            <a:r>
              <a:rPr lang="en-US" dirty="0" err="1"/>
              <a:t>main.dart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void main() {</a:t>
            </a:r>
          </a:p>
          <a:p>
            <a:pPr marL="0" indent="0">
              <a:buNone/>
            </a:pPr>
            <a:r>
              <a:rPr lang="en-US" dirty="0"/>
              <a:t>  print ('Hello, Dart Word!');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r>
              <a:rPr lang="en-US" dirty="0"/>
              <a:t>dart </a:t>
            </a:r>
            <a:r>
              <a:rPr lang="en-US" dirty="0" err="1"/>
              <a:t>main.dart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Note, you can also use </a:t>
            </a:r>
            <a:r>
              <a:rPr lang="en-US" dirty="0" err="1"/>
              <a:t>DartPad</a:t>
            </a:r>
            <a:r>
              <a:rPr lang="en-US" dirty="0"/>
              <a:t> to test and run Dart commands and language.  but you must install dart to use flutter, so it exists on your command line.</a:t>
            </a:r>
          </a:p>
        </p:txBody>
      </p:sp>
    </p:spTree>
    <p:extLst>
      <p:ext uri="{BB962C8B-B14F-4D97-AF65-F5344CB8AC3E}">
        <p14:creationId xmlns:p14="http://schemas.microsoft.com/office/powerpoint/2010/main" val="1713165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vs private.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no keywords public and private</a:t>
            </a:r>
          </a:p>
          <a:p>
            <a:r>
              <a:rPr lang="en-US" dirty="0"/>
              <a:t>if a variable (or class?) starts with a _ then it private, otherwise it's public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_</a:t>
            </a:r>
            <a:r>
              <a:rPr lang="en-US" dirty="0" err="1"/>
              <a:t>myvar</a:t>
            </a:r>
            <a:r>
              <a:rPr lang="en-US" dirty="0"/>
              <a:t> =1;  //private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myvar2 =2; //public</a:t>
            </a:r>
          </a:p>
        </p:txBody>
      </p:sp>
    </p:spTree>
    <p:extLst>
      <p:ext uri="{BB962C8B-B14F-4D97-AF65-F5344CB8AC3E}">
        <p14:creationId xmlns:p14="http://schemas.microsoft.com/office/powerpoint/2010/main" val="393107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Numbers</a:t>
            </a:r>
          </a:p>
          <a:p>
            <a:pPr lvl="1"/>
            <a:r>
              <a:rPr lang="en-US" dirty="0"/>
              <a:t>Integer (64-bit signed) and Double (64-bit double precision).</a:t>
            </a:r>
          </a:p>
          <a:p>
            <a:pPr lvl="2"/>
            <a:r>
              <a:rPr lang="en-US" dirty="0" err="1"/>
              <a:t>int</a:t>
            </a:r>
            <a:r>
              <a:rPr lang="en-US" dirty="0"/>
              <a:t> x = 35;</a:t>
            </a:r>
          </a:p>
          <a:p>
            <a:pPr lvl="2"/>
            <a:r>
              <a:rPr lang="en-US" dirty="0"/>
              <a:t>double y = 36.6;</a:t>
            </a:r>
          </a:p>
          <a:p>
            <a:r>
              <a:rPr lang="en-US" dirty="0"/>
              <a:t>Strings</a:t>
            </a:r>
          </a:p>
          <a:p>
            <a:pPr lvl="1"/>
            <a:r>
              <a:rPr lang="en-US" dirty="0"/>
              <a:t>no distinction between characters and strings.  just strings.  uses UTF-16 codes for representation.</a:t>
            </a:r>
          </a:p>
          <a:p>
            <a:pPr lvl="2"/>
            <a:r>
              <a:rPr lang="en-US" dirty="0"/>
              <a:t>uses either ' ' or " ",  with special case for """  """ that is literals and allows for multi line.</a:t>
            </a:r>
          </a:p>
          <a:p>
            <a:pPr lvl="1"/>
            <a:r>
              <a:rPr lang="en-US" dirty="0"/>
              <a:t>string </a:t>
            </a:r>
            <a:r>
              <a:rPr lang="en-US" dirty="0" err="1"/>
              <a:t>var</a:t>
            </a:r>
            <a:r>
              <a:rPr lang="en-US" dirty="0"/>
              <a:t> = "hello world";   OR string </a:t>
            </a:r>
            <a:r>
              <a:rPr lang="en-US" dirty="0" err="1"/>
              <a:t>var</a:t>
            </a:r>
            <a:r>
              <a:rPr lang="en-US" dirty="0"/>
              <a:t> = 'hello world';</a:t>
            </a:r>
          </a:p>
          <a:p>
            <a:pPr lvl="1"/>
            <a:r>
              <a:rPr lang="en-US" dirty="0"/>
              <a:t>string var2 = """hello</a:t>
            </a:r>
          </a:p>
          <a:p>
            <a:pPr marL="457200" lvl="1" indent="0">
              <a:buNone/>
            </a:pPr>
            <a:r>
              <a:rPr lang="en-US" dirty="0"/>
              <a:t>        world""";</a:t>
            </a:r>
          </a:p>
        </p:txBody>
      </p:sp>
    </p:spTree>
    <p:extLst>
      <p:ext uri="{BB962C8B-B14F-4D97-AF65-F5344CB8AC3E}">
        <p14:creationId xmlns:p14="http://schemas.microsoft.com/office/powerpoint/2010/main" val="1537557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types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bool</a:t>
            </a:r>
          </a:p>
          <a:p>
            <a:pPr lvl="1"/>
            <a:r>
              <a:rPr lang="en-US" dirty="0"/>
              <a:t>bool </a:t>
            </a:r>
            <a:r>
              <a:rPr lang="en-US" dirty="0" err="1"/>
              <a:t>myBool</a:t>
            </a:r>
            <a:r>
              <a:rPr lang="en-US" dirty="0"/>
              <a:t> = true;</a:t>
            </a:r>
          </a:p>
          <a:p>
            <a:pPr lvl="1"/>
            <a:r>
              <a:rPr lang="en-US" dirty="0"/>
              <a:t>uses the two keywords true and false.  you can't use integers like </a:t>
            </a:r>
            <a:r>
              <a:rPr lang="en-US" dirty="0" err="1"/>
              <a:t>c++</a:t>
            </a:r>
            <a:endParaRPr lang="en-US" dirty="0"/>
          </a:p>
          <a:p>
            <a:r>
              <a:rPr lang="en-US" dirty="0"/>
              <a:t>List and Map</a:t>
            </a:r>
          </a:p>
          <a:p>
            <a:pPr lvl="1"/>
            <a:r>
              <a:rPr lang="en-US" dirty="0"/>
              <a:t>list is an ordered group of objects</a:t>
            </a:r>
          </a:p>
          <a:p>
            <a:pPr lvl="1"/>
            <a:r>
              <a:rPr lang="en-US" dirty="0"/>
              <a:t>map is a set of values as a key value pairs.</a:t>
            </a:r>
          </a:p>
          <a:p>
            <a:r>
              <a:rPr lang="en-US" dirty="0"/>
              <a:t>dynamic, the scripting language dart can have </a:t>
            </a:r>
            <a:r>
              <a:rPr lang="en-US" dirty="0" err="1"/>
              <a:t>typeless</a:t>
            </a:r>
            <a:r>
              <a:rPr lang="en-US" dirty="0"/>
              <a:t> variables (called dynamic), but these are not allowed in the flutters version of dart.</a:t>
            </a:r>
          </a:p>
          <a:p>
            <a:r>
              <a:rPr lang="en-US" dirty="0"/>
              <a:t>final and  </a:t>
            </a:r>
            <a:r>
              <a:rPr lang="en-US" dirty="0" err="1"/>
              <a:t>const</a:t>
            </a:r>
            <a:r>
              <a:rPr lang="en-US" dirty="0"/>
              <a:t> make a variable immutable.</a:t>
            </a:r>
          </a:p>
          <a:p>
            <a:pPr lvl="1"/>
            <a:r>
              <a:rPr lang="en-US" dirty="0"/>
              <a:t>final is after it initialized during runtime, while </a:t>
            </a:r>
            <a:r>
              <a:rPr lang="en-US" dirty="0" err="1"/>
              <a:t>const</a:t>
            </a:r>
            <a:r>
              <a:rPr lang="en-US" dirty="0"/>
              <a:t> is during compile time.</a:t>
            </a:r>
          </a:p>
          <a:p>
            <a:pPr lvl="2"/>
            <a:r>
              <a:rPr lang="en-US" dirty="0"/>
              <a:t>final today = </a:t>
            </a:r>
            <a:r>
              <a:rPr lang="en-US" dirty="0" err="1"/>
              <a:t>DateTime.now</a:t>
            </a:r>
            <a:r>
              <a:rPr lang="en-US" dirty="0"/>
              <a:t>();</a:t>
            </a:r>
          </a:p>
          <a:p>
            <a:pPr lvl="2"/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daysInYear</a:t>
            </a:r>
            <a:r>
              <a:rPr lang="en-US" dirty="0"/>
              <a:t> = 365;</a:t>
            </a:r>
          </a:p>
        </p:txBody>
      </p:sp>
    </p:spTree>
    <p:extLst>
      <p:ext uri="{BB962C8B-B14F-4D97-AF65-F5344CB8AC3E}">
        <p14:creationId xmlns:p14="http://schemas.microsoft.com/office/powerpoint/2010/main" val="2842299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null and nullability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null is very similar to </a:t>
            </a:r>
            <a:r>
              <a:rPr lang="en-US" dirty="0" err="1"/>
              <a:t>kotlin's</a:t>
            </a:r>
            <a:r>
              <a:rPr lang="en-US" dirty="0"/>
              <a:t> syntax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?  </a:t>
            </a:r>
            <a:r>
              <a:rPr lang="en-US" dirty="0" err="1"/>
              <a:t>var</a:t>
            </a:r>
            <a:r>
              <a:rPr lang="en-US" dirty="0"/>
              <a:t>;  //this variable can be null.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var2 = </a:t>
            </a:r>
            <a:r>
              <a:rPr lang="en-US" dirty="0" err="1"/>
              <a:t>var</a:t>
            </a:r>
            <a:r>
              <a:rPr lang="en-US" dirty="0"/>
              <a:t>!;   ! is a null assertion that it will not be null here.</a:t>
            </a:r>
          </a:p>
          <a:p>
            <a:pPr lvl="1"/>
            <a:r>
              <a:rPr lang="en-US" dirty="0"/>
              <a:t>But there is a better way</a:t>
            </a:r>
          </a:p>
          <a:p>
            <a:pPr marL="0" indent="0">
              <a:buNone/>
            </a:pPr>
            <a:r>
              <a:rPr lang="en-US" b="1" dirty="0"/>
              <a:t>late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var</a:t>
            </a:r>
            <a:r>
              <a:rPr lang="en-US" dirty="0"/>
              <a:t>;  //we will initialize this variable, before it used.</a:t>
            </a:r>
          </a:p>
          <a:p>
            <a:pPr marL="0" indent="0">
              <a:buNone/>
            </a:pPr>
            <a:r>
              <a:rPr lang="en-US" dirty="0"/>
              <a:t>…  //at some point var has received a value.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var2 = </a:t>
            </a:r>
            <a:r>
              <a:rPr lang="en-US" dirty="0" err="1"/>
              <a:t>var</a:t>
            </a:r>
            <a:r>
              <a:rPr lang="en-US" dirty="0"/>
              <a:t>;  //now the compiler knows there will be a value.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160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null and nullability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?  says that it can be null.  only strings can be null and some return values.</a:t>
            </a:r>
          </a:p>
          <a:p>
            <a:pPr marL="0" indent="0">
              <a:buNone/>
            </a:pPr>
            <a:r>
              <a:rPr lang="en-US" dirty="0"/>
              <a:t>String ? dairy</a:t>
            </a:r>
          </a:p>
          <a:p>
            <a:pPr marL="0" indent="0">
              <a:buNone/>
            </a:pPr>
            <a:r>
              <a:rPr lang="en-US" dirty="0"/>
              <a:t>if (dairy != null)  { … }</a:t>
            </a:r>
          </a:p>
          <a:p>
            <a:r>
              <a:rPr lang="en-US" dirty="0"/>
              <a:t>But null is also uninitialized, so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? </a:t>
            </a:r>
            <a:r>
              <a:rPr lang="en-US" dirty="0" err="1"/>
              <a:t>var</a:t>
            </a:r>
            <a:r>
              <a:rPr lang="en-US" dirty="0"/>
              <a:t>;  is perfect legal as well.  </a:t>
            </a:r>
          </a:p>
          <a:p>
            <a:pPr lvl="1"/>
            <a:r>
              <a:rPr lang="en-US" dirty="0"/>
              <a:t>list?.</a:t>
            </a:r>
            <a:r>
              <a:rPr lang="en-US" dirty="0" err="1"/>
              <a:t>isEmpty</a:t>
            </a:r>
            <a:r>
              <a:rPr lang="en-US" dirty="0"/>
              <a:t>  says that this list? could be uninitialized and we don't want the code the blow because </a:t>
            </a:r>
            <a:r>
              <a:rPr lang="en-US" dirty="0" err="1"/>
              <a:t>isEmpty</a:t>
            </a:r>
            <a:r>
              <a:rPr lang="en-US" dirty="0"/>
              <a:t> is no there.</a:t>
            </a:r>
          </a:p>
          <a:p>
            <a:pPr marL="457200" lvl="1" indent="0">
              <a:buNone/>
            </a:pPr>
            <a:r>
              <a:rPr lang="en-US" dirty="0"/>
              <a:t>String ?  </a:t>
            </a:r>
            <a:r>
              <a:rPr lang="en-US" dirty="0" err="1"/>
              <a:t>notAstring</a:t>
            </a:r>
            <a:r>
              <a:rPr lang="en-US" dirty="0"/>
              <a:t> = null;</a:t>
            </a:r>
          </a:p>
          <a:p>
            <a:pPr marL="457200" lvl="1" indent="0">
              <a:buNone/>
            </a:pPr>
            <a:r>
              <a:rPr lang="en-US" dirty="0"/>
              <a:t>print (</a:t>
            </a:r>
            <a:r>
              <a:rPr lang="en-US" dirty="0" err="1"/>
              <a:t>notAstring</a:t>
            </a:r>
            <a:r>
              <a:rPr lang="en-US" dirty="0">
                <a:solidFill>
                  <a:srgbClr val="FF0000"/>
                </a:solidFill>
              </a:rPr>
              <a:t>?</a:t>
            </a:r>
            <a:r>
              <a:rPr lang="en-US" dirty="0"/>
              <a:t>.length);  //outputs null and ignores the length variable.</a:t>
            </a:r>
          </a:p>
          <a:p>
            <a:pPr lvl="2"/>
            <a:r>
              <a:rPr lang="en-US" dirty="0"/>
              <a:t>but print (</a:t>
            </a:r>
            <a:r>
              <a:rPr lang="en-US" dirty="0" err="1"/>
              <a:t>notAstring</a:t>
            </a:r>
            <a:r>
              <a:rPr lang="en-US" dirty="0">
                <a:solidFill>
                  <a:srgbClr val="FF0000"/>
                </a:solidFill>
              </a:rPr>
              <a:t>!</a:t>
            </a:r>
            <a:r>
              <a:rPr lang="en-US" dirty="0"/>
              <a:t>.length);  //the asset fails, and the program stops with an exception.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817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1626</TotalTime>
  <Words>1973</Words>
  <Application>Microsoft Office PowerPoint</Application>
  <PresentationFormat>Widescreen</PresentationFormat>
  <Paragraphs>241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Tahoma</vt:lpstr>
      <vt:lpstr>Office Theme</vt:lpstr>
      <vt:lpstr>Flutter</vt:lpstr>
      <vt:lpstr>Dart</vt:lpstr>
      <vt:lpstr>Dart, a primer</vt:lpstr>
      <vt:lpstr>Hello word, the Dart version</vt:lpstr>
      <vt:lpstr>public vs private.</vt:lpstr>
      <vt:lpstr>Variables types</vt:lpstr>
      <vt:lpstr>variable types (2)</vt:lpstr>
      <vt:lpstr>null and nullability </vt:lpstr>
      <vt:lpstr>null and nullability (2)</vt:lpstr>
      <vt:lpstr>null and nullability (3)</vt:lpstr>
      <vt:lpstr>list</vt:lpstr>
      <vt:lpstr>maps</vt:lpstr>
      <vt:lpstr>flow control</vt:lpstr>
      <vt:lpstr>flow control (2)</vt:lpstr>
      <vt:lpstr>break and continue</vt:lpstr>
      <vt:lpstr>flow control (3)</vt:lpstr>
      <vt:lpstr>flow control (3)</vt:lpstr>
      <vt:lpstr>functions</vt:lpstr>
      <vt:lpstr>functions (2)</vt:lpstr>
      <vt:lpstr>Cascades notation</vt:lpstr>
      <vt:lpstr>classes </vt:lpstr>
      <vt:lpstr>classes (2)</vt:lpstr>
      <vt:lpstr>classes and abstract and implements</vt:lpstr>
      <vt:lpstr>class and generics</vt:lpstr>
      <vt:lpstr>References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Flutter</dc:title>
  <dc:creator>Jim Ward</dc:creator>
  <cp:lastModifiedBy>Jim Ward</cp:lastModifiedBy>
  <cp:revision>30</cp:revision>
  <dcterms:created xsi:type="dcterms:W3CDTF">2023-03-07T20:00:35Z</dcterms:created>
  <dcterms:modified xsi:type="dcterms:W3CDTF">2025-03-04T20:01:36Z</dcterms:modified>
</cp:coreProperties>
</file>