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6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8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3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4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5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5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7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1578B-9EF0-4A58-ABFA-1FC06094B90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BC99-FBC3-4526-BBD6-1D474D9D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8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ciitabl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Mini lecture:</a:t>
            </a:r>
          </a:p>
          <a:p>
            <a:r>
              <a:rPr lang="en-US" dirty="0"/>
              <a:t>How big is that variable?</a:t>
            </a:r>
          </a:p>
        </p:txBody>
      </p:sp>
    </p:spTree>
    <p:extLst>
      <p:ext uri="{BB962C8B-B14F-4D97-AF65-F5344CB8AC3E}">
        <p14:creationId xmlns:p14="http://schemas.microsoft.com/office/powerpoint/2010/main" val="237536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going to be working with some bigger data sets</a:t>
            </a:r>
          </a:p>
          <a:p>
            <a:r>
              <a:rPr lang="en-US" dirty="0"/>
              <a:t>but more importantly, we are doing to be counting in code and some of the numbers can get  big.  </a:t>
            </a:r>
          </a:p>
          <a:p>
            <a:pPr lvl="1"/>
            <a:r>
              <a:rPr lang="en-US" dirty="0"/>
              <a:t>Such as 4 billion.  4,000,000,000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So, what variable can hold that value without overflowing?</a:t>
            </a:r>
          </a:p>
          <a:p>
            <a:pPr lvl="2"/>
            <a:r>
              <a:rPr lang="en-US" dirty="0"/>
              <a:t>Is it true for windows, </a:t>
            </a:r>
            <a:r>
              <a:rPr lang="en-US" dirty="0" err="1"/>
              <a:t>linux</a:t>
            </a:r>
            <a:r>
              <a:rPr lang="en-US" dirty="0"/>
              <a:t>, mac, IOS/Android, pi?</a:t>
            </a:r>
          </a:p>
          <a:p>
            <a:pPr lvl="2"/>
            <a:r>
              <a:rPr lang="en-US" dirty="0"/>
              <a:t>language </a:t>
            </a:r>
            <a:r>
              <a:rPr lang="en-US" dirty="0" err="1"/>
              <a:t>c++</a:t>
            </a:r>
            <a:r>
              <a:rPr lang="en-US" dirty="0"/>
              <a:t>, python, java, etc.</a:t>
            </a:r>
          </a:p>
        </p:txBody>
      </p:sp>
    </p:spTree>
    <p:extLst>
      <p:ext uri="{BB962C8B-B14F-4D97-AF65-F5344CB8AC3E}">
        <p14:creationId xmlns:p14="http://schemas.microsoft.com/office/powerpoint/2010/main" val="410176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 a very small and simple one.</a:t>
            </a:r>
          </a:p>
          <a:p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c++</a:t>
            </a:r>
            <a:r>
              <a:rPr lang="en-US" dirty="0"/>
              <a:t> there is a short int.  It can represent -32,768 to 32,767 (16 bits)</a:t>
            </a:r>
          </a:p>
          <a:p>
            <a:pPr marL="457200" lvl="1" indent="0">
              <a:buNone/>
            </a:pPr>
            <a:r>
              <a:rPr lang="en-US" dirty="0"/>
              <a:t>short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myvariable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err="1"/>
              <a:t>myvariable</a:t>
            </a:r>
            <a:r>
              <a:rPr lang="en-US" dirty="0"/>
              <a:t> = 32,766;    //if printed it shows: 32,766</a:t>
            </a:r>
          </a:p>
          <a:p>
            <a:pPr marL="457200" lvl="1" indent="0">
              <a:buNone/>
            </a:pPr>
            <a:r>
              <a:rPr lang="en-US" dirty="0" err="1"/>
              <a:t>myvariable</a:t>
            </a:r>
            <a:r>
              <a:rPr lang="en-US" dirty="0"/>
              <a:t>++;               // if printed it shows: 32,767</a:t>
            </a:r>
          </a:p>
          <a:p>
            <a:pPr marL="457200" lvl="1" indent="0">
              <a:buNone/>
            </a:pPr>
            <a:r>
              <a:rPr lang="en-US" dirty="0" err="1"/>
              <a:t>myvariable</a:t>
            </a:r>
            <a:r>
              <a:rPr lang="en-US" dirty="0"/>
              <a:t>++;               // overflow, now shows: -32,768</a:t>
            </a:r>
          </a:p>
          <a:p>
            <a:pPr marL="457200" lvl="1" indent="0">
              <a:buNone/>
            </a:pPr>
            <a:r>
              <a:rPr lang="en-US" dirty="0"/>
              <a:t>//do that 32,767 more times</a:t>
            </a:r>
          </a:p>
          <a:p>
            <a:pPr marL="457200" lvl="1" indent="0">
              <a:buNone/>
            </a:pPr>
            <a:r>
              <a:rPr lang="en-US" dirty="0" err="1"/>
              <a:t>myvariable</a:t>
            </a:r>
            <a:r>
              <a:rPr lang="en-US" dirty="0"/>
              <a:t>++;               // overflow, now shows: 0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33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c++</a:t>
            </a:r>
            <a:r>
              <a:rPr lang="en-US" dirty="0"/>
              <a:t> standards.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c++</a:t>
            </a:r>
            <a:r>
              <a:rPr lang="en-US" dirty="0"/>
              <a:t> standard is pretty vague actually.</a:t>
            </a:r>
          </a:p>
          <a:p>
            <a:pPr lvl="1"/>
            <a:r>
              <a:rPr lang="en-US" dirty="0"/>
              <a:t>it says that the "larger" data type, must be at least as big as a smaller one.</a:t>
            </a:r>
          </a:p>
          <a:p>
            <a:pPr lvl="1"/>
            <a:r>
              <a:rPr lang="en-US" dirty="0"/>
              <a:t>so, a long int must be at least as big as an int.   But the size of the </a:t>
            </a:r>
            <a:r>
              <a:rPr lang="en-US" dirty="0" err="1"/>
              <a:t>int</a:t>
            </a:r>
            <a:r>
              <a:rPr lang="en-US" dirty="0"/>
              <a:t> is not set.</a:t>
            </a:r>
          </a:p>
          <a:p>
            <a:pPr lvl="1"/>
            <a:r>
              <a:rPr lang="en-US" dirty="0"/>
              <a:t>It allows for differences in OS, plus 32 vs 64 bit (or older 16 bit!)</a:t>
            </a:r>
          </a:p>
          <a:p>
            <a:pPr lvl="2"/>
            <a:r>
              <a:rPr lang="en-US" dirty="0"/>
              <a:t>as of the 2011 standard it has a little more info.</a:t>
            </a:r>
          </a:p>
          <a:p>
            <a:pPr lvl="3"/>
            <a:r>
              <a:rPr lang="en-US" dirty="0" err="1"/>
              <a:t>int</a:t>
            </a:r>
            <a:r>
              <a:rPr lang="en-US" dirty="0"/>
              <a:t> must be </a:t>
            </a:r>
            <a:r>
              <a:rPr lang="en-US" b="1" dirty="0"/>
              <a:t>at least </a:t>
            </a:r>
            <a:r>
              <a:rPr lang="en-US" dirty="0"/>
              <a:t>16 bits  (32,767)</a:t>
            </a:r>
          </a:p>
          <a:p>
            <a:pPr lvl="3"/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 must be </a:t>
            </a:r>
            <a:r>
              <a:rPr lang="en-US" b="1" dirty="0"/>
              <a:t>at least</a:t>
            </a:r>
            <a:r>
              <a:rPr lang="en-US" dirty="0"/>
              <a:t> 32 bits  (2,147,483,647)</a:t>
            </a:r>
          </a:p>
          <a:p>
            <a:pPr lvl="1"/>
            <a:r>
              <a:rPr lang="en-US" dirty="0"/>
              <a:t>real numbers are actually worse.</a:t>
            </a:r>
          </a:p>
          <a:p>
            <a:pPr lvl="2"/>
            <a:r>
              <a:rPr lang="en-US" dirty="0"/>
              <a:t>float - single precision floating point type. Usually IEEE-754 32-bit floating-point type </a:t>
            </a:r>
          </a:p>
          <a:p>
            <a:pPr lvl="2"/>
            <a:r>
              <a:rPr lang="en-US" dirty="0"/>
              <a:t>double - double precision floating point type. Usually IEEE-754 64-bit floating-point type </a:t>
            </a:r>
          </a:p>
          <a:p>
            <a:pPr lvl="2"/>
            <a:r>
              <a:rPr lang="en-US" dirty="0"/>
              <a:t>long double - extended precision floating point type. </a:t>
            </a:r>
          </a:p>
          <a:p>
            <a:pPr lvl="3"/>
            <a:r>
              <a:rPr lang="en-US" dirty="0"/>
              <a:t>Does not necessarily map to types mandated by IEEE-754. </a:t>
            </a:r>
          </a:p>
          <a:p>
            <a:pPr lvl="3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Usually</a:t>
            </a:r>
            <a:r>
              <a:rPr lang="en-US" dirty="0"/>
              <a:t> 80-bit x87 floating point type on x86 and x86-64 architectures. </a:t>
            </a:r>
          </a:p>
        </p:txBody>
      </p:sp>
    </p:spTree>
    <p:extLst>
      <p:ext uri="{BB962C8B-B14F-4D97-AF65-F5344CB8AC3E}">
        <p14:creationId xmlns:p14="http://schemas.microsoft.com/office/powerpoint/2010/main" val="342035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c++</a:t>
            </a:r>
            <a:r>
              <a:rPr lang="en-US" dirty="0"/>
              <a:t> standards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883156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732">
                  <a:extLst>
                    <a:ext uri="{9D8B030D-6E8A-4147-A177-3AD203B41FA5}">
                      <a16:colId xmlns:a16="http://schemas.microsoft.com/office/drawing/2014/main" val="199279255"/>
                    </a:ext>
                  </a:extLst>
                </a:gridCol>
                <a:gridCol w="2130357">
                  <a:extLst>
                    <a:ext uri="{9D8B030D-6E8A-4147-A177-3AD203B41FA5}">
                      <a16:colId xmlns:a16="http://schemas.microsoft.com/office/drawing/2014/main" val="1262156908"/>
                    </a:ext>
                  </a:extLst>
                </a:gridCol>
                <a:gridCol w="6363511">
                  <a:extLst>
                    <a:ext uri="{9D8B030D-6E8A-4147-A177-3AD203B41FA5}">
                      <a16:colId xmlns:a16="http://schemas.microsoft.com/office/drawing/2014/main" val="2803790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 in 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009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Short </a:t>
                      </a:r>
                      <a:r>
                        <a:rPr lang="en-US" dirty="0" err="1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r>
                        <a:rPr lang="en-US" baseline="0" dirty="0"/>
                        <a:t> [ 2 bytes]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−32,768 to 32,767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499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r>
                        <a:rPr lang="en-US" baseline="0" dirty="0"/>
                        <a:t> [ 4 bytes]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−2,147,483,648 to 2,147,483,647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28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Long </a:t>
                      </a:r>
                      <a:r>
                        <a:rPr lang="en-US" dirty="0" err="1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 [4</a:t>
                      </a:r>
                      <a:r>
                        <a:rPr lang="en-US" baseline="0" dirty="0"/>
                        <a:t> bytes]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−2,147,483,648 to 2,147,483,647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647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Long </a:t>
                      </a:r>
                      <a:r>
                        <a:rPr lang="en-US" dirty="0" err="1"/>
                        <a:t>long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 [ 8 bytes]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−9,223,372,036,854,775,808 to</a:t>
                      </a:r>
                      <a:br>
                        <a:rPr lang="en-US" dirty="0"/>
                      </a:br>
                      <a:r>
                        <a:rPr lang="en-US" dirty="0"/>
                        <a:t>9,223,372,036,854,775,807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23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 [4 bytes]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+/− 3.4028 * 10</a:t>
                      </a:r>
                      <a:r>
                        <a:rPr lang="en-US" baseline="30000" dirty="0"/>
                        <a:t>+/-38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76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r>
                        <a:rPr lang="en-US" baseline="0" dirty="0"/>
                        <a:t> [8 bytes]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+/− 1.7977 * 10</a:t>
                      </a:r>
                      <a:r>
                        <a:rPr lang="en-US" baseline="30000" dirty="0"/>
                        <a:t>+/-308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153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Long 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~96</a:t>
                      </a:r>
                      <a:r>
                        <a:rPr lang="en-US" baseline="0" dirty="0"/>
                        <a:t> [~12</a:t>
                      </a:r>
                      <a:r>
                        <a:rPr lang="en-US" dirty="0"/>
                        <a:t> bytes]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+/−1.1897 * 10</a:t>
                      </a:r>
                      <a:r>
                        <a:rPr lang="en-US" baseline="30000" dirty="0"/>
                        <a:t>+/-4932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17337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42809" y="6264613"/>
            <a:ext cx="5116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https://en.cppreference.com/w/cpp/language/types</a:t>
            </a:r>
          </a:p>
        </p:txBody>
      </p:sp>
    </p:spTree>
    <p:extLst>
      <p:ext uri="{BB962C8B-B14F-4D97-AF65-F5344CB8AC3E}">
        <p14:creationId xmlns:p14="http://schemas.microsoft.com/office/powerpoint/2010/main" val="6446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standards …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Redhat</a:t>
            </a:r>
            <a:r>
              <a:rPr lang="en-US" dirty="0"/>
              <a:t> </a:t>
            </a:r>
            <a:r>
              <a:rPr lang="en-US" dirty="0" err="1"/>
              <a:t>linux</a:t>
            </a:r>
            <a:r>
              <a:rPr lang="en-US" dirty="0"/>
              <a:t> 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9392" y="2684834"/>
            <a:ext cx="5143562" cy="2612603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Pi </a:t>
            </a:r>
            <a:r>
              <a:rPr lang="en-US" dirty="0" err="1"/>
              <a:t>linux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45091" y="2684834"/>
            <a:ext cx="5037406" cy="265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81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I care?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I'm trying to store a 3 billion value in a long int.</a:t>
            </a:r>
          </a:p>
          <a:p>
            <a:r>
              <a:rPr lang="en-US" dirty="0"/>
              <a:t>sound code, different machines:</a:t>
            </a:r>
          </a:p>
          <a:p>
            <a:pPr lvl="1"/>
            <a:r>
              <a:rPr lang="en-US" dirty="0"/>
              <a:t>Worked great on my </a:t>
            </a:r>
            <a:r>
              <a:rPr lang="en-US" dirty="0" err="1"/>
              <a:t>linux</a:t>
            </a:r>
            <a:r>
              <a:rPr lang="en-US" dirty="0"/>
              <a:t> machine.   </a:t>
            </a:r>
          </a:p>
          <a:p>
            <a:pPr lvl="1"/>
            <a:r>
              <a:rPr lang="en-US" dirty="0"/>
              <a:t>Overflowed on the Pi!   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191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side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alphabetical order for an apostrophe (')</a:t>
            </a:r>
          </a:p>
          <a:p>
            <a:pPr lvl="1"/>
            <a:r>
              <a:rPr lang="en-US" dirty="0"/>
              <a:t>vs the ASCII standard for an apostrophe?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Some ignore it, some say after.   it's vs its  alphabetical ordering?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ASCII, the apostrophe comes before the numbers.   </a:t>
            </a:r>
          </a:p>
          <a:p>
            <a:pPr lvl="2"/>
            <a:r>
              <a:rPr lang="en-US" dirty="0"/>
              <a:t>making it smaller then 0 when comparing strings!</a:t>
            </a:r>
          </a:p>
          <a:p>
            <a:pPr lvl="2"/>
            <a:r>
              <a:rPr lang="en-US" dirty="0"/>
              <a:t>' is 44, 0 is 48, A is 65, and finally a is 97</a:t>
            </a:r>
          </a:p>
          <a:p>
            <a:pPr lvl="2"/>
            <a:r>
              <a:rPr lang="en-US" dirty="0"/>
              <a:t>As long as you are consistent, it shouldn't matter.  But sorting could be an issue.</a:t>
            </a:r>
          </a:p>
          <a:p>
            <a:r>
              <a:rPr lang="en-US" dirty="0">
                <a:hlinkClick r:id="rId2"/>
              </a:rPr>
              <a:t>http://www.asciitable.com/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247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8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592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Office Theme</vt:lpstr>
      <vt:lpstr>cosc 2030</vt:lpstr>
      <vt:lpstr>Background</vt:lpstr>
      <vt:lpstr>Overflow?</vt:lpstr>
      <vt:lpstr>c++ standards.</vt:lpstr>
      <vt:lpstr>c++ standards</vt:lpstr>
      <vt:lpstr>but standards … </vt:lpstr>
      <vt:lpstr>Why do I care?</vt:lpstr>
      <vt:lpstr>Last side note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13</cp:revision>
  <dcterms:created xsi:type="dcterms:W3CDTF">2019-07-05T15:36:50Z</dcterms:created>
  <dcterms:modified xsi:type="dcterms:W3CDTF">2026-01-28T15:34:41Z</dcterms:modified>
</cp:coreProperties>
</file>