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6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327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7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53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970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56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1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4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8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635E7-B1C8-4013-A476-AE63DA119EB5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C5B5F-4929-4F31-95CB-1E2496AA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1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Cosc</a:t>
            </a:r>
            <a:r>
              <a:rPr lang="en-US" dirty="0" smtClean="0"/>
              <a:t> 2030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</a:p>
          <a:p>
            <a:r>
              <a:rPr lang="en-US" dirty="0" smtClean="0"/>
              <a:t>compares and pattern matching.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217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Worst Case Example</a:t>
            </a:r>
            <a:endParaRPr lang="en-US" altLang="en-US"/>
          </a:p>
        </p:txBody>
      </p:sp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1160585" y="1922585"/>
            <a:ext cx="5692584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/>
              <a:t>a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b</a:t>
            </a: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1160586" y="2579810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srgbClr val="FF0000"/>
                </a:solidFill>
              </a:rPr>
              <a:t>a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r>
              <a:rPr lang="en-US" altLang="en-US" sz="2800" dirty="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1389186" y="3189410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rgbClr val="FF0000"/>
                </a:solidFill>
              </a:rPr>
              <a:t>a a a a a b</a:t>
            </a:r>
          </a:p>
        </p:txBody>
      </p:sp>
      <p:sp>
        <p:nvSpPr>
          <p:cNvPr id="138246" name="Text Box 6"/>
          <p:cNvSpPr txBox="1">
            <a:spLocks noChangeArrowheads="1"/>
          </p:cNvSpPr>
          <p:nvPr/>
        </p:nvSpPr>
        <p:spPr bwMode="auto">
          <a:xfrm>
            <a:off x="1693986" y="3799010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rgbClr val="FF0000"/>
                </a:solidFill>
              </a:rPr>
              <a:t>a a a a a b</a:t>
            </a:r>
          </a:p>
        </p:txBody>
      </p:sp>
      <p:sp>
        <p:nvSpPr>
          <p:cNvPr id="138247" name="Text Box 7"/>
          <p:cNvSpPr txBox="1">
            <a:spLocks noChangeArrowheads="1"/>
          </p:cNvSpPr>
          <p:nvPr/>
        </p:nvSpPr>
        <p:spPr bwMode="auto">
          <a:xfrm>
            <a:off x="1998786" y="4408610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rgbClr val="FF0000"/>
                </a:solidFill>
              </a:rPr>
              <a:t>a a a a a b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4665786" y="5351585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rgbClr val="FF0000"/>
                </a:solidFill>
              </a:rPr>
              <a:t>a a a a a b</a:t>
            </a:r>
          </a:p>
        </p:txBody>
      </p:sp>
      <p:sp>
        <p:nvSpPr>
          <p:cNvPr id="138249" name="Line 9"/>
          <p:cNvSpPr>
            <a:spLocks noChangeShapeType="1"/>
          </p:cNvSpPr>
          <p:nvPr/>
        </p:nvSpPr>
        <p:spPr bwMode="auto">
          <a:xfrm>
            <a:off x="3522785" y="5046785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50" name="Text Box 10"/>
          <p:cNvSpPr txBox="1">
            <a:spLocks noChangeArrowheads="1"/>
          </p:cNvSpPr>
          <p:nvPr/>
        </p:nvSpPr>
        <p:spPr bwMode="auto">
          <a:xfrm>
            <a:off x="4006972" y="2913185"/>
            <a:ext cx="585213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/>
              <a:t>Red letters indicate</a:t>
            </a:r>
          </a:p>
          <a:p>
            <a:r>
              <a:rPr lang="en-US" altLang="en-US" sz="2800" dirty="0"/>
              <a:t>character comparisons.</a:t>
            </a:r>
          </a:p>
          <a:p>
            <a:r>
              <a:rPr lang="en-US" altLang="en-US" sz="2800" dirty="0"/>
              <a:t>Total number of comparisons</a:t>
            </a:r>
          </a:p>
          <a:p>
            <a:r>
              <a:rPr lang="en-US" altLang="en-US" sz="2800" dirty="0"/>
              <a:t>is (n-m+1)m = (22-6+1)6 =</a:t>
            </a:r>
          </a:p>
          <a:p>
            <a:r>
              <a:rPr lang="en-US" altLang="en-US" sz="2800" dirty="0"/>
              <a:t>17*6 = 102 for this example. </a:t>
            </a:r>
          </a:p>
        </p:txBody>
      </p:sp>
    </p:spTree>
    <p:extLst>
      <p:ext uri="{BB962C8B-B14F-4D97-AF65-F5344CB8AC3E}">
        <p14:creationId xmlns:p14="http://schemas.microsoft.com/office/powerpoint/2010/main" val="3104713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Boyer-Moore Algorithm</a:t>
            </a:r>
            <a:endParaRPr lang="en-US" altLang="en-US"/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We can often be more efficient, by avoiding unnecessary comparisons.</a:t>
            </a:r>
          </a:p>
          <a:p>
            <a:r>
              <a:rPr lang="en-US" altLang="en-US" dirty="0" smtClean="0"/>
              <a:t>This is done by looking carefully at characters in the pattern P.</a:t>
            </a:r>
          </a:p>
          <a:p>
            <a:r>
              <a:rPr lang="en-US" altLang="en-US" dirty="0" smtClean="0"/>
              <a:t>We compute the “last” function, where last(any character ) is the index of the right-most occurrence of any character in P (pattern).</a:t>
            </a:r>
          </a:p>
          <a:p>
            <a:pPr lvl="1"/>
            <a:r>
              <a:rPr lang="en-US" altLang="en-US" dirty="0" smtClean="0"/>
              <a:t> These help us “jump” to avoid unnecessary comparisons.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51087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  <a:endParaRPr lang="en-US" altLang="en-US"/>
          </a:p>
        </p:txBody>
      </p:sp>
      <p:sp>
        <p:nvSpPr>
          <p:cNvPr id="136195" name="Text Box 3"/>
          <p:cNvSpPr txBox="1">
            <a:spLocks noChangeArrowheads="1"/>
          </p:cNvSpPr>
          <p:nvPr/>
        </p:nvSpPr>
        <p:spPr bwMode="auto">
          <a:xfrm>
            <a:off x="1236784" y="2842846"/>
            <a:ext cx="2886624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/>
              <a:t>Pattern: a b a c a b</a:t>
            </a:r>
          </a:p>
        </p:txBody>
      </p:sp>
      <p:sp>
        <p:nvSpPr>
          <p:cNvPr id="136196" name="Text Box 4"/>
          <p:cNvSpPr txBox="1">
            <a:spLocks noChangeArrowheads="1"/>
          </p:cNvSpPr>
          <p:nvPr/>
        </p:nvSpPr>
        <p:spPr bwMode="auto">
          <a:xfrm>
            <a:off x="1312985" y="3681047"/>
            <a:ext cx="2575513" cy="13849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/>
              <a:t>c:          a  b  c  d</a:t>
            </a:r>
          </a:p>
          <a:p>
            <a:r>
              <a:rPr lang="en-US" altLang="en-US" sz="2800"/>
              <a:t>---------------------</a:t>
            </a:r>
          </a:p>
          <a:p>
            <a:r>
              <a:rPr lang="en-US" altLang="en-US" sz="2800"/>
              <a:t>last(c):  4  5  3 -1</a:t>
            </a:r>
          </a:p>
        </p:txBody>
      </p:sp>
      <p:sp>
        <p:nvSpPr>
          <p:cNvPr id="136197" name="Text Box 5"/>
          <p:cNvSpPr txBox="1">
            <a:spLocks noChangeArrowheads="1"/>
          </p:cNvSpPr>
          <p:nvPr/>
        </p:nvSpPr>
        <p:spPr bwMode="auto">
          <a:xfrm>
            <a:off x="1312985" y="1852247"/>
            <a:ext cx="5999163" cy="5191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/>
              <a:t>Text: a b a c a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b a d c a b a c a b a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b </a:t>
            </a:r>
            <a:r>
              <a:rPr lang="en-US" altLang="en-US" sz="2800" dirty="0" err="1"/>
              <a:t>b</a:t>
            </a:r>
            <a:endParaRPr lang="en-US" altLang="en-US" sz="2800" dirty="0"/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4515094" y="2842846"/>
            <a:ext cx="4918526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dirty="0"/>
              <a:t>Note, the first character</a:t>
            </a:r>
          </a:p>
          <a:p>
            <a:r>
              <a:rPr lang="en-US" altLang="en-US" sz="3200" dirty="0"/>
              <a:t>of the pattern is at index 0.</a:t>
            </a:r>
          </a:p>
          <a:p>
            <a:r>
              <a:rPr lang="en-US" altLang="en-US" sz="3200" dirty="0"/>
              <a:t>If a character that is in the</a:t>
            </a:r>
          </a:p>
          <a:p>
            <a:r>
              <a:rPr lang="en-US" altLang="en-US" sz="3200" dirty="0"/>
              <a:t>text is not in the pattern, we</a:t>
            </a:r>
          </a:p>
          <a:p>
            <a:r>
              <a:rPr lang="en-US" altLang="en-US" sz="3200" dirty="0"/>
              <a:t>note this with a –1.</a:t>
            </a:r>
          </a:p>
        </p:txBody>
      </p:sp>
    </p:spTree>
    <p:extLst>
      <p:ext uri="{BB962C8B-B14F-4D97-AF65-F5344CB8AC3E}">
        <p14:creationId xmlns:p14="http://schemas.microsoft.com/office/powerpoint/2010/main" val="3814373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  <a:endParaRPr lang="en-US" altLang="en-US"/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3200401" y="1600200"/>
            <a:ext cx="519725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/>
              <a:t>a b a c a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b a c </a:t>
            </a:r>
            <a:r>
              <a:rPr lang="en-US" altLang="en-US" sz="2800" dirty="0" err="1"/>
              <a:t>c</a:t>
            </a:r>
            <a:r>
              <a:rPr lang="en-US" altLang="en-US" sz="2800" dirty="0"/>
              <a:t> a b a c a b a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b </a:t>
            </a:r>
            <a:r>
              <a:rPr lang="en-US" altLang="en-US" sz="2800" dirty="0" err="1"/>
              <a:t>b</a:t>
            </a:r>
            <a:endParaRPr lang="en-US" altLang="en-US" sz="2800" dirty="0"/>
          </a:p>
        </p:txBody>
      </p:sp>
      <p:sp>
        <p:nvSpPr>
          <p:cNvPr id="137226" name="Text Box 10"/>
          <p:cNvSpPr txBox="1">
            <a:spLocks noChangeArrowheads="1"/>
          </p:cNvSpPr>
          <p:nvPr/>
        </p:nvSpPr>
        <p:spPr bwMode="auto">
          <a:xfrm>
            <a:off x="7491413" y="2743201"/>
            <a:ext cx="443987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dirty="0" smtClean="0"/>
              <a:t>pattern has 6, </a:t>
            </a:r>
          </a:p>
          <a:p>
            <a:r>
              <a:rPr lang="en-US" altLang="en-US" sz="2800" dirty="0"/>
              <a:t> </a:t>
            </a:r>
            <a:r>
              <a:rPr lang="en-US" altLang="en-US" sz="2800" dirty="0" smtClean="0"/>
              <a:t> min(index, last(char) )</a:t>
            </a:r>
          </a:p>
          <a:p>
            <a:endParaRPr lang="en-US" altLang="en-US" sz="2800" dirty="0"/>
          </a:p>
          <a:p>
            <a:r>
              <a:rPr lang="en-US" altLang="en-US" sz="2800" dirty="0" smtClean="0"/>
              <a:t>Red </a:t>
            </a:r>
            <a:r>
              <a:rPr lang="en-US" altLang="en-US" sz="2800" dirty="0"/>
              <a:t>letters indicate</a:t>
            </a:r>
          </a:p>
          <a:p>
            <a:r>
              <a:rPr lang="en-US" altLang="en-US" sz="2800" dirty="0"/>
              <a:t>character comparisons.</a:t>
            </a:r>
          </a:p>
          <a:p>
            <a:r>
              <a:rPr lang="en-US" altLang="en-US" sz="2800" dirty="0"/>
              <a:t>Total number of </a:t>
            </a:r>
            <a:r>
              <a:rPr lang="en-US" altLang="en-US" sz="2800" dirty="0" smtClean="0"/>
              <a:t>comparisons</a:t>
            </a:r>
            <a:endParaRPr lang="en-US" altLang="en-US" sz="2800" dirty="0"/>
          </a:p>
          <a:p>
            <a:r>
              <a:rPr lang="en-US" altLang="en-US" sz="2800" dirty="0"/>
              <a:t>is 19 for this example.</a:t>
            </a:r>
          </a:p>
        </p:txBody>
      </p:sp>
      <p:sp>
        <p:nvSpPr>
          <p:cNvPr id="137243" name="Text Box 27"/>
          <p:cNvSpPr txBox="1">
            <a:spLocks noChangeArrowheads="1"/>
          </p:cNvSpPr>
          <p:nvPr/>
        </p:nvSpPr>
        <p:spPr bwMode="auto">
          <a:xfrm>
            <a:off x="5181600" y="5715000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/>
              <a:t>a b a c a</a:t>
            </a:r>
            <a:r>
              <a:rPr lang="en-US" altLang="en-US" sz="280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3200400" y="2257425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/>
              <a:t>a b a c a</a:t>
            </a:r>
            <a:r>
              <a:rPr lang="en-US" altLang="en-US" sz="280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3429000" y="2743200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/>
              <a:t>a b a </a:t>
            </a:r>
            <a:r>
              <a:rPr lang="en-US" altLang="en-US" sz="2800">
                <a:solidFill>
                  <a:srgbClr val="FF0000"/>
                </a:solidFill>
              </a:rPr>
              <a:t>c a b</a:t>
            </a:r>
          </a:p>
        </p:txBody>
      </p:sp>
      <p:sp>
        <p:nvSpPr>
          <p:cNvPr id="137222" name="Text Box 6"/>
          <p:cNvSpPr txBox="1">
            <a:spLocks noChangeArrowheads="1"/>
          </p:cNvSpPr>
          <p:nvPr/>
        </p:nvSpPr>
        <p:spPr bwMode="auto">
          <a:xfrm>
            <a:off x="3733800" y="3276600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/>
              <a:t>a b a c a </a:t>
            </a:r>
            <a:r>
              <a:rPr lang="en-US" altLang="en-US" sz="28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7223" name="Text Box 7"/>
          <p:cNvSpPr txBox="1">
            <a:spLocks noChangeArrowheads="1"/>
          </p:cNvSpPr>
          <p:nvPr/>
        </p:nvSpPr>
        <p:spPr bwMode="auto">
          <a:xfrm>
            <a:off x="3962400" y="3810000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/>
              <a:t>a b a c a </a:t>
            </a:r>
            <a:r>
              <a:rPr lang="en-US" altLang="en-US" sz="28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7224" name="Text Box 8"/>
          <p:cNvSpPr txBox="1">
            <a:spLocks noChangeArrowheads="1"/>
          </p:cNvSpPr>
          <p:nvPr/>
        </p:nvSpPr>
        <p:spPr bwMode="auto">
          <a:xfrm>
            <a:off x="4495800" y="4343400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/>
              <a:t>a b a c a</a:t>
            </a:r>
            <a:r>
              <a:rPr lang="en-US" altLang="en-US" sz="280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137227" name="Text Box 11"/>
          <p:cNvSpPr txBox="1">
            <a:spLocks noChangeArrowheads="1"/>
          </p:cNvSpPr>
          <p:nvPr/>
        </p:nvSpPr>
        <p:spPr bwMode="auto">
          <a:xfrm>
            <a:off x="4724400" y="4800600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/>
              <a:t>a b </a:t>
            </a:r>
            <a:r>
              <a:rPr lang="en-US" altLang="en-US" sz="2800">
                <a:solidFill>
                  <a:srgbClr val="FF0000"/>
                </a:solidFill>
              </a:rPr>
              <a:t>a c a b</a:t>
            </a:r>
          </a:p>
        </p:txBody>
      </p:sp>
      <p:sp>
        <p:nvSpPr>
          <p:cNvPr id="137228" name="Text Box 12"/>
          <p:cNvSpPr txBox="1">
            <a:spLocks noChangeArrowheads="1"/>
          </p:cNvSpPr>
          <p:nvPr/>
        </p:nvSpPr>
        <p:spPr bwMode="auto">
          <a:xfrm>
            <a:off x="4953000" y="5257800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/>
              <a:t>a b a c a</a:t>
            </a:r>
            <a:r>
              <a:rPr lang="en-US" altLang="en-US" sz="2800">
                <a:solidFill>
                  <a:srgbClr val="FF0000"/>
                </a:solidFill>
              </a:rPr>
              <a:t> b</a:t>
            </a:r>
          </a:p>
        </p:txBody>
      </p:sp>
      <p:grpSp>
        <p:nvGrpSpPr>
          <p:cNvPr id="137250" name="Group 34"/>
          <p:cNvGrpSpPr>
            <a:grpSpLocks/>
          </p:cNvGrpSpPr>
          <p:nvPr/>
        </p:nvGrpSpPr>
        <p:grpSpPr bwMode="auto">
          <a:xfrm>
            <a:off x="3505200" y="1600200"/>
            <a:ext cx="1219200" cy="5105400"/>
            <a:chOff x="1248" y="816"/>
            <a:chExt cx="768" cy="2880"/>
          </a:xfrm>
        </p:grpSpPr>
        <p:sp>
          <p:nvSpPr>
            <p:cNvPr id="137229" name="Line 13"/>
            <p:cNvSpPr>
              <a:spLocks noChangeShapeType="1"/>
            </p:cNvSpPr>
            <p:nvPr/>
          </p:nvSpPr>
          <p:spPr bwMode="auto">
            <a:xfrm>
              <a:off x="1248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30" name="Line 14"/>
            <p:cNvSpPr>
              <a:spLocks noChangeShapeType="1"/>
            </p:cNvSpPr>
            <p:nvPr/>
          </p:nvSpPr>
          <p:spPr bwMode="auto">
            <a:xfrm>
              <a:off x="1392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31" name="Line 15"/>
            <p:cNvSpPr>
              <a:spLocks noChangeShapeType="1"/>
            </p:cNvSpPr>
            <p:nvPr/>
          </p:nvSpPr>
          <p:spPr bwMode="auto">
            <a:xfrm>
              <a:off x="1536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32" name="Line 16"/>
            <p:cNvSpPr>
              <a:spLocks noChangeShapeType="1"/>
            </p:cNvSpPr>
            <p:nvPr/>
          </p:nvSpPr>
          <p:spPr bwMode="auto">
            <a:xfrm>
              <a:off x="1728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33" name="Line 17"/>
            <p:cNvSpPr>
              <a:spLocks noChangeShapeType="1"/>
            </p:cNvSpPr>
            <p:nvPr/>
          </p:nvSpPr>
          <p:spPr bwMode="auto">
            <a:xfrm>
              <a:off x="1872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34" name="Line 18"/>
            <p:cNvSpPr>
              <a:spLocks noChangeShapeType="1"/>
            </p:cNvSpPr>
            <p:nvPr/>
          </p:nvSpPr>
          <p:spPr bwMode="auto">
            <a:xfrm>
              <a:off x="2016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37244" name="Text Box 28"/>
          <p:cNvSpPr txBox="1">
            <a:spLocks noChangeArrowheads="1"/>
          </p:cNvSpPr>
          <p:nvPr/>
        </p:nvSpPr>
        <p:spPr bwMode="auto">
          <a:xfrm>
            <a:off x="5715000" y="6186488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rgbClr val="FF0000"/>
                </a:solidFill>
              </a:rPr>
              <a:t>a b a c a b</a:t>
            </a:r>
          </a:p>
        </p:txBody>
      </p:sp>
      <p:grpSp>
        <p:nvGrpSpPr>
          <p:cNvPr id="137248" name="Group 32"/>
          <p:cNvGrpSpPr>
            <a:grpSpLocks/>
          </p:cNvGrpSpPr>
          <p:nvPr/>
        </p:nvGrpSpPr>
        <p:grpSpPr bwMode="auto">
          <a:xfrm>
            <a:off x="6705600" y="1600200"/>
            <a:ext cx="609600" cy="5105400"/>
            <a:chOff x="3264" y="912"/>
            <a:chExt cx="384" cy="2880"/>
          </a:xfrm>
        </p:grpSpPr>
        <p:sp>
          <p:nvSpPr>
            <p:cNvPr id="137242" name="Line 26"/>
            <p:cNvSpPr>
              <a:spLocks noChangeShapeType="1"/>
            </p:cNvSpPr>
            <p:nvPr/>
          </p:nvSpPr>
          <p:spPr bwMode="auto">
            <a:xfrm>
              <a:off x="3264" y="912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45" name="Line 29"/>
            <p:cNvSpPr>
              <a:spLocks noChangeShapeType="1"/>
            </p:cNvSpPr>
            <p:nvPr/>
          </p:nvSpPr>
          <p:spPr bwMode="auto">
            <a:xfrm>
              <a:off x="3456" y="912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46" name="Line 30"/>
            <p:cNvSpPr>
              <a:spLocks noChangeShapeType="1"/>
            </p:cNvSpPr>
            <p:nvPr/>
          </p:nvSpPr>
          <p:spPr bwMode="auto">
            <a:xfrm>
              <a:off x="3648" y="912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7249" name="Group 33"/>
          <p:cNvGrpSpPr>
            <a:grpSpLocks/>
          </p:cNvGrpSpPr>
          <p:nvPr/>
        </p:nvGrpSpPr>
        <p:grpSpPr bwMode="auto">
          <a:xfrm>
            <a:off x="6019800" y="1600200"/>
            <a:ext cx="457200" cy="5105400"/>
            <a:chOff x="2832" y="816"/>
            <a:chExt cx="288" cy="2880"/>
          </a:xfrm>
        </p:grpSpPr>
        <p:sp>
          <p:nvSpPr>
            <p:cNvPr id="137239" name="Line 23"/>
            <p:cNvSpPr>
              <a:spLocks noChangeShapeType="1"/>
            </p:cNvSpPr>
            <p:nvPr/>
          </p:nvSpPr>
          <p:spPr bwMode="auto">
            <a:xfrm>
              <a:off x="2832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40" name="Line 24"/>
            <p:cNvSpPr>
              <a:spLocks noChangeShapeType="1"/>
            </p:cNvSpPr>
            <p:nvPr/>
          </p:nvSpPr>
          <p:spPr bwMode="auto">
            <a:xfrm>
              <a:off x="2976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41" name="Line 25"/>
            <p:cNvSpPr>
              <a:spLocks noChangeShapeType="1"/>
            </p:cNvSpPr>
            <p:nvPr/>
          </p:nvSpPr>
          <p:spPr bwMode="auto">
            <a:xfrm>
              <a:off x="3120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7251" name="Group 35"/>
          <p:cNvGrpSpPr>
            <a:grpSpLocks/>
          </p:cNvGrpSpPr>
          <p:nvPr/>
        </p:nvGrpSpPr>
        <p:grpSpPr bwMode="auto">
          <a:xfrm>
            <a:off x="5029200" y="1600200"/>
            <a:ext cx="685800" cy="5105400"/>
            <a:chOff x="2208" y="816"/>
            <a:chExt cx="432" cy="2880"/>
          </a:xfrm>
        </p:grpSpPr>
        <p:sp>
          <p:nvSpPr>
            <p:cNvPr id="137235" name="Line 19"/>
            <p:cNvSpPr>
              <a:spLocks noChangeShapeType="1"/>
            </p:cNvSpPr>
            <p:nvPr/>
          </p:nvSpPr>
          <p:spPr bwMode="auto">
            <a:xfrm>
              <a:off x="2208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36" name="Line 20"/>
            <p:cNvSpPr>
              <a:spLocks noChangeShapeType="1"/>
            </p:cNvSpPr>
            <p:nvPr/>
          </p:nvSpPr>
          <p:spPr bwMode="auto">
            <a:xfrm>
              <a:off x="2352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37" name="Line 21"/>
            <p:cNvSpPr>
              <a:spLocks noChangeShapeType="1"/>
            </p:cNvSpPr>
            <p:nvPr/>
          </p:nvSpPr>
          <p:spPr bwMode="auto">
            <a:xfrm>
              <a:off x="2496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7238" name="Line 22"/>
            <p:cNvSpPr>
              <a:spLocks noChangeShapeType="1"/>
            </p:cNvSpPr>
            <p:nvPr/>
          </p:nvSpPr>
          <p:spPr bwMode="auto">
            <a:xfrm>
              <a:off x="2640" y="81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37252" name="Rectangle 36"/>
          <p:cNvSpPr>
            <a:spLocks noChangeArrowheads="1"/>
          </p:cNvSpPr>
          <p:nvPr/>
        </p:nvSpPr>
        <p:spPr bwMode="auto">
          <a:xfrm>
            <a:off x="1524000" y="2362201"/>
            <a:ext cx="1620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 – min(5, 1+4)</a:t>
            </a:r>
          </a:p>
        </p:txBody>
      </p:sp>
      <p:sp>
        <p:nvSpPr>
          <p:cNvPr id="137253" name="Rectangle 37"/>
          <p:cNvSpPr>
            <a:spLocks noChangeArrowheads="1"/>
          </p:cNvSpPr>
          <p:nvPr/>
        </p:nvSpPr>
        <p:spPr bwMode="auto">
          <a:xfrm>
            <a:off x="1752600" y="1905000"/>
            <a:ext cx="12519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 increment</a:t>
            </a:r>
          </a:p>
        </p:txBody>
      </p:sp>
      <p:sp>
        <p:nvSpPr>
          <p:cNvPr id="137254" name="Rectangle 38"/>
          <p:cNvSpPr>
            <a:spLocks noChangeArrowheads="1"/>
          </p:cNvSpPr>
          <p:nvPr/>
        </p:nvSpPr>
        <p:spPr bwMode="auto">
          <a:xfrm>
            <a:off x="1524000" y="2819401"/>
            <a:ext cx="1620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 – min(3, 1+4)</a:t>
            </a:r>
          </a:p>
        </p:txBody>
      </p:sp>
      <p:sp>
        <p:nvSpPr>
          <p:cNvPr id="137255" name="Rectangle 39"/>
          <p:cNvSpPr>
            <a:spLocks noChangeArrowheads="1"/>
          </p:cNvSpPr>
          <p:nvPr/>
        </p:nvSpPr>
        <p:spPr bwMode="auto">
          <a:xfrm>
            <a:off x="1524000" y="3352801"/>
            <a:ext cx="1620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 – min(5, 1+4)</a:t>
            </a:r>
          </a:p>
        </p:txBody>
      </p:sp>
      <p:sp>
        <p:nvSpPr>
          <p:cNvPr id="137256" name="Rectangle 40"/>
          <p:cNvSpPr>
            <a:spLocks noChangeArrowheads="1"/>
          </p:cNvSpPr>
          <p:nvPr/>
        </p:nvSpPr>
        <p:spPr bwMode="auto">
          <a:xfrm>
            <a:off x="1524000" y="3886201"/>
            <a:ext cx="1620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 – min(5, 1+3)</a:t>
            </a:r>
          </a:p>
        </p:txBody>
      </p:sp>
      <p:sp>
        <p:nvSpPr>
          <p:cNvPr id="137257" name="Rectangle 41"/>
          <p:cNvSpPr>
            <a:spLocks noChangeArrowheads="1"/>
          </p:cNvSpPr>
          <p:nvPr/>
        </p:nvSpPr>
        <p:spPr bwMode="auto">
          <a:xfrm>
            <a:off x="1524000" y="4419601"/>
            <a:ext cx="1620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 – min(5, 1+4)</a:t>
            </a:r>
          </a:p>
        </p:txBody>
      </p:sp>
      <p:sp>
        <p:nvSpPr>
          <p:cNvPr id="137258" name="Rectangle 42"/>
          <p:cNvSpPr>
            <a:spLocks noChangeArrowheads="1"/>
          </p:cNvSpPr>
          <p:nvPr/>
        </p:nvSpPr>
        <p:spPr bwMode="auto">
          <a:xfrm>
            <a:off x="1524000" y="4953001"/>
            <a:ext cx="1620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 – min(2, 1+3)</a:t>
            </a:r>
          </a:p>
        </p:txBody>
      </p:sp>
      <p:sp>
        <p:nvSpPr>
          <p:cNvPr id="137259" name="Rectangle 43"/>
          <p:cNvSpPr>
            <a:spLocks noChangeArrowheads="1"/>
          </p:cNvSpPr>
          <p:nvPr/>
        </p:nvSpPr>
        <p:spPr bwMode="auto">
          <a:xfrm>
            <a:off x="1524000" y="5410201"/>
            <a:ext cx="1620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 – min(5, 1+4)</a:t>
            </a:r>
          </a:p>
        </p:txBody>
      </p:sp>
      <p:sp>
        <p:nvSpPr>
          <p:cNvPr id="137260" name="Rectangle 44"/>
          <p:cNvSpPr>
            <a:spLocks noChangeArrowheads="1"/>
          </p:cNvSpPr>
          <p:nvPr/>
        </p:nvSpPr>
        <p:spPr bwMode="auto">
          <a:xfrm>
            <a:off x="1524000" y="5867401"/>
            <a:ext cx="1620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 – min(5, 1+3)</a:t>
            </a:r>
          </a:p>
        </p:txBody>
      </p:sp>
    </p:spTree>
    <p:extLst>
      <p:ext uri="{BB962C8B-B14F-4D97-AF65-F5344CB8AC3E}">
        <p14:creationId xmlns:p14="http://schemas.microsoft.com/office/powerpoint/2010/main" val="1843907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Boyer-Moore Search Algorithm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pre processing step, Before </a:t>
            </a:r>
            <a:r>
              <a:rPr lang="en-US" altLang="en-US" dirty="0"/>
              <a:t>the actual BM algorithm, we need to create the last array from the pattern.</a:t>
            </a:r>
            <a:endParaRPr lang="en-US" altLang="en-US" sz="2000" dirty="0">
              <a:latin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en-US" altLang="en-US" sz="2000" dirty="0" err="1">
                <a:latin typeface="Times New Roman" panose="02020603050405020304" pitchFamily="18" charset="0"/>
              </a:rPr>
              <a:t>int</a:t>
            </a:r>
            <a:r>
              <a:rPr lang="en-US" altLang="en-US" sz="2000" dirty="0">
                <a:latin typeface="Times New Roman" panose="02020603050405020304" pitchFamily="18" charset="0"/>
              </a:rPr>
              <a:t> last[256];  // 256 ASCII characters</a:t>
            </a:r>
          </a:p>
          <a:p>
            <a:pPr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// next set every element to -1</a:t>
            </a:r>
          </a:p>
          <a:p>
            <a:pPr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…</a:t>
            </a:r>
          </a:p>
          <a:p>
            <a:pPr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//Now parse the pattern to set the characters in the last array.</a:t>
            </a:r>
          </a:p>
          <a:p>
            <a:pPr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For(</a:t>
            </a:r>
            <a:r>
              <a:rPr lang="en-US" altLang="en-US" sz="2000" dirty="0" err="1">
                <a:latin typeface="Times New Roman" panose="02020603050405020304" pitchFamily="18" charset="0"/>
              </a:rPr>
              <a:t>int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</a:rPr>
              <a:t>= </a:t>
            </a:r>
            <a:r>
              <a:rPr lang="en-US" altLang="en-US" sz="2000" dirty="0" err="1">
                <a:latin typeface="Times New Roman" panose="02020603050405020304" pitchFamily="18" charset="0"/>
              </a:rPr>
              <a:t>pattern_length</a:t>
            </a:r>
            <a:r>
              <a:rPr lang="en-US" altLang="en-US" sz="2000" dirty="0">
                <a:latin typeface="Times New Roman" panose="02020603050405020304" pitchFamily="18" charset="0"/>
              </a:rPr>
              <a:t> -1; </a:t>
            </a:r>
            <a:r>
              <a:rPr lang="en-US" altLang="en-US" sz="2000" dirty="0" err="1">
                <a:latin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</a:rPr>
              <a:t>&gt;=0; </a:t>
            </a:r>
            <a:r>
              <a:rPr lang="en-US" altLang="en-US" sz="2000" dirty="0" err="1">
                <a:latin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</a:rPr>
              <a:t>--)  //next last </a:t>
            </a:r>
            <a:r>
              <a:rPr lang="en-US" altLang="en-US" sz="2000" dirty="0" err="1">
                <a:latin typeface="Times New Roman" panose="02020603050405020304" pitchFamily="18" charset="0"/>
              </a:rPr>
              <a:t>pos</a:t>
            </a:r>
            <a:r>
              <a:rPr lang="en-US" altLang="en-US" sz="2000" dirty="0">
                <a:latin typeface="Times New Roman" panose="02020603050405020304" pitchFamily="18" charset="0"/>
              </a:rPr>
              <a:t> of character</a:t>
            </a:r>
          </a:p>
          <a:p>
            <a:pPr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	if (last[P[</a:t>
            </a:r>
            <a:r>
              <a:rPr lang="en-US" altLang="en-US" sz="2000" dirty="0" err="1">
                <a:latin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</a:rPr>
              <a:t>] == -1)  last[P[</a:t>
            </a:r>
            <a:r>
              <a:rPr lang="en-US" altLang="en-US" sz="2000" dirty="0" err="1">
                <a:latin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</a:rPr>
              <a:t>]] =</a:t>
            </a:r>
            <a:r>
              <a:rPr lang="en-US" altLang="en-US" sz="2000" dirty="0" err="1">
                <a:latin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</a:rPr>
              <a:t>;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2351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Boyer-Moore Search Algorithm</a:t>
            </a:r>
            <a:endParaRPr lang="en-US" altLang="en-US"/>
          </a:p>
        </p:txBody>
      </p:sp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3048000" y="1828800"/>
            <a:ext cx="4727320" cy="39703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 err="1"/>
              <a:t>i</a:t>
            </a:r>
            <a:r>
              <a:rPr lang="en-US" altLang="en-US" dirty="0"/>
              <a:t> = m-1; j = m-1;</a:t>
            </a:r>
          </a:p>
          <a:p>
            <a:r>
              <a:rPr lang="en-US" altLang="en-US" dirty="0"/>
              <a:t>while (</a:t>
            </a:r>
            <a:r>
              <a:rPr lang="en-US" altLang="en-US" dirty="0" err="1"/>
              <a:t>i</a:t>
            </a:r>
            <a:r>
              <a:rPr lang="en-US" altLang="en-US" dirty="0"/>
              <a:t> &lt; n) {</a:t>
            </a:r>
          </a:p>
          <a:p>
            <a:r>
              <a:rPr lang="en-US" altLang="en-US" dirty="0"/>
              <a:t>	if (P[j] == T[</a:t>
            </a:r>
            <a:r>
              <a:rPr lang="en-US" altLang="en-US" dirty="0" err="1"/>
              <a:t>i</a:t>
            </a:r>
            <a:r>
              <a:rPr lang="en-US" altLang="en-US" dirty="0"/>
              <a:t>]) {</a:t>
            </a:r>
          </a:p>
          <a:p>
            <a:r>
              <a:rPr lang="en-US" altLang="en-US" dirty="0"/>
              <a:t>		if (j == 0) return(</a:t>
            </a:r>
            <a:r>
              <a:rPr lang="en-US" altLang="en-US" dirty="0" err="1"/>
              <a:t>i</a:t>
            </a:r>
            <a:r>
              <a:rPr lang="en-US" altLang="en-US" dirty="0"/>
              <a:t>);</a:t>
            </a:r>
          </a:p>
          <a:p>
            <a:r>
              <a:rPr lang="en-US" altLang="en-US" dirty="0"/>
              <a:t>		else {</a:t>
            </a:r>
          </a:p>
          <a:p>
            <a:r>
              <a:rPr lang="en-US" altLang="en-US" dirty="0"/>
              <a:t>			</a:t>
            </a:r>
            <a:r>
              <a:rPr lang="en-US" altLang="en-US" dirty="0" err="1"/>
              <a:t>i</a:t>
            </a:r>
            <a:r>
              <a:rPr lang="en-US" altLang="en-US" dirty="0"/>
              <a:t>--; j--;</a:t>
            </a:r>
          </a:p>
          <a:p>
            <a:r>
              <a:rPr lang="en-US" altLang="en-US" dirty="0"/>
              <a:t>		}</a:t>
            </a:r>
          </a:p>
          <a:p>
            <a:r>
              <a:rPr lang="en-US" altLang="en-US" dirty="0"/>
              <a:t>	}</a:t>
            </a:r>
          </a:p>
          <a:p>
            <a:r>
              <a:rPr lang="en-US" altLang="en-US" dirty="0"/>
              <a:t>	else {</a:t>
            </a:r>
          </a:p>
          <a:p>
            <a:r>
              <a:rPr lang="en-US" altLang="en-US" dirty="0"/>
              <a:t>		</a:t>
            </a:r>
            <a:r>
              <a:rPr lang="en-US" altLang="en-US" dirty="0" err="1"/>
              <a:t>i</a:t>
            </a:r>
            <a:r>
              <a:rPr lang="en-US" altLang="en-US" dirty="0"/>
              <a:t> = </a:t>
            </a:r>
            <a:r>
              <a:rPr lang="en-US" altLang="en-US" dirty="0" err="1"/>
              <a:t>i</a:t>
            </a:r>
            <a:r>
              <a:rPr lang="en-US" altLang="en-US" dirty="0"/>
              <a:t> + m – min(j, 1+last(T[</a:t>
            </a:r>
            <a:r>
              <a:rPr lang="en-US" altLang="en-US" dirty="0" err="1"/>
              <a:t>i</a:t>
            </a:r>
            <a:r>
              <a:rPr lang="en-US" altLang="en-US" dirty="0"/>
              <a:t>]));</a:t>
            </a:r>
          </a:p>
          <a:p>
            <a:r>
              <a:rPr lang="en-US" altLang="en-US" dirty="0"/>
              <a:t>		j = m-1;</a:t>
            </a:r>
          </a:p>
          <a:p>
            <a:r>
              <a:rPr lang="en-US" altLang="en-US" dirty="0"/>
              <a:t>	}</a:t>
            </a:r>
          </a:p>
          <a:p>
            <a:r>
              <a:rPr lang="en-US" altLang="en-US" dirty="0"/>
              <a:t>}</a:t>
            </a:r>
          </a:p>
          <a:p>
            <a:r>
              <a:rPr lang="en-US" altLang="en-US" dirty="0"/>
              <a:t>return(“Pattern not found”);</a:t>
            </a:r>
          </a:p>
        </p:txBody>
      </p:sp>
      <p:sp>
        <p:nvSpPr>
          <p:cNvPr id="134149" name="Text Box 5"/>
          <p:cNvSpPr txBox="1">
            <a:spLocks noChangeArrowheads="1"/>
          </p:cNvSpPr>
          <p:nvPr/>
        </p:nvSpPr>
        <p:spPr bwMode="auto">
          <a:xfrm>
            <a:off x="6324601" y="2209800"/>
            <a:ext cx="2928943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/>
              <a:t>Count character comparisons</a:t>
            </a:r>
          </a:p>
        </p:txBody>
      </p:sp>
      <p:sp>
        <p:nvSpPr>
          <p:cNvPr id="134150" name="Line 6"/>
          <p:cNvSpPr>
            <a:spLocks noChangeShapeType="1"/>
          </p:cNvSpPr>
          <p:nvPr/>
        </p:nvSpPr>
        <p:spPr bwMode="auto">
          <a:xfrm flipH="1">
            <a:off x="6096000" y="2667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4152" name="Text Box 8"/>
          <p:cNvSpPr txBox="1">
            <a:spLocks noChangeArrowheads="1"/>
          </p:cNvSpPr>
          <p:nvPr/>
        </p:nvSpPr>
        <p:spPr bwMode="auto">
          <a:xfrm>
            <a:off x="3276600" y="6248400"/>
            <a:ext cx="4793107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400" dirty="0"/>
              <a:t>Worst case </a:t>
            </a:r>
            <a:r>
              <a:rPr lang="en-US" altLang="en-US" sz="2400" dirty="0" smtClean="0"/>
              <a:t>run time is (n-2m+2)m+1 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400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Worst Case Example</a:t>
            </a:r>
            <a:endParaRPr lang="en-US" altLang="en-US"/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1160585" y="1957754"/>
            <a:ext cx="5692584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/>
              <a:t>a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b a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</a:t>
            </a:r>
            <a:endParaRPr lang="en-US" altLang="en-US" sz="2800" dirty="0"/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1160586" y="2491154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srgbClr val="FF0000"/>
                </a:solidFill>
              </a:rPr>
              <a:t>b a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1389186" y="3024554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rgbClr val="FF0000"/>
                </a:solidFill>
              </a:rPr>
              <a:t>b a a a a a</a:t>
            </a:r>
          </a:p>
        </p:txBody>
      </p:sp>
      <p:sp>
        <p:nvSpPr>
          <p:cNvPr id="139270" name="Text Box 6"/>
          <p:cNvSpPr txBox="1">
            <a:spLocks noChangeArrowheads="1"/>
          </p:cNvSpPr>
          <p:nvPr/>
        </p:nvSpPr>
        <p:spPr bwMode="auto">
          <a:xfrm>
            <a:off x="1693986" y="3557954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rgbClr val="FF0000"/>
                </a:solidFill>
              </a:rPr>
              <a:t>b a a a a a</a:t>
            </a:r>
          </a:p>
        </p:txBody>
      </p:sp>
      <p:sp>
        <p:nvSpPr>
          <p:cNvPr id="139271" name="Text Box 7"/>
          <p:cNvSpPr txBox="1">
            <a:spLocks noChangeArrowheads="1"/>
          </p:cNvSpPr>
          <p:nvPr/>
        </p:nvSpPr>
        <p:spPr bwMode="auto">
          <a:xfrm>
            <a:off x="1998786" y="4091354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rgbClr val="FF0000"/>
                </a:solidFill>
              </a:rPr>
              <a:t>b a a a a a</a:t>
            </a:r>
          </a:p>
        </p:txBody>
      </p:sp>
      <p:sp>
        <p:nvSpPr>
          <p:cNvPr id="139272" name="Text Box 8"/>
          <p:cNvSpPr txBox="1">
            <a:spLocks noChangeArrowheads="1"/>
          </p:cNvSpPr>
          <p:nvPr/>
        </p:nvSpPr>
        <p:spPr bwMode="auto">
          <a:xfrm>
            <a:off x="3827586" y="5081954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/>
              <a:t>b a a a</a:t>
            </a:r>
            <a:r>
              <a:rPr lang="en-US" altLang="en-US" sz="2800">
                <a:solidFill>
                  <a:srgbClr val="FF0000"/>
                </a:solidFill>
              </a:rPr>
              <a:t> </a:t>
            </a:r>
            <a:r>
              <a:rPr lang="en-US" altLang="en-US" sz="2800"/>
              <a:t>a</a:t>
            </a:r>
            <a:r>
              <a:rPr lang="en-US" altLang="en-US" sz="28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139273" name="Line 9"/>
          <p:cNvSpPr>
            <a:spLocks noChangeShapeType="1"/>
          </p:cNvSpPr>
          <p:nvPr/>
        </p:nvSpPr>
        <p:spPr bwMode="auto">
          <a:xfrm>
            <a:off x="2303585" y="4777154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9274" name="Text Box 10"/>
          <p:cNvSpPr txBox="1">
            <a:spLocks noChangeArrowheads="1"/>
          </p:cNvSpPr>
          <p:nvPr/>
        </p:nvSpPr>
        <p:spPr bwMode="auto">
          <a:xfrm>
            <a:off x="5960667" y="3024554"/>
            <a:ext cx="536916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dirty="0"/>
              <a:t>Total number of comparisons is </a:t>
            </a:r>
          </a:p>
          <a:p>
            <a:r>
              <a:rPr lang="en-US" altLang="en-US" sz="2400" dirty="0"/>
              <a:t>(n-2m+2)m+1 =</a:t>
            </a:r>
          </a:p>
          <a:p>
            <a:r>
              <a:rPr lang="en-US" altLang="en-US" sz="2400" dirty="0"/>
              <a:t>12*6 + 1 = 73 for this example. </a:t>
            </a:r>
          </a:p>
        </p:txBody>
      </p:sp>
      <p:sp>
        <p:nvSpPr>
          <p:cNvPr id="139275" name="Text Box 11"/>
          <p:cNvSpPr txBox="1">
            <a:spLocks noChangeArrowheads="1"/>
          </p:cNvSpPr>
          <p:nvPr/>
        </p:nvSpPr>
        <p:spPr bwMode="auto">
          <a:xfrm>
            <a:off x="5122986" y="5615354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srgbClr val="FF0000"/>
                </a:solidFill>
              </a:rPr>
              <a:t>b a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a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sp>
        <p:nvSpPr>
          <p:cNvPr id="139279" name="Text Box 15"/>
          <p:cNvSpPr txBox="1">
            <a:spLocks noChangeArrowheads="1"/>
          </p:cNvSpPr>
          <p:nvPr/>
        </p:nvSpPr>
        <p:spPr bwMode="auto">
          <a:xfrm>
            <a:off x="3522786" y="4548554"/>
            <a:ext cx="164019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rgbClr val="FF0000"/>
                </a:solidFill>
              </a:rPr>
              <a:t>b a a a a a</a:t>
            </a:r>
          </a:p>
        </p:txBody>
      </p:sp>
      <p:grpSp>
        <p:nvGrpSpPr>
          <p:cNvPr id="139280" name="Group 16"/>
          <p:cNvGrpSpPr>
            <a:grpSpLocks/>
          </p:cNvGrpSpPr>
          <p:nvPr/>
        </p:nvGrpSpPr>
        <p:grpSpPr bwMode="auto">
          <a:xfrm>
            <a:off x="5122985" y="1957754"/>
            <a:ext cx="533400" cy="4191000"/>
            <a:chOff x="3648" y="1248"/>
            <a:chExt cx="336" cy="2736"/>
          </a:xfrm>
        </p:grpSpPr>
        <p:sp>
          <p:nvSpPr>
            <p:cNvPr id="139277" name="Line 13"/>
            <p:cNvSpPr>
              <a:spLocks noChangeShapeType="1"/>
            </p:cNvSpPr>
            <p:nvPr/>
          </p:nvSpPr>
          <p:spPr bwMode="auto">
            <a:xfrm>
              <a:off x="3840" y="1248"/>
              <a:ext cx="0" cy="27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9278" name="Line 14"/>
            <p:cNvSpPr>
              <a:spLocks noChangeShapeType="1"/>
            </p:cNvSpPr>
            <p:nvPr/>
          </p:nvSpPr>
          <p:spPr bwMode="auto">
            <a:xfrm>
              <a:off x="3984" y="1248"/>
              <a:ext cx="0" cy="27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9276" name="Line 12"/>
            <p:cNvSpPr>
              <a:spLocks noChangeShapeType="1"/>
            </p:cNvSpPr>
            <p:nvPr/>
          </p:nvSpPr>
          <p:spPr bwMode="auto">
            <a:xfrm>
              <a:off x="3648" y="1248"/>
              <a:ext cx="0" cy="27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2656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How about an “average” case?</a:t>
            </a:r>
            <a:endParaRPr lang="en-US" alt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With a “cardinality” of 2 (binary strings):  example: "0101010101"</a:t>
            </a:r>
          </a:p>
          <a:p>
            <a:pPr lvl="1"/>
            <a:r>
              <a:rPr lang="en-US" altLang="en-US" dirty="0" smtClean="0"/>
              <a:t>With n = 10,000,000 and m = 27:</a:t>
            </a:r>
          </a:p>
          <a:p>
            <a:pPr lvl="2"/>
            <a:r>
              <a:rPr lang="en-US" altLang="en-US" dirty="0" smtClean="0"/>
              <a:t>Brute force had 20,005,800 comparisons.</a:t>
            </a:r>
          </a:p>
          <a:p>
            <a:pPr lvl="2"/>
            <a:r>
              <a:rPr lang="en-US" altLang="en-US" dirty="0" smtClean="0"/>
              <a:t>Boyer-Moore had 10,964,035 comparisons.</a:t>
            </a:r>
          </a:p>
          <a:p>
            <a:r>
              <a:rPr lang="en-US" altLang="en-US" dirty="0" smtClean="0"/>
              <a:t>With natural text:</a:t>
            </a:r>
          </a:p>
          <a:p>
            <a:pPr lvl="1"/>
            <a:r>
              <a:rPr lang="en-US" altLang="en-US" dirty="0" smtClean="0"/>
              <a:t>With n = 1,211,794 and m = 10:</a:t>
            </a:r>
          </a:p>
          <a:p>
            <a:pPr lvl="2"/>
            <a:r>
              <a:rPr lang="en-US" altLang="en-US" dirty="0" smtClean="0"/>
              <a:t>Brute force had 1,224,657 comparisons.</a:t>
            </a:r>
          </a:p>
          <a:p>
            <a:pPr lvl="2"/>
            <a:r>
              <a:rPr lang="en-US" altLang="en-US" dirty="0" smtClean="0"/>
              <a:t>Boyer-Moore had only 172,095 comparisons!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5436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Another Algorithm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There is another algorithm, called the Knuth-Morris-Pratt algorithm.</a:t>
            </a:r>
          </a:p>
          <a:p>
            <a:r>
              <a:rPr lang="en-US" altLang="en-US" dirty="0"/>
              <a:t>In can be shown that it is optimal in terms of worst </a:t>
            </a:r>
            <a:r>
              <a:rPr lang="en-US" altLang="en-US" dirty="0" smtClean="0"/>
              <a:t>case.</a:t>
            </a:r>
          </a:p>
          <a:p>
            <a:endParaRPr lang="en-US" altLang="en-US" dirty="0"/>
          </a:p>
          <a:p>
            <a:r>
              <a:rPr lang="en-US" altLang="en-US" dirty="0" smtClean="0"/>
              <a:t>Analysis beyond this course:</a:t>
            </a:r>
          </a:p>
          <a:p>
            <a:pPr lvl="1"/>
            <a:r>
              <a:rPr lang="en-US" altLang="en-US" dirty="0" smtClean="0"/>
              <a:t>However</a:t>
            </a:r>
            <a:r>
              <a:rPr lang="en-US" altLang="en-US" dirty="0"/>
              <a:t>, on average, especially for natural text, Boyer-Moore performs better</a:t>
            </a:r>
            <a:r>
              <a:rPr lang="en-US" altLang="en-US" dirty="0" smtClean="0"/>
              <a:t>.</a:t>
            </a:r>
          </a:p>
          <a:p>
            <a:pPr lvl="1"/>
            <a:r>
              <a:rPr lang="en-US" altLang="en-US" dirty="0" smtClean="0"/>
              <a:t>Binary strings are better with Knuth-Morris-Pratt</a:t>
            </a:r>
          </a:p>
          <a:p>
            <a:pPr lvl="1"/>
            <a:r>
              <a:rPr lang="en-US" altLang="en-US" dirty="0" smtClean="0"/>
              <a:t>Boyer-Moore is extremely fast on large alphabet and patterns</a:t>
            </a:r>
          </a:p>
          <a:p>
            <a:pPr lvl="1"/>
            <a:r>
              <a:rPr lang="en-US" altLang="en-US" dirty="0" smtClean="0"/>
              <a:t>for very short patterns, a simple naïve algorithm like we use a the beginning of the lecture may actually work better.  </a:t>
            </a:r>
          </a:p>
          <a:p>
            <a:pPr lvl="2"/>
            <a:r>
              <a:rPr lang="en-US" altLang="en-US" dirty="0" smtClean="0"/>
              <a:t>less preprocessing and over head.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13732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19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string.compare</a:t>
            </a:r>
            <a:r>
              <a:rPr lang="en-US" dirty="0" smtClean="0"/>
              <a:t>  vs. ==</a:t>
            </a:r>
          </a:p>
          <a:p>
            <a:pPr lvl="1"/>
            <a:r>
              <a:rPr lang="en-US" dirty="0" smtClean="0"/>
              <a:t>They are basically the same for comparing two strings together</a:t>
            </a:r>
          </a:p>
          <a:p>
            <a:pPr lvl="2"/>
            <a:r>
              <a:rPr lang="en-US" dirty="0" smtClean="0"/>
              <a:t>but with pointers == maybe comparing pointers not actually strings.  be careful.</a:t>
            </a:r>
          </a:p>
          <a:p>
            <a:pPr lvl="1"/>
            <a:r>
              <a:rPr lang="en-US" dirty="0" smtClean="0"/>
              <a:t>except compare (and </a:t>
            </a:r>
            <a:r>
              <a:rPr lang="en-US" dirty="0" err="1" smtClean="0"/>
              <a:t>strcmp</a:t>
            </a:r>
            <a:r>
              <a:rPr lang="en-US" dirty="0" smtClean="0"/>
              <a:t> in c) provide additional information</a:t>
            </a:r>
          </a:p>
          <a:p>
            <a:pPr lvl="2"/>
            <a:r>
              <a:rPr lang="en-US" dirty="0" smtClean="0"/>
              <a:t>0:  if they are equal character by character</a:t>
            </a:r>
          </a:p>
          <a:p>
            <a:pPr lvl="2"/>
            <a:r>
              <a:rPr lang="en-US" dirty="0" smtClean="0"/>
              <a:t>negative value: Either the value of the first character that does not match is lower in the compared string, or all compared characters match but the compared string is shorter.</a:t>
            </a:r>
          </a:p>
          <a:p>
            <a:pPr lvl="2"/>
            <a:r>
              <a:rPr lang="en-US" dirty="0" smtClean="0"/>
              <a:t>positive value: Either the value of the first character that does not match is greater in the </a:t>
            </a:r>
            <a:r>
              <a:rPr lang="en-US" i="1" dirty="0" smtClean="0"/>
              <a:t>compared string</a:t>
            </a:r>
            <a:r>
              <a:rPr lang="en-US" dirty="0" smtClean="0"/>
              <a:t>, or all compared characters match but the </a:t>
            </a:r>
            <a:r>
              <a:rPr lang="en-US" i="1" dirty="0" smtClean="0"/>
              <a:t>compared string</a:t>
            </a:r>
            <a:r>
              <a:rPr lang="en-US" dirty="0" smtClean="0"/>
              <a:t> is longer.</a:t>
            </a:r>
          </a:p>
          <a:p>
            <a:pPr lvl="2"/>
            <a:r>
              <a:rPr lang="en-US" dirty="0" smtClean="0"/>
              <a:t>"greater/lower" is determined by position in the ASCII/UTF8 table.</a:t>
            </a:r>
          </a:p>
          <a:p>
            <a:pPr lvl="1"/>
            <a:r>
              <a:rPr lang="en-US" dirty="0" smtClean="0"/>
              <a:t>Know your languages:  In JAVA this is not true  </a:t>
            </a:r>
            <a:r>
              <a:rPr lang="en-US" dirty="0" err="1" smtClean="0"/>
              <a:t>str.compare</a:t>
            </a:r>
            <a:r>
              <a:rPr lang="en-US" dirty="0" smtClean="0"/>
              <a:t> compares the strings and == checks if they are pointing at the SAME spot in memory(</a:t>
            </a:r>
            <a:r>
              <a:rPr lang="en-US" dirty="0" err="1" smtClean="0"/>
              <a:t>ie</a:t>
            </a:r>
            <a:r>
              <a:rPr lang="en-US" dirty="0" smtClean="0"/>
              <a:t> compares the pointer values).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286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28409" y="1589565"/>
            <a:ext cx="2884960" cy="4346013"/>
          </a:xfrm>
          <a:prstGeom prst="rect">
            <a:avLst/>
          </a:prstGeom>
        </p:spPr>
      </p:pic>
      <p:pic>
        <p:nvPicPr>
          <p:cNvPr id="12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838545" y="1690688"/>
            <a:ext cx="2438096" cy="4083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878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"string compare is expensive"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a compare is expensive, because like multiplication and division, </a:t>
            </a:r>
            <a:r>
              <a:rPr lang="en-US" dirty="0" smtClean="0"/>
              <a:t>it's </a:t>
            </a:r>
            <a:r>
              <a:rPr lang="en-US" dirty="0" smtClean="0"/>
              <a:t>a loop.</a:t>
            </a:r>
          </a:p>
          <a:p>
            <a:pPr lvl="1"/>
            <a:r>
              <a:rPr lang="en-US" dirty="0" smtClean="0"/>
              <a:t>It multiplication and division take about n number of time units, where n is the number of bits representing the number value (</a:t>
            </a:r>
            <a:r>
              <a:rPr lang="en-US" dirty="0" err="1" smtClean="0"/>
              <a:t>ie</a:t>
            </a:r>
            <a:r>
              <a:rPr lang="en-US" dirty="0" smtClean="0"/>
              <a:t> 16 bits for integers).</a:t>
            </a:r>
          </a:p>
          <a:p>
            <a:pPr lvl="1"/>
            <a:endParaRPr lang="en-US" dirty="0"/>
          </a:p>
          <a:p>
            <a:r>
              <a:rPr lang="en-US" dirty="0" smtClean="0"/>
              <a:t>String have the same issue, to check a string is a it's a loop.</a:t>
            </a:r>
          </a:p>
          <a:p>
            <a:pPr lvl="1"/>
            <a:r>
              <a:rPr lang="en-US" dirty="0" smtClean="0"/>
              <a:t>best case, they don't match at the first character</a:t>
            </a:r>
          </a:p>
          <a:p>
            <a:pPr lvl="1"/>
            <a:r>
              <a:rPr lang="en-US" dirty="0" smtClean="0"/>
              <a:t>worse case, they match or almost match, but one string is longer.</a:t>
            </a:r>
          </a:p>
        </p:txBody>
      </p:sp>
    </p:spTree>
    <p:extLst>
      <p:ext uri="{BB962C8B-B14F-4D97-AF65-F5344CB8AC3E}">
        <p14:creationId xmlns:p14="http://schemas.microsoft.com/office/powerpoint/2010/main" val="23677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matching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34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762000"/>
            <a:ext cx="6324600" cy="1143000"/>
          </a:xfrm>
        </p:spPr>
        <p:txBody>
          <a:bodyPr/>
          <a:lstStyle/>
          <a:p>
            <a:r>
              <a:rPr lang="en-US" altLang="en-US" sz="4000"/>
              <a:t>Pattern Matching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We are given a text string T with </a:t>
            </a:r>
            <a:r>
              <a:rPr lang="en-US" altLang="en-US" i="1" dirty="0"/>
              <a:t>n</a:t>
            </a:r>
            <a:r>
              <a:rPr lang="en-US" altLang="en-US" dirty="0"/>
              <a:t> characters and a pattern string P with </a:t>
            </a:r>
            <a:r>
              <a:rPr lang="en-US" altLang="en-US" i="1" dirty="0"/>
              <a:t>m</a:t>
            </a:r>
            <a:r>
              <a:rPr lang="en-US" altLang="en-US" dirty="0"/>
              <a:t> characters. Try to find P in T.</a:t>
            </a:r>
          </a:p>
          <a:p>
            <a:pPr lvl="1">
              <a:lnSpc>
                <a:spcPct val="90000"/>
              </a:lnSpc>
            </a:pPr>
            <a:r>
              <a:rPr lang="en-US" altLang="en-US" sz="2800" dirty="0"/>
              <a:t>Example: Is </a:t>
            </a:r>
            <a:r>
              <a:rPr lang="en-US" altLang="en-US" sz="2800" dirty="0" smtClean="0"/>
              <a:t>"</a:t>
            </a:r>
            <a:r>
              <a:rPr lang="en-US" altLang="en-US" sz="2800" dirty="0" err="1" smtClean="0"/>
              <a:t>abacab</a:t>
            </a:r>
            <a:r>
              <a:rPr lang="en-US" altLang="en-US" sz="2800" dirty="0" smtClean="0"/>
              <a:t>" </a:t>
            </a:r>
            <a:r>
              <a:rPr lang="en-US" altLang="en-US" sz="2800" dirty="0"/>
              <a:t>in "</a:t>
            </a:r>
            <a:r>
              <a:rPr lang="en-US" altLang="en-US" sz="2800" dirty="0" err="1" smtClean="0"/>
              <a:t>abacaabacabaabb</a:t>
            </a:r>
            <a:r>
              <a:rPr lang="en-US" altLang="en-US" sz="2800" dirty="0" smtClean="0"/>
              <a:t>"?</a:t>
            </a:r>
            <a:endParaRPr lang="en-US" altLang="en-US" sz="2800" dirty="0"/>
          </a:p>
          <a:p>
            <a:pPr lvl="1">
              <a:lnSpc>
                <a:spcPct val="90000"/>
              </a:lnSpc>
            </a:pPr>
            <a:endParaRPr lang="en-US" altLang="en-US" dirty="0" smtClean="0"/>
          </a:p>
          <a:p>
            <a:pPr lvl="2"/>
            <a:r>
              <a:rPr lang="en-US" altLang="en-US" dirty="0" smtClean="0"/>
              <a:t>So how did you figure out if it was in the string or not?</a:t>
            </a: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 smtClean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Useful </a:t>
            </a:r>
            <a:r>
              <a:rPr lang="en-US" altLang="en-US" dirty="0"/>
              <a:t>for finding words/phrases in documents, looking for viral signatures in files, and looking for TCGA sequences in DNA</a:t>
            </a:r>
            <a:r>
              <a:rPr lang="en-US" altLang="en-US" dirty="0" smtClean="0"/>
              <a:t>!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Think about auto fill in google search/text predication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0899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Brute Force Search Algorithm</a:t>
            </a:r>
            <a:endParaRPr lang="en-US" alt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We test all possible placements of </a:t>
            </a:r>
            <a:r>
              <a:rPr lang="en-US" altLang="en-US" b="1" dirty="0" smtClean="0"/>
              <a:t>P</a:t>
            </a:r>
            <a:r>
              <a:rPr lang="en-US" altLang="en-US" dirty="0" smtClean="0"/>
              <a:t>attern relative to </a:t>
            </a:r>
            <a:r>
              <a:rPr lang="en-US" altLang="en-US" b="1" dirty="0" smtClean="0"/>
              <a:t>T</a:t>
            </a:r>
            <a:r>
              <a:rPr lang="en-US" altLang="en-US" dirty="0" smtClean="0"/>
              <a:t>ext.</a:t>
            </a:r>
          </a:p>
          <a:p>
            <a:r>
              <a:rPr lang="en-US" altLang="en-US" dirty="0" smtClean="0"/>
              <a:t>Algorithm:</a:t>
            </a:r>
            <a:endParaRPr lang="en-US" altLang="en-US" dirty="0"/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3026924" y="2911812"/>
            <a:ext cx="6632642" cy="31700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000" dirty="0"/>
              <a:t>for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 = 0 to (n-m) {</a:t>
            </a:r>
          </a:p>
          <a:p>
            <a:r>
              <a:rPr lang="en-US" altLang="en-US" sz="2000" dirty="0"/>
              <a:t>	j = 0;</a:t>
            </a:r>
          </a:p>
          <a:p>
            <a:r>
              <a:rPr lang="en-US" altLang="en-US" sz="2000" dirty="0"/>
              <a:t>	while ((j &lt; m) and (T[</a:t>
            </a:r>
            <a:r>
              <a:rPr lang="en-US" altLang="en-US" sz="2000" dirty="0" err="1"/>
              <a:t>i+j</a:t>
            </a:r>
            <a:r>
              <a:rPr lang="en-US" altLang="en-US" sz="2000" dirty="0"/>
              <a:t>] == P[j])) {</a:t>
            </a:r>
          </a:p>
          <a:p>
            <a:r>
              <a:rPr lang="en-US" altLang="en-US" sz="2000" dirty="0"/>
              <a:t>		</a:t>
            </a:r>
            <a:r>
              <a:rPr lang="en-US" altLang="en-US" sz="2000" dirty="0" err="1"/>
              <a:t>j++</a:t>
            </a:r>
            <a:r>
              <a:rPr lang="en-US" altLang="en-US" sz="2000" dirty="0"/>
              <a:t>;</a:t>
            </a:r>
          </a:p>
          <a:p>
            <a:r>
              <a:rPr lang="en-US" altLang="en-US" sz="2000" dirty="0"/>
              <a:t>	}</a:t>
            </a:r>
          </a:p>
          <a:p>
            <a:r>
              <a:rPr lang="en-US" altLang="en-US" sz="2000" dirty="0"/>
              <a:t>	if (j == m) { </a:t>
            </a:r>
          </a:p>
          <a:p>
            <a:r>
              <a:rPr lang="en-US" altLang="en-US" sz="2000" dirty="0"/>
              <a:t>		return(</a:t>
            </a:r>
            <a:r>
              <a:rPr lang="en-US" altLang="en-US" sz="2000" dirty="0" err="1"/>
              <a:t>i</a:t>
            </a:r>
            <a:r>
              <a:rPr lang="en-US" altLang="en-US" sz="2000" dirty="0"/>
              <a:t>); // The index where P is found.</a:t>
            </a:r>
          </a:p>
          <a:p>
            <a:r>
              <a:rPr lang="en-US" altLang="en-US" sz="2000" dirty="0"/>
              <a:t>	}</a:t>
            </a:r>
          </a:p>
          <a:p>
            <a:r>
              <a:rPr lang="en-US" altLang="en-US" sz="2000" dirty="0"/>
              <a:t>}</a:t>
            </a:r>
          </a:p>
          <a:p>
            <a:r>
              <a:rPr lang="en-US" altLang="en-US" sz="2000" dirty="0"/>
              <a:t>return(“Pattern not found”);</a:t>
            </a: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5922524" y="2911813"/>
            <a:ext cx="2928943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/>
              <a:t>Count character comparisons</a:t>
            </a:r>
          </a:p>
        </p:txBody>
      </p:sp>
      <p:sp>
        <p:nvSpPr>
          <p:cNvPr id="131078" name="Line 6"/>
          <p:cNvSpPr>
            <a:spLocks noChangeShapeType="1"/>
          </p:cNvSpPr>
          <p:nvPr/>
        </p:nvSpPr>
        <p:spPr bwMode="auto">
          <a:xfrm flipH="1">
            <a:off x="6760723" y="3369013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65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  <a:endParaRPr lang="en-US" altLang="en-US"/>
          </a:p>
        </p:txBody>
      </p:sp>
      <p:sp>
        <p:nvSpPr>
          <p:cNvPr id="102436" name="Text Box 36"/>
          <p:cNvSpPr txBox="1">
            <a:spLocks noChangeArrowheads="1"/>
          </p:cNvSpPr>
          <p:nvPr/>
        </p:nvSpPr>
        <p:spPr bwMode="auto">
          <a:xfrm>
            <a:off x="1125416" y="1690688"/>
            <a:ext cx="519725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/>
              <a:t>a b a c a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b a c </a:t>
            </a:r>
            <a:r>
              <a:rPr lang="en-US" altLang="en-US" sz="2800" dirty="0" err="1"/>
              <a:t>c</a:t>
            </a:r>
            <a:r>
              <a:rPr lang="en-US" altLang="en-US" sz="2800" dirty="0"/>
              <a:t> a b a c a b a </a:t>
            </a:r>
            <a:r>
              <a:rPr lang="en-US" altLang="en-US" sz="2800" dirty="0" err="1"/>
              <a:t>a</a:t>
            </a:r>
            <a:r>
              <a:rPr lang="en-US" altLang="en-US" sz="2800" dirty="0"/>
              <a:t> b </a:t>
            </a:r>
            <a:r>
              <a:rPr lang="en-US" altLang="en-US" sz="2800" dirty="0" err="1"/>
              <a:t>b</a:t>
            </a:r>
            <a:endParaRPr lang="en-US" altLang="en-US" sz="2800" dirty="0"/>
          </a:p>
        </p:txBody>
      </p:sp>
      <p:sp>
        <p:nvSpPr>
          <p:cNvPr id="102438" name="Text Box 38"/>
          <p:cNvSpPr txBox="1">
            <a:spLocks noChangeArrowheads="1"/>
          </p:cNvSpPr>
          <p:nvPr/>
        </p:nvSpPr>
        <p:spPr bwMode="auto">
          <a:xfrm>
            <a:off x="1125415" y="2347913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srgbClr val="FF0000"/>
                </a:solidFill>
              </a:rPr>
              <a:t>a b a c a b</a:t>
            </a:r>
          </a:p>
        </p:txBody>
      </p:sp>
      <p:sp>
        <p:nvSpPr>
          <p:cNvPr id="102439" name="Text Box 39"/>
          <p:cNvSpPr txBox="1">
            <a:spLocks noChangeArrowheads="1"/>
          </p:cNvSpPr>
          <p:nvPr/>
        </p:nvSpPr>
        <p:spPr bwMode="auto">
          <a:xfrm>
            <a:off x="1354015" y="2957513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srgbClr val="FF0000"/>
                </a:solidFill>
              </a:rPr>
              <a:t>a </a:t>
            </a:r>
            <a:r>
              <a:rPr lang="en-US" altLang="en-US" sz="2800" dirty="0"/>
              <a:t>b a c a b</a:t>
            </a:r>
          </a:p>
        </p:txBody>
      </p:sp>
      <p:sp>
        <p:nvSpPr>
          <p:cNvPr id="102440" name="Text Box 40"/>
          <p:cNvSpPr txBox="1">
            <a:spLocks noChangeArrowheads="1"/>
          </p:cNvSpPr>
          <p:nvPr/>
        </p:nvSpPr>
        <p:spPr bwMode="auto">
          <a:xfrm>
            <a:off x="1658815" y="3567113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srgbClr val="FF0000"/>
                </a:solidFill>
              </a:rPr>
              <a:t>a b</a:t>
            </a:r>
            <a:r>
              <a:rPr lang="en-US" altLang="en-US" sz="2800" dirty="0"/>
              <a:t> a c a b</a:t>
            </a:r>
          </a:p>
        </p:txBody>
      </p:sp>
      <p:sp>
        <p:nvSpPr>
          <p:cNvPr id="102441" name="Text Box 41"/>
          <p:cNvSpPr txBox="1">
            <a:spLocks noChangeArrowheads="1"/>
          </p:cNvSpPr>
          <p:nvPr/>
        </p:nvSpPr>
        <p:spPr bwMode="auto">
          <a:xfrm>
            <a:off x="1887415" y="4129088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srgbClr val="FF0000"/>
                </a:solidFill>
              </a:rPr>
              <a:t>a </a:t>
            </a:r>
            <a:r>
              <a:rPr lang="en-US" altLang="en-US" sz="2800" dirty="0"/>
              <a:t>b a c a b</a:t>
            </a:r>
          </a:p>
        </p:txBody>
      </p:sp>
      <p:sp>
        <p:nvSpPr>
          <p:cNvPr id="102442" name="Text Box 42"/>
          <p:cNvSpPr txBox="1">
            <a:spLocks noChangeArrowheads="1"/>
          </p:cNvSpPr>
          <p:nvPr/>
        </p:nvSpPr>
        <p:spPr bwMode="auto">
          <a:xfrm>
            <a:off x="3640015" y="5043488"/>
            <a:ext cx="163859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rgbClr val="FF0000"/>
                </a:solidFill>
              </a:rPr>
              <a:t>a b a c a b</a:t>
            </a:r>
          </a:p>
        </p:txBody>
      </p:sp>
      <p:sp>
        <p:nvSpPr>
          <p:cNvPr id="102443" name="Line 43"/>
          <p:cNvSpPr>
            <a:spLocks noChangeShapeType="1"/>
          </p:cNvSpPr>
          <p:nvPr/>
        </p:nvSpPr>
        <p:spPr bwMode="auto">
          <a:xfrm>
            <a:off x="2420815" y="4786313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44" name="Text Box 44"/>
          <p:cNvSpPr txBox="1">
            <a:spLocks noChangeArrowheads="1"/>
          </p:cNvSpPr>
          <p:nvPr/>
        </p:nvSpPr>
        <p:spPr bwMode="auto">
          <a:xfrm>
            <a:off x="5011615" y="2681289"/>
            <a:ext cx="5926016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/>
              <a:t>Red letters indicate</a:t>
            </a:r>
          </a:p>
          <a:p>
            <a:r>
              <a:rPr lang="en-US" altLang="en-US" sz="2800" dirty="0"/>
              <a:t>character </a:t>
            </a:r>
            <a:r>
              <a:rPr lang="en-US" altLang="en-US" sz="2800" dirty="0" smtClean="0"/>
              <a:t>comparisons between the T and P.</a:t>
            </a:r>
            <a:endParaRPr lang="en-US" altLang="en-US" sz="2800" dirty="0"/>
          </a:p>
          <a:p>
            <a:r>
              <a:rPr lang="en-US" altLang="en-US" sz="2800" dirty="0"/>
              <a:t>Total number of comparisons</a:t>
            </a:r>
          </a:p>
          <a:p>
            <a:r>
              <a:rPr lang="en-US" altLang="en-US" sz="2800" dirty="0"/>
              <a:t>is 28 for this example.</a:t>
            </a:r>
          </a:p>
        </p:txBody>
      </p:sp>
      <p:sp>
        <p:nvSpPr>
          <p:cNvPr id="102445" name="Text Box 45"/>
          <p:cNvSpPr txBox="1">
            <a:spLocks noChangeArrowheads="1"/>
          </p:cNvSpPr>
          <p:nvPr/>
        </p:nvSpPr>
        <p:spPr bwMode="auto">
          <a:xfrm>
            <a:off x="3030416" y="4738688"/>
            <a:ext cx="11479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Eventually</a:t>
            </a:r>
          </a:p>
        </p:txBody>
      </p:sp>
      <p:sp>
        <p:nvSpPr>
          <p:cNvPr id="102446" name="Line 46"/>
          <p:cNvSpPr>
            <a:spLocks noChangeShapeType="1"/>
          </p:cNvSpPr>
          <p:nvPr/>
        </p:nvSpPr>
        <p:spPr bwMode="auto">
          <a:xfrm>
            <a:off x="13540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47" name="Line 47"/>
          <p:cNvSpPr>
            <a:spLocks noChangeShapeType="1"/>
          </p:cNvSpPr>
          <p:nvPr/>
        </p:nvSpPr>
        <p:spPr bwMode="auto">
          <a:xfrm>
            <a:off x="16588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48" name="Line 48"/>
          <p:cNvSpPr>
            <a:spLocks noChangeShapeType="1"/>
          </p:cNvSpPr>
          <p:nvPr/>
        </p:nvSpPr>
        <p:spPr bwMode="auto">
          <a:xfrm>
            <a:off x="18874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49" name="Line 49"/>
          <p:cNvSpPr>
            <a:spLocks noChangeShapeType="1"/>
          </p:cNvSpPr>
          <p:nvPr/>
        </p:nvSpPr>
        <p:spPr bwMode="auto">
          <a:xfrm>
            <a:off x="21922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50" name="Line 50"/>
          <p:cNvSpPr>
            <a:spLocks noChangeShapeType="1"/>
          </p:cNvSpPr>
          <p:nvPr/>
        </p:nvSpPr>
        <p:spPr bwMode="auto">
          <a:xfrm>
            <a:off x="24208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51" name="Line 51"/>
          <p:cNvSpPr>
            <a:spLocks noChangeShapeType="1"/>
          </p:cNvSpPr>
          <p:nvPr/>
        </p:nvSpPr>
        <p:spPr bwMode="auto">
          <a:xfrm>
            <a:off x="26494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52" name="Line 52"/>
          <p:cNvSpPr>
            <a:spLocks noChangeShapeType="1"/>
          </p:cNvSpPr>
          <p:nvPr/>
        </p:nvSpPr>
        <p:spPr bwMode="auto">
          <a:xfrm>
            <a:off x="29542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53" name="Line 53"/>
          <p:cNvSpPr>
            <a:spLocks noChangeShapeType="1"/>
          </p:cNvSpPr>
          <p:nvPr/>
        </p:nvSpPr>
        <p:spPr bwMode="auto">
          <a:xfrm>
            <a:off x="31828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54" name="Line 54"/>
          <p:cNvSpPr>
            <a:spLocks noChangeShapeType="1"/>
          </p:cNvSpPr>
          <p:nvPr/>
        </p:nvSpPr>
        <p:spPr bwMode="auto">
          <a:xfrm>
            <a:off x="38686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55" name="Line 55"/>
          <p:cNvSpPr>
            <a:spLocks noChangeShapeType="1"/>
          </p:cNvSpPr>
          <p:nvPr/>
        </p:nvSpPr>
        <p:spPr bwMode="auto">
          <a:xfrm>
            <a:off x="41734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56" name="Line 56"/>
          <p:cNvSpPr>
            <a:spLocks noChangeShapeType="1"/>
          </p:cNvSpPr>
          <p:nvPr/>
        </p:nvSpPr>
        <p:spPr bwMode="auto">
          <a:xfrm>
            <a:off x="44020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57" name="Line 57"/>
          <p:cNvSpPr>
            <a:spLocks noChangeShapeType="1"/>
          </p:cNvSpPr>
          <p:nvPr/>
        </p:nvSpPr>
        <p:spPr bwMode="auto">
          <a:xfrm>
            <a:off x="46306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58" name="Line 58"/>
          <p:cNvSpPr>
            <a:spLocks noChangeShapeType="1"/>
          </p:cNvSpPr>
          <p:nvPr/>
        </p:nvSpPr>
        <p:spPr bwMode="auto">
          <a:xfrm>
            <a:off x="4935415" y="16906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17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Worst Case runtime</a:t>
            </a:r>
            <a:endParaRPr lang="en-US" altLang="en-US" dirty="0"/>
          </a:p>
        </p:txBody>
      </p:sp>
      <p:sp>
        <p:nvSpPr>
          <p:cNvPr id="133124" name="Text Box 4"/>
          <p:cNvSpPr txBox="1">
            <a:spLocks noChangeArrowheads="1"/>
          </p:cNvSpPr>
          <p:nvPr/>
        </p:nvSpPr>
        <p:spPr bwMode="auto">
          <a:xfrm>
            <a:off x="2079137" y="2362201"/>
            <a:ext cx="5753947" cy="286232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/>
              <a:t>for </a:t>
            </a:r>
            <a:r>
              <a:rPr lang="en-US" altLang="en-US" dirty="0" err="1"/>
              <a:t>i</a:t>
            </a:r>
            <a:r>
              <a:rPr lang="en-US" altLang="en-US" dirty="0"/>
              <a:t> = 0 to (n-m) {</a:t>
            </a:r>
          </a:p>
          <a:p>
            <a:r>
              <a:rPr lang="en-US" altLang="en-US" dirty="0"/>
              <a:t>	j = 0;</a:t>
            </a:r>
          </a:p>
          <a:p>
            <a:r>
              <a:rPr lang="en-US" altLang="en-US" dirty="0"/>
              <a:t>	while ((j &lt; m) and (T[</a:t>
            </a:r>
            <a:r>
              <a:rPr lang="en-US" altLang="en-US" dirty="0" err="1"/>
              <a:t>i+j</a:t>
            </a:r>
            <a:r>
              <a:rPr lang="en-US" altLang="en-US" dirty="0"/>
              <a:t>] == P[j])) {</a:t>
            </a:r>
          </a:p>
          <a:p>
            <a:r>
              <a:rPr lang="en-US" altLang="en-US" dirty="0"/>
              <a:t>		</a:t>
            </a:r>
            <a:r>
              <a:rPr lang="en-US" altLang="en-US" dirty="0" err="1"/>
              <a:t>j++</a:t>
            </a:r>
            <a:r>
              <a:rPr lang="en-US" altLang="en-US" dirty="0"/>
              <a:t>;</a:t>
            </a:r>
          </a:p>
          <a:p>
            <a:r>
              <a:rPr lang="en-US" altLang="en-US" dirty="0"/>
              <a:t>	}</a:t>
            </a:r>
          </a:p>
          <a:p>
            <a:r>
              <a:rPr lang="en-US" altLang="en-US" dirty="0"/>
              <a:t>	if (j == m) { </a:t>
            </a:r>
          </a:p>
          <a:p>
            <a:r>
              <a:rPr lang="en-US" altLang="en-US" dirty="0"/>
              <a:t>		return(</a:t>
            </a:r>
            <a:r>
              <a:rPr lang="en-US" altLang="en-US" dirty="0" err="1"/>
              <a:t>i</a:t>
            </a:r>
            <a:r>
              <a:rPr lang="en-US" altLang="en-US" dirty="0"/>
              <a:t>); // The index where P is found.</a:t>
            </a:r>
          </a:p>
          <a:p>
            <a:r>
              <a:rPr lang="en-US" altLang="en-US" dirty="0"/>
              <a:t>	}</a:t>
            </a:r>
          </a:p>
          <a:p>
            <a:r>
              <a:rPr lang="en-US" altLang="en-US" dirty="0"/>
              <a:t>}</a:t>
            </a:r>
          </a:p>
          <a:p>
            <a:r>
              <a:rPr lang="en-US" altLang="en-US" dirty="0"/>
              <a:t>return(“Pattern not found”);</a:t>
            </a:r>
          </a:p>
        </p:txBody>
      </p:sp>
      <p:sp>
        <p:nvSpPr>
          <p:cNvPr id="133126" name="Line 6"/>
          <p:cNvSpPr>
            <a:spLocks noChangeShapeType="1"/>
          </p:cNvSpPr>
          <p:nvPr/>
        </p:nvSpPr>
        <p:spPr bwMode="auto">
          <a:xfrm flipH="1">
            <a:off x="3511061" y="2071688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128" name="Text Box 8"/>
          <p:cNvSpPr txBox="1">
            <a:spLocks noChangeArrowheads="1"/>
          </p:cNvSpPr>
          <p:nvPr/>
        </p:nvSpPr>
        <p:spPr bwMode="auto">
          <a:xfrm>
            <a:off x="3206262" y="1690688"/>
            <a:ext cx="2037417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/>
              <a:t>n-m+1 comparisons</a:t>
            </a:r>
          </a:p>
        </p:txBody>
      </p:sp>
      <p:sp>
        <p:nvSpPr>
          <p:cNvPr id="133129" name="Text Box 9"/>
          <p:cNvSpPr txBox="1">
            <a:spLocks noChangeArrowheads="1"/>
          </p:cNvSpPr>
          <p:nvPr/>
        </p:nvSpPr>
        <p:spPr bwMode="auto">
          <a:xfrm>
            <a:off x="7076587" y="2924176"/>
            <a:ext cx="161262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/>
              <a:t>m comparisons</a:t>
            </a:r>
          </a:p>
        </p:txBody>
      </p:sp>
      <p:sp>
        <p:nvSpPr>
          <p:cNvPr id="133130" name="Text Box 10"/>
          <p:cNvSpPr txBox="1">
            <a:spLocks noChangeArrowheads="1"/>
          </p:cNvSpPr>
          <p:nvPr/>
        </p:nvSpPr>
        <p:spPr bwMode="auto">
          <a:xfrm>
            <a:off x="3206261" y="5680076"/>
            <a:ext cx="3638047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400" dirty="0" smtClean="0"/>
              <a:t>So worse case is (n-m+1)m  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89258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1381</Words>
  <Application>Microsoft Office PowerPoint</Application>
  <PresentationFormat>Widescreen</PresentationFormat>
  <Paragraphs>185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Times New Roman</vt:lpstr>
      <vt:lpstr>Office Theme</vt:lpstr>
      <vt:lpstr>Cosc 2030</vt:lpstr>
      <vt:lpstr>Compare</vt:lpstr>
      <vt:lpstr>Example</vt:lpstr>
      <vt:lpstr>"string compare is expensive"</vt:lpstr>
      <vt:lpstr>pattern matching</vt:lpstr>
      <vt:lpstr>Pattern Matching</vt:lpstr>
      <vt:lpstr>Brute Force Search Algorithm</vt:lpstr>
      <vt:lpstr>Example</vt:lpstr>
      <vt:lpstr>Worst Case runtime</vt:lpstr>
      <vt:lpstr>Worst Case Example</vt:lpstr>
      <vt:lpstr>Boyer-Moore Algorithm</vt:lpstr>
      <vt:lpstr>Example</vt:lpstr>
      <vt:lpstr>Example</vt:lpstr>
      <vt:lpstr>Boyer-Moore Search Algorithm</vt:lpstr>
      <vt:lpstr>Boyer-Moore Search Algorithm</vt:lpstr>
      <vt:lpstr>Worst Case Example</vt:lpstr>
      <vt:lpstr>How about an “average” case?</vt:lpstr>
      <vt:lpstr>Another Algorithm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James S. Ward</cp:lastModifiedBy>
  <cp:revision>13</cp:revision>
  <dcterms:created xsi:type="dcterms:W3CDTF">2019-07-22T14:38:25Z</dcterms:created>
  <dcterms:modified xsi:type="dcterms:W3CDTF">2020-04-14T14:26:05Z</dcterms:modified>
</cp:coreProperties>
</file>