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295" r:id="rId3"/>
    <p:sldId id="257" r:id="rId4"/>
    <p:sldId id="294" r:id="rId5"/>
    <p:sldId id="259" r:id="rId6"/>
    <p:sldId id="260" r:id="rId7"/>
    <p:sldId id="258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61" r:id="rId19"/>
    <p:sldId id="286" r:id="rId20"/>
    <p:sldId id="287" r:id="rId21"/>
    <p:sldId id="293" r:id="rId22"/>
    <p:sldId id="297" r:id="rId23"/>
    <p:sldId id="288" r:id="rId24"/>
    <p:sldId id="289" r:id="rId25"/>
    <p:sldId id="291" r:id="rId26"/>
    <p:sldId id="290" r:id="rId27"/>
    <p:sldId id="292" r:id="rId28"/>
    <p:sldId id="272" r:id="rId29"/>
    <p:sldId id="298" r:id="rId30"/>
    <p:sldId id="273" r:id="rId31"/>
    <p:sldId id="274" r:id="rId32"/>
    <p:sldId id="275" r:id="rId33"/>
    <p:sldId id="276" r:id="rId34"/>
    <p:sldId id="277" r:id="rId35"/>
    <p:sldId id="278" r:id="rId36"/>
    <p:sldId id="279" r:id="rId37"/>
    <p:sldId id="280" r:id="rId38"/>
    <p:sldId id="281" r:id="rId39"/>
    <p:sldId id="282" r:id="rId40"/>
    <p:sldId id="296" r:id="rId41"/>
    <p:sldId id="283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EA627-3E50-49D3-B203-14945E9D8DDE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44CAC9-C8BA-4574-B6E5-14E75991C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196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bob house.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4CAC9-C8BA-4574-B6E5-14E75991C13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7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9142-0E22-48B9-9DD4-672EC5738215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3BB4-D27A-4365-A425-719FC533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95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9142-0E22-48B9-9DD4-672EC5738215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3BB4-D27A-4365-A425-719FC533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036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9142-0E22-48B9-9DD4-672EC5738215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3BB4-D27A-4365-A425-719FC533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605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9142-0E22-48B9-9DD4-672EC5738215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3BB4-D27A-4365-A425-719FC533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300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9142-0E22-48B9-9DD4-672EC5738215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3BB4-D27A-4365-A425-719FC533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46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9142-0E22-48B9-9DD4-672EC5738215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3BB4-D27A-4365-A425-719FC533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455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9142-0E22-48B9-9DD4-672EC5738215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3BB4-D27A-4365-A425-719FC533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105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9142-0E22-48B9-9DD4-672EC5738215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3BB4-D27A-4365-A425-719FC533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030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9142-0E22-48B9-9DD4-672EC5738215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3BB4-D27A-4365-A425-719FC533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969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9142-0E22-48B9-9DD4-672EC5738215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3BB4-D27A-4365-A425-719FC533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73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9142-0E22-48B9-9DD4-672EC5738215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3BB4-D27A-4365-A425-719FC533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084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D9142-0E22-48B9-9DD4-672EC5738215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53BB4-D27A-4365-A425-719FC533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612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plusplus.com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COSC 2030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C++ primer</a:t>
            </a:r>
          </a:p>
        </p:txBody>
      </p:sp>
    </p:spTree>
    <p:extLst>
      <p:ext uri="{BB962C8B-B14F-4D97-AF65-F5344CB8AC3E}">
        <p14:creationId xmlns:p14="http://schemas.microsoft.com/office/powerpoint/2010/main" val="22215864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Base and Derived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/>
              <a:t>The Base class is a normal class.   </a:t>
            </a:r>
          </a:p>
          <a:p>
            <a:pPr lvl="1">
              <a:defRPr/>
            </a:pPr>
            <a:r>
              <a:rPr lang="en-US" dirty="0"/>
              <a:t>May use the term protected</a:t>
            </a:r>
          </a:p>
          <a:p>
            <a:pPr lvl="2">
              <a:defRPr/>
            </a:pPr>
            <a:r>
              <a:rPr lang="en-US" dirty="0"/>
              <a:t>Allows the derived class to access the data from the base class, but data is not public.</a:t>
            </a:r>
          </a:p>
          <a:p>
            <a:pPr>
              <a:defRPr/>
            </a:pPr>
            <a:r>
              <a:rPr lang="en-US" dirty="0"/>
              <a:t>The Derived class uses the base class and </a:t>
            </a:r>
          </a:p>
          <a:p>
            <a:pPr lvl="1">
              <a:defRPr/>
            </a:pPr>
            <a:r>
              <a:rPr lang="en-US" dirty="0"/>
              <a:t>Class </a:t>
            </a:r>
            <a:r>
              <a:rPr lang="en-US" i="1" dirty="0"/>
              <a:t>derived-class </a:t>
            </a:r>
            <a:r>
              <a:rPr lang="en-US" dirty="0"/>
              <a:t>: public </a:t>
            </a:r>
            <a:r>
              <a:rPr lang="en-US" i="1" dirty="0"/>
              <a:t>base-class </a:t>
            </a:r>
            <a:r>
              <a:rPr lang="en-US" dirty="0"/>
              <a:t>{ … }</a:t>
            </a:r>
          </a:p>
          <a:p>
            <a:pPr lvl="1">
              <a:defRPr/>
            </a:pPr>
            <a:r>
              <a:rPr lang="en-US" dirty="0"/>
              <a:t>It then adds methods and data as needed.</a:t>
            </a:r>
          </a:p>
          <a:p>
            <a:pPr lvl="1">
              <a:defRPr/>
            </a:pPr>
            <a:r>
              <a:rPr lang="en-US" dirty="0"/>
              <a:t>Can access public and protected methods and data</a:t>
            </a:r>
          </a:p>
          <a:p>
            <a:pPr lvl="1">
              <a:defRPr/>
            </a:pPr>
            <a:r>
              <a:rPr lang="en-US" dirty="0"/>
              <a:t>Can then overload methods to change the functionality of the method.</a:t>
            </a:r>
          </a:p>
          <a:p>
            <a:pPr lvl="2">
              <a:defRPr/>
            </a:pPr>
            <a:r>
              <a:rPr lang="en-US" dirty="0"/>
              <a:t>Using </a:t>
            </a:r>
            <a:r>
              <a:rPr lang="en-US" i="1" dirty="0"/>
              <a:t>base-class</a:t>
            </a:r>
            <a:r>
              <a:rPr lang="en-US" dirty="0"/>
              <a:t>::</a:t>
            </a:r>
            <a:r>
              <a:rPr lang="en-US" i="1" dirty="0"/>
              <a:t>method-name</a:t>
            </a:r>
            <a:r>
              <a:rPr lang="en-US" dirty="0"/>
              <a:t> allows class access base class functions that have been overloaded.</a:t>
            </a:r>
          </a:p>
        </p:txBody>
      </p:sp>
    </p:spTree>
    <p:extLst>
      <p:ext uri="{BB962C8B-B14F-4D97-AF65-F5344CB8AC3E}">
        <p14:creationId xmlns:p14="http://schemas.microsoft.com/office/powerpoint/2010/main" val="3810308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/>
              <a:t>Consider two classes: </a:t>
            </a:r>
            <a:r>
              <a:rPr lang="en-US" altLang="en-US" sz="2400" b="1">
                <a:latin typeface="Courier New" panose="02070309020205020404" pitchFamily="49" charset="0"/>
              </a:rPr>
              <a:t>Computer</a:t>
            </a:r>
            <a:r>
              <a:rPr lang="en-US" altLang="en-US" sz="2400"/>
              <a:t> and </a:t>
            </a:r>
            <a:r>
              <a:rPr lang="en-US" altLang="en-US" sz="2400" b="1">
                <a:latin typeface="Courier New" panose="02070309020205020404" pitchFamily="49" charset="0"/>
              </a:rPr>
              <a:t>Laptop</a:t>
            </a:r>
          </a:p>
          <a:p>
            <a:r>
              <a:rPr lang="en-US" altLang="en-US" sz="2400"/>
              <a:t>A laptop is a </a:t>
            </a:r>
            <a:r>
              <a:rPr lang="en-US" altLang="en-US" sz="2400" i="1" u="sng"/>
              <a:t>kind</a:t>
            </a:r>
            <a:r>
              <a:rPr lang="en-US" altLang="en-US" sz="2400"/>
              <a:t> of computer: therefore a derived class</a:t>
            </a:r>
          </a:p>
        </p:txBody>
      </p:sp>
      <p:sp>
        <p:nvSpPr>
          <p:cNvPr id="15365" name="AutoShape 5"/>
          <p:cNvSpPr>
            <a:spLocks/>
          </p:cNvSpPr>
          <p:nvPr/>
        </p:nvSpPr>
        <p:spPr bwMode="auto">
          <a:xfrm>
            <a:off x="7391400" y="2857500"/>
            <a:ext cx="2590800" cy="647700"/>
          </a:xfrm>
          <a:prstGeom prst="borderCallout1">
            <a:avLst>
              <a:gd name="adj1" fmla="val 17648"/>
              <a:gd name="adj2" fmla="val -2940"/>
              <a:gd name="adj3" fmla="val 147060"/>
              <a:gd name="adj4" fmla="val -23528"/>
            </a:avLst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dirty="0"/>
              <a:t>variables of </a:t>
            </a:r>
            <a:r>
              <a:rPr lang="en-US" b="1" dirty="0">
                <a:latin typeface="Courier New" pitchFamily="49" charset="0"/>
              </a:rPr>
              <a:t>Computer</a:t>
            </a:r>
            <a:r>
              <a:rPr lang="en-US" dirty="0"/>
              <a:t> </a:t>
            </a:r>
            <a:r>
              <a:rPr lang="en-US" i="1" dirty="0"/>
              <a:t>and all derived classes</a:t>
            </a:r>
          </a:p>
        </p:txBody>
      </p:sp>
      <p:sp>
        <p:nvSpPr>
          <p:cNvPr id="15366" name="AutoShape 6"/>
          <p:cNvSpPr>
            <a:spLocks/>
          </p:cNvSpPr>
          <p:nvPr/>
        </p:nvSpPr>
        <p:spPr bwMode="auto">
          <a:xfrm>
            <a:off x="7391400" y="4686300"/>
            <a:ext cx="2971800" cy="952500"/>
          </a:xfrm>
          <a:prstGeom prst="borderCallout1">
            <a:avLst>
              <a:gd name="adj1" fmla="val 12000"/>
              <a:gd name="adj2" fmla="val -2565"/>
              <a:gd name="adj3" fmla="val 84000"/>
              <a:gd name="adj4" fmla="val -20514"/>
            </a:avLst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i="1" dirty="0"/>
              <a:t>additional</a:t>
            </a:r>
            <a:r>
              <a:rPr lang="en-US" dirty="0"/>
              <a:t> variables for class </a:t>
            </a:r>
            <a:r>
              <a:rPr lang="en-US" b="1" dirty="0">
                <a:latin typeface="Courier New" pitchFamily="49" charset="0"/>
              </a:rPr>
              <a:t>Laptop</a:t>
            </a:r>
            <a:endParaRPr lang="en-US" dirty="0"/>
          </a:p>
          <a:p>
            <a:pPr algn="ctr">
              <a:defRPr/>
            </a:pPr>
            <a:r>
              <a:rPr lang="en-US" dirty="0"/>
              <a:t>(and its derived classes)</a:t>
            </a:r>
            <a:endParaRPr lang="en-US" i="1" u="sng" dirty="0"/>
          </a:p>
        </p:txBody>
      </p:sp>
      <p:sp>
        <p:nvSpPr>
          <p:cNvPr id="15367" name="AutoShape 7"/>
          <p:cNvSpPr>
            <a:spLocks/>
          </p:cNvSpPr>
          <p:nvPr/>
        </p:nvSpPr>
        <p:spPr bwMode="auto">
          <a:xfrm>
            <a:off x="1752600" y="2781300"/>
            <a:ext cx="2590800" cy="609600"/>
          </a:xfrm>
          <a:prstGeom prst="borderCallout1">
            <a:avLst>
              <a:gd name="adj1" fmla="val 18750"/>
              <a:gd name="adj2" fmla="val 102940"/>
              <a:gd name="adj3" fmla="val 268750"/>
              <a:gd name="adj4" fmla="val 123528"/>
            </a:avLst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dirty="0"/>
              <a:t>methods of </a:t>
            </a:r>
            <a:r>
              <a:rPr lang="en-US" b="1" dirty="0">
                <a:latin typeface="Courier New" pitchFamily="49" charset="0"/>
              </a:rPr>
              <a:t>Computer</a:t>
            </a:r>
            <a:r>
              <a:rPr lang="en-US" dirty="0"/>
              <a:t> </a:t>
            </a:r>
            <a:r>
              <a:rPr lang="en-US" i="1" dirty="0"/>
              <a:t>and all derived classes</a:t>
            </a:r>
          </a:p>
        </p:txBody>
      </p:sp>
      <p:sp>
        <p:nvSpPr>
          <p:cNvPr id="15368" name="AutoShape 8"/>
          <p:cNvSpPr>
            <a:spLocks/>
          </p:cNvSpPr>
          <p:nvPr/>
        </p:nvSpPr>
        <p:spPr bwMode="auto">
          <a:xfrm>
            <a:off x="1676400" y="5257800"/>
            <a:ext cx="2971800" cy="952500"/>
          </a:xfrm>
          <a:prstGeom prst="borderCallout1">
            <a:avLst>
              <a:gd name="adj1" fmla="val 12000"/>
              <a:gd name="adj2" fmla="val 102565"/>
              <a:gd name="adj3" fmla="val 63833"/>
              <a:gd name="adj4" fmla="val 110255"/>
            </a:avLst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i="1" dirty="0"/>
              <a:t>additional</a:t>
            </a:r>
            <a:r>
              <a:rPr lang="en-US" dirty="0"/>
              <a:t> Methods for class </a:t>
            </a:r>
            <a:r>
              <a:rPr lang="en-US" b="1" dirty="0">
                <a:latin typeface="Courier New" pitchFamily="49" charset="0"/>
              </a:rPr>
              <a:t>Laptop</a:t>
            </a:r>
            <a:endParaRPr lang="en-US" dirty="0"/>
          </a:p>
          <a:p>
            <a:pPr algn="ctr">
              <a:defRPr/>
            </a:pPr>
            <a:r>
              <a:rPr lang="en-US" dirty="0"/>
              <a:t>(and its derived classes)</a:t>
            </a:r>
            <a:endParaRPr lang="en-US" i="1" u="sng" dirty="0"/>
          </a:p>
        </p:txBody>
      </p:sp>
      <p:pic>
        <p:nvPicPr>
          <p:cNvPr id="6152" name="Picture 10" descr="KWC03_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1" y="2667000"/>
            <a:ext cx="1800225" cy="340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26897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Method </a:t>
            </a:r>
            <a:r>
              <a:rPr lang="en-US" altLang="en-US" i="1" u="sng"/>
              <a:t>Overriding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8070" y="1384738"/>
            <a:ext cx="11035861" cy="51054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sz="2000" dirty="0"/>
              <a:t>If a base class declares a member function to be </a:t>
            </a:r>
            <a:r>
              <a:rPr lang="en-US" altLang="en-US" sz="2000" b="1" dirty="0">
                <a:latin typeface="Courier New" panose="02070309020205020404" pitchFamily="49" charset="0"/>
              </a:rPr>
              <a:t>virtual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And if derived class has a member function with the same signature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Then that member function </a:t>
            </a:r>
            <a:r>
              <a:rPr lang="en-US" altLang="en-US" sz="2000" i="1" u="sng" dirty="0"/>
              <a:t>overrides</a:t>
            </a:r>
            <a:r>
              <a:rPr lang="en-US" altLang="en-US" sz="2000" dirty="0"/>
              <a:t> the superclass method: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altLang="en-US" sz="2000" dirty="0"/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2000" dirty="0"/>
              <a:t>	</a:t>
            </a:r>
            <a:r>
              <a:rPr lang="en-US" altLang="en-US" sz="2000" b="1" dirty="0">
                <a:latin typeface="Courier New" panose="02070309020205020404" pitchFamily="49" charset="0"/>
              </a:rPr>
              <a:t>class A { ...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		public: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       virtual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int</a:t>
            </a:r>
            <a:r>
              <a:rPr lang="en-US" altLang="en-US" sz="2000" b="1" dirty="0">
                <a:latin typeface="Courier New" panose="02070309020205020404" pitchFamily="49" charset="0"/>
              </a:rPr>
              <a:t> M (float f, string&amp; s) {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bodyA</a:t>
            </a:r>
            <a:r>
              <a:rPr lang="en-US" altLang="en-US" sz="2000" b="1" dirty="0">
                <a:latin typeface="Courier New" panose="02070309020205020404" pitchFamily="49" charset="0"/>
              </a:rPr>
              <a:t> }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	}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	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	public class B </a:t>
            </a:r>
            <a:r>
              <a:rPr lang="en-US" altLang="en-US" sz="2000" b="1" u="sng" dirty="0">
                <a:latin typeface="Courier New" panose="02070309020205020404" pitchFamily="49" charset="0"/>
              </a:rPr>
              <a:t>:public A</a:t>
            </a:r>
            <a:r>
              <a:rPr lang="en-US" altLang="en-US" sz="2000" b="1" dirty="0">
                <a:latin typeface="Courier New" panose="02070309020205020404" pitchFamily="49" charset="0"/>
              </a:rPr>
              <a:t> { ...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		public: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      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int</a:t>
            </a:r>
            <a:r>
              <a:rPr lang="en-US" altLang="en-US" sz="2000" b="1" dirty="0">
                <a:latin typeface="Courier New" panose="02070309020205020404" pitchFamily="49" charset="0"/>
              </a:rPr>
              <a:t> M (float f, string&amp; s) {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bodyB</a:t>
            </a:r>
            <a:r>
              <a:rPr lang="en-US" altLang="en-US" sz="2000" b="1" dirty="0">
                <a:latin typeface="Courier New" panose="02070309020205020404" pitchFamily="49" charset="0"/>
              </a:rPr>
              <a:t> }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	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 sz="2000" dirty="0"/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en-US" sz="2000" dirty="0"/>
              <a:t>If we call </a:t>
            </a:r>
            <a:r>
              <a:rPr lang="en-US" altLang="en-US" sz="2000" b="1" dirty="0">
                <a:latin typeface="Courier New" panose="02070309020205020404" pitchFamily="49" charset="0"/>
              </a:rPr>
              <a:t>M</a:t>
            </a:r>
            <a:r>
              <a:rPr lang="en-US" altLang="en-US" sz="2000" dirty="0"/>
              <a:t> on an instance of </a:t>
            </a:r>
            <a:r>
              <a:rPr lang="en-US" altLang="en-US" sz="2000" b="1" dirty="0">
                <a:latin typeface="Courier New" panose="02070309020205020404" pitchFamily="49" charset="0"/>
              </a:rPr>
              <a:t>B</a:t>
            </a:r>
            <a:r>
              <a:rPr lang="en-US" altLang="en-US" sz="2000" dirty="0"/>
              <a:t> (or derived class of </a:t>
            </a:r>
            <a:r>
              <a:rPr lang="en-US" altLang="en-US" sz="2000" b="1" dirty="0">
                <a:latin typeface="Courier New" panose="02070309020205020404" pitchFamily="49" charset="0"/>
              </a:rPr>
              <a:t>B</a:t>
            </a:r>
            <a:r>
              <a:rPr lang="en-US" altLang="en-US" sz="2000" dirty="0"/>
              <a:t>), </a:t>
            </a:r>
            <a:r>
              <a:rPr lang="en-US" altLang="en-US" sz="2000" b="1" u="sng" dirty="0" err="1">
                <a:latin typeface="Courier New" panose="02070309020205020404" pitchFamily="49" charset="0"/>
              </a:rPr>
              <a:t>bodyB</a:t>
            </a:r>
            <a:r>
              <a:rPr lang="en-US" altLang="en-US" sz="2000" dirty="0"/>
              <a:t> runs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In </a:t>
            </a:r>
            <a:r>
              <a:rPr lang="en-US" altLang="en-US" sz="2000" b="1" dirty="0">
                <a:latin typeface="Courier New" panose="02070309020205020404" pitchFamily="49" charset="0"/>
              </a:rPr>
              <a:t>B</a:t>
            </a:r>
            <a:r>
              <a:rPr lang="en-US" altLang="en-US" sz="2000" dirty="0"/>
              <a:t> we can access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bodyA</a:t>
            </a:r>
            <a:r>
              <a:rPr lang="en-US" altLang="en-US" sz="2000" dirty="0"/>
              <a:t> with:    </a:t>
            </a:r>
            <a:r>
              <a:rPr lang="en-US" altLang="en-US" sz="2000" b="1" u="sng" dirty="0">
                <a:latin typeface="Courier New" panose="02070309020205020404" pitchFamily="49" charset="0"/>
              </a:rPr>
              <a:t>A::</a:t>
            </a:r>
            <a:r>
              <a:rPr lang="en-US" altLang="en-US" sz="2000" b="1" dirty="0">
                <a:latin typeface="Courier New" panose="02070309020205020404" pitchFamily="49" charset="0"/>
              </a:rPr>
              <a:t>M(...)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The derived </a:t>
            </a:r>
            <a:r>
              <a:rPr lang="en-US" altLang="en-US" sz="2000" b="1" dirty="0">
                <a:latin typeface="Courier New" panose="02070309020205020404" pitchFamily="49" charset="0"/>
              </a:rPr>
              <a:t>M</a:t>
            </a:r>
            <a:r>
              <a:rPr lang="en-US" altLang="en-US" sz="2000" dirty="0"/>
              <a:t> must have same return type as base </a:t>
            </a:r>
            <a:r>
              <a:rPr lang="en-US" altLang="en-US" sz="2000" b="1" dirty="0">
                <a:latin typeface="Courier New" panose="02070309020205020404" pitchFamily="49" charset="0"/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1567605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Polymorphism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Pointer of base class type can point to object of derived class type</a:t>
            </a:r>
          </a:p>
          <a:p>
            <a:r>
              <a:rPr lang="en-US"/>
              <a:t>Polymorphism means “many forms” or “many shapes”</a:t>
            </a:r>
          </a:p>
          <a:p>
            <a:r>
              <a:rPr lang="en-US"/>
              <a:t>Polymorphism lets the C++ determine at run time which method to invoke</a:t>
            </a:r>
          </a:p>
          <a:p>
            <a:r>
              <a:rPr lang="en-US"/>
              <a:t>At compile time:</a:t>
            </a:r>
          </a:p>
          <a:p>
            <a:pPr lvl="1"/>
            <a:r>
              <a:rPr lang="en-US"/>
              <a:t>C++ compiler cannot determine exact type of the object</a:t>
            </a:r>
          </a:p>
          <a:p>
            <a:pPr lvl="1"/>
            <a:r>
              <a:rPr lang="en-US"/>
              <a:t>But it is known at run time</a:t>
            </a:r>
          </a:p>
          <a:p>
            <a:r>
              <a:rPr lang="en-US"/>
              <a:t>Compiler knows enough for safety: the attributes of the type</a:t>
            </a:r>
          </a:p>
          <a:p>
            <a:pPr lvl="1"/>
            <a:r>
              <a:rPr lang="en-US"/>
              <a:t>Derived class guaranteed to obey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945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Interfaces vs Abstract Classes vs Concrete Classes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An abstract class can have:</a:t>
            </a:r>
          </a:p>
          <a:p>
            <a:pPr lvl="1"/>
            <a:r>
              <a:rPr lang="en-US" altLang="en-US" dirty="0"/>
              <a:t>Abstract methods (no body)</a:t>
            </a:r>
          </a:p>
          <a:p>
            <a:pPr lvl="1"/>
            <a:r>
              <a:rPr lang="en-US" altLang="en-US" dirty="0"/>
              <a:t>Concrete methods (with body)</a:t>
            </a:r>
          </a:p>
          <a:p>
            <a:pPr lvl="1"/>
            <a:r>
              <a:rPr lang="en-US" altLang="en-US" dirty="0"/>
              <a:t>Data fields</a:t>
            </a:r>
          </a:p>
          <a:p>
            <a:r>
              <a:rPr lang="en-US" altLang="en-US" dirty="0"/>
              <a:t>Unlike a concrete class, an abstract class ...</a:t>
            </a:r>
          </a:p>
          <a:p>
            <a:pPr lvl="1"/>
            <a:r>
              <a:rPr lang="en-US" altLang="en-US" dirty="0"/>
              <a:t>Cannot be instantiated</a:t>
            </a:r>
          </a:p>
          <a:p>
            <a:pPr lvl="1"/>
            <a:r>
              <a:rPr lang="en-US" altLang="en-US" dirty="0"/>
              <a:t>Can declare abstract methods</a:t>
            </a:r>
          </a:p>
          <a:p>
            <a:pPr lvl="2"/>
            <a:r>
              <a:rPr lang="en-US" altLang="en-US" dirty="0"/>
              <a:t>Which must be implemented in all concrete subclasses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98E8004-7D4A-4A15-9E25-C24F9B0D19B4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76066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Abstract Classes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Abstract classes cannot be instantiated</a:t>
            </a:r>
          </a:p>
          <a:p>
            <a:endParaRPr lang="en-US" altLang="en-US"/>
          </a:p>
          <a:p>
            <a:r>
              <a:rPr lang="en-US" altLang="en-US"/>
              <a:t>An abstract class can have constructors!</a:t>
            </a:r>
          </a:p>
          <a:p>
            <a:pPr lvl="1"/>
            <a:r>
              <a:rPr lang="en-US" altLang="en-US"/>
              <a:t>Purpose: initialize data fields when a subclass object is created</a:t>
            </a:r>
          </a:p>
        </p:txBody>
      </p:sp>
    </p:spTree>
    <p:extLst>
      <p:ext uri="{BB962C8B-B14F-4D97-AF65-F5344CB8AC3E}">
        <p14:creationId xmlns:p14="http://schemas.microsoft.com/office/powerpoint/2010/main" val="3893048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of an Abstract Class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9393" y="1387367"/>
            <a:ext cx="10110952" cy="5181599"/>
          </a:xfrm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class Food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public: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 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const</a:t>
            </a:r>
            <a:r>
              <a:rPr lang="en-US" altLang="en-US" sz="2000" b="1" dirty="0">
                <a:latin typeface="Courier New" panose="02070309020205020404" pitchFamily="49" charset="0"/>
              </a:rPr>
              <a:t>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std</a:t>
            </a:r>
            <a:r>
              <a:rPr lang="en-US" altLang="en-US" sz="2000" b="1" dirty="0">
                <a:latin typeface="Courier New" panose="02070309020205020404" pitchFamily="49" charset="0"/>
              </a:rPr>
              <a:t>::string name;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  double calories;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  double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get_calories</a:t>
            </a:r>
            <a:r>
              <a:rPr lang="en-US" altLang="en-US" sz="2000" b="1" dirty="0">
                <a:latin typeface="Courier New" panose="02070309020205020404" pitchFamily="49" charset="0"/>
              </a:rPr>
              <a:t> ()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    return calories;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protected: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  Food (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const</a:t>
            </a:r>
            <a:r>
              <a:rPr lang="en-US" altLang="en-US" sz="2000" b="1" dirty="0">
                <a:latin typeface="Courier New" panose="02070309020205020404" pitchFamily="49" charset="0"/>
              </a:rPr>
              <a:t>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std</a:t>
            </a:r>
            <a:r>
              <a:rPr lang="en-US" altLang="en-US" sz="2000" b="1" dirty="0">
                <a:latin typeface="Courier New" panose="02070309020205020404" pitchFamily="49" charset="0"/>
              </a:rPr>
              <a:t>::string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the_name</a:t>
            </a:r>
            <a:r>
              <a:rPr lang="en-US" altLang="en-US" sz="2000" b="1" dirty="0">
                <a:latin typeface="Courier New" panose="02070309020205020404" pitchFamily="49" charset="0"/>
              </a:rPr>
              <a:t>, double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the_calories</a:t>
            </a:r>
            <a:r>
              <a:rPr lang="en-US" altLang="en-US" sz="2000" b="1" dirty="0">
                <a:latin typeface="Courier New" panose="02070309020205020404" pitchFamily="49" charset="0"/>
              </a:rPr>
              <a:t>):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  name(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the_name</a:t>
            </a:r>
            <a:r>
              <a:rPr lang="en-US" altLang="en-US" sz="2000" b="1" dirty="0">
                <a:latin typeface="Courier New" panose="02070309020205020404" pitchFamily="49" charset="0"/>
              </a:rPr>
              <a:t>), calories(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the_calories</a:t>
            </a:r>
            <a:r>
              <a:rPr lang="en-US" altLang="en-US" sz="2000" b="1" dirty="0">
                <a:latin typeface="Courier New" panose="02070309020205020404" pitchFamily="49" charset="0"/>
              </a:rPr>
              <a:t>) {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public: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  virtual double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percent_protein</a:t>
            </a:r>
            <a:r>
              <a:rPr lang="en-US" altLang="en-US" sz="2000" b="1" dirty="0">
                <a:latin typeface="Courier New" panose="02070309020205020404" pitchFamily="49" charset="0"/>
              </a:rPr>
              <a:t>() = 0;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  virtual double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percent_fat</a:t>
            </a:r>
            <a:r>
              <a:rPr lang="en-US" altLang="en-US" sz="2000" b="1" dirty="0">
                <a:latin typeface="Courier New" panose="02070309020205020404" pitchFamily="49" charset="0"/>
              </a:rPr>
              <a:t>() = 0;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  virtual double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percentCarbs</a:t>
            </a:r>
            <a:r>
              <a:rPr lang="en-US" altLang="en-US" sz="2000" b="1" dirty="0">
                <a:latin typeface="Courier New" panose="02070309020205020404" pitchFamily="49" charset="0"/>
              </a:rPr>
              <a:t>() = 0;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931697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of a Concrete Subclass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3476" y="1690688"/>
            <a:ext cx="11161986" cy="4794195"/>
          </a:xfrm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class Meat : public Food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private: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 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const</a:t>
            </a:r>
            <a:r>
              <a:rPr lang="en-US" altLang="en-US" sz="2000" b="1" dirty="0">
                <a:latin typeface="Courier New" panose="02070309020205020404" pitchFamily="49" charset="0"/>
              </a:rPr>
              <a:t> double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prot_cal</a:t>
            </a:r>
            <a:r>
              <a:rPr lang="en-US" altLang="en-US" sz="2000" b="1" dirty="0">
                <a:latin typeface="Courier New" panose="02070309020205020404" pitchFamily="49" charset="0"/>
              </a:rPr>
              <a:t>; ...;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public: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  Meat (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const</a:t>
            </a:r>
            <a:r>
              <a:rPr lang="en-US" altLang="en-US" sz="2000" b="1" dirty="0">
                <a:latin typeface="Courier New" panose="02070309020205020404" pitchFamily="49" charset="0"/>
              </a:rPr>
              <a:t>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std</a:t>
            </a:r>
            <a:r>
              <a:rPr lang="en-US" altLang="en-US" sz="2000" b="1" dirty="0">
                <a:latin typeface="Courier New" panose="02070309020205020404" pitchFamily="49" charset="0"/>
              </a:rPr>
              <a:t>::string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the_name</a:t>
            </a:r>
            <a:r>
              <a:rPr lang="en-US" altLang="en-US" sz="2000" b="1" dirty="0">
                <a:latin typeface="Courier New" panose="02070309020205020404" pitchFamily="49" charset="0"/>
              </a:rPr>
              <a:t>, double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the_prot_cal</a:t>
            </a:r>
            <a:r>
              <a:rPr lang="en-US" altLang="en-US" sz="2000" b="1" dirty="0">
                <a:latin typeface="Courier New" panose="02070309020205020404" pitchFamily="49" charset="0"/>
              </a:rPr>
              <a:t>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        double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the_fat_cal</a:t>
            </a:r>
            <a:r>
              <a:rPr lang="en-US" altLang="en-US" sz="2000" b="1" dirty="0">
                <a:latin typeface="Courier New" panose="02070309020205020404" pitchFamily="49" charset="0"/>
              </a:rPr>
              <a:t>, double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the_carb_cal</a:t>
            </a:r>
            <a:r>
              <a:rPr lang="en-US" altLang="en-US" sz="2000" b="1" dirty="0">
                <a:latin typeface="Courier New" panose="02070309020205020404" pitchFamily="49" charset="0"/>
              </a:rPr>
              <a:t>):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    Foot(name,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the_prot_cal+the_fat_cal+the_carb_cal</a:t>
            </a:r>
            <a:r>
              <a:rPr lang="en-US" altLang="en-US" sz="2000" b="1" dirty="0">
                <a:latin typeface="Courier New" panose="02070309020205020404" pitchFamily="49" charset="0"/>
              </a:rPr>
              <a:t>),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proto_cal</a:t>
            </a:r>
            <a:r>
              <a:rPr lang="en-US" altLang="en-US" sz="2000" b="1" dirty="0">
                <a:latin typeface="Courier New" panose="02070309020205020404" pitchFamily="49" charset="0"/>
              </a:rPr>
              <a:t>(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the_proto_cal</a:t>
            </a:r>
            <a:r>
              <a:rPr lang="en-US" altLang="en-US" sz="2000" b="1" dirty="0">
                <a:latin typeface="Courier New" panose="02070309020205020404" pitchFamily="49" charset="0"/>
              </a:rPr>
              <a:t>) ... {}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public double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percentProtein</a:t>
            </a:r>
            <a:r>
              <a:rPr lang="en-US" altLang="en-US" sz="2000" b="1" dirty="0">
                <a:latin typeface="Courier New" panose="02070309020205020404" pitchFamily="49" charset="0"/>
              </a:rPr>
              <a:t> ()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  return 100.0 * (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prot_cal</a:t>
            </a:r>
            <a:r>
              <a:rPr lang="en-US" altLang="en-US" sz="2000" b="1" dirty="0">
                <a:latin typeface="Courier New" panose="02070309020205020404" pitchFamily="49" charset="0"/>
              </a:rPr>
              <a:t> /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get_calories</a:t>
            </a:r>
            <a:r>
              <a:rPr lang="en-US" altLang="en-US" sz="2000" b="1" dirty="0">
                <a:latin typeface="Courier New" panose="02070309020205020404" pitchFamily="49" charset="0"/>
              </a:rPr>
              <a:t>());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...;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}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000" b="1" dirty="0"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7303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Pointers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the base, all variables point to a memory location.  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num</a:t>
            </a:r>
            <a:r>
              <a:rPr lang="en-US" dirty="0"/>
              <a:t>;     </a:t>
            </a:r>
            <a:r>
              <a:rPr lang="en-US" dirty="0" err="1"/>
              <a:t>num</a:t>
            </a:r>
            <a:r>
              <a:rPr lang="en-US" dirty="0"/>
              <a:t> = 25;</a:t>
            </a:r>
          </a:p>
          <a:p>
            <a:pPr lvl="2"/>
            <a:r>
              <a:rPr lang="en-US" dirty="0"/>
              <a:t>The variable </a:t>
            </a:r>
            <a:r>
              <a:rPr lang="en-US" dirty="0" err="1"/>
              <a:t>num</a:t>
            </a:r>
            <a:r>
              <a:rPr lang="en-US" dirty="0"/>
              <a:t> is stored somewhere in memory.  In location 4021 for example.</a:t>
            </a:r>
          </a:p>
          <a:p>
            <a:r>
              <a:rPr lang="en-US" dirty="0"/>
              <a:t>We can get the memory location (address) of any variable using the Address-of operator (&amp;).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num_address</a:t>
            </a:r>
            <a:r>
              <a:rPr lang="en-US" dirty="0"/>
              <a:t> = &amp;</a:t>
            </a:r>
            <a:r>
              <a:rPr lang="en-US" dirty="0" err="1"/>
              <a:t>num</a:t>
            </a:r>
            <a:r>
              <a:rPr lang="en-US" dirty="0"/>
              <a:t>;</a:t>
            </a:r>
          </a:p>
          <a:p>
            <a:pPr lvl="2"/>
            <a:r>
              <a:rPr lang="en-US" dirty="0"/>
              <a:t>So </a:t>
            </a:r>
            <a:r>
              <a:rPr lang="en-US" dirty="0" err="1"/>
              <a:t>num_address</a:t>
            </a:r>
            <a:r>
              <a:rPr lang="en-US" dirty="0"/>
              <a:t> would have the value of 4021</a:t>
            </a:r>
          </a:p>
          <a:p>
            <a:r>
              <a:rPr lang="en-US" dirty="0"/>
              <a:t>We can use the Dereference operator (*) on an address to get value.</a:t>
            </a:r>
          </a:p>
          <a:p>
            <a:pPr lvl="1"/>
            <a:r>
              <a:rPr lang="en-US" dirty="0"/>
              <a:t>So </a:t>
            </a:r>
            <a:r>
              <a:rPr lang="en-US" dirty="0" err="1"/>
              <a:t>cout</a:t>
            </a:r>
            <a:r>
              <a:rPr lang="en-US" dirty="0"/>
              <a:t> &lt;&lt; *</a:t>
            </a:r>
            <a:r>
              <a:rPr lang="en-US" dirty="0" err="1"/>
              <a:t>num_address</a:t>
            </a:r>
            <a:r>
              <a:rPr lang="en-US" dirty="0"/>
              <a:t>&lt;&lt;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 lvl="2"/>
            <a:r>
              <a:rPr lang="en-US" dirty="0"/>
              <a:t>Output would be 25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1933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Declaring a pointer 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 * </a:t>
            </a:r>
            <a:r>
              <a:rPr lang="en-US" dirty="0" err="1"/>
              <a:t>myPointer</a:t>
            </a:r>
            <a:r>
              <a:rPr lang="en-US" dirty="0"/>
              <a:t>;</a:t>
            </a:r>
          </a:p>
          <a:p>
            <a:r>
              <a:rPr lang="en-US" dirty="0"/>
              <a:t>Remember, there is a spot to hold the address.  Right now, there is no address nor value of an integer.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Simple example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*p1;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num</a:t>
            </a:r>
            <a:r>
              <a:rPr lang="en-US" dirty="0"/>
              <a:t> =10;</a:t>
            </a:r>
          </a:p>
          <a:p>
            <a:pPr marL="0" indent="0">
              <a:buNone/>
            </a:pPr>
            <a:r>
              <a:rPr lang="en-US" dirty="0"/>
              <a:t>p1 = &amp;</a:t>
            </a:r>
            <a:r>
              <a:rPr lang="en-US" dirty="0" err="1"/>
              <a:t>num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 &lt;&lt;*p1&lt;&lt;</a:t>
            </a:r>
            <a:r>
              <a:rPr lang="en-US" dirty="0" err="1"/>
              <a:t>endl</a:t>
            </a:r>
            <a:r>
              <a:rPr lang="en-US" dirty="0"/>
              <a:t>; //output is 10</a:t>
            </a:r>
          </a:p>
          <a:p>
            <a:pPr marL="0" indent="0">
              <a:buNone/>
            </a:pPr>
            <a:r>
              <a:rPr lang="en-US" dirty="0"/>
              <a:t>*p1 = 20;</a:t>
            </a:r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 &lt;&lt;</a:t>
            </a:r>
            <a:r>
              <a:rPr lang="en-US" dirty="0" err="1"/>
              <a:t>num</a:t>
            </a:r>
            <a:r>
              <a:rPr lang="en-US" dirty="0"/>
              <a:t>&lt;&lt;</a:t>
            </a:r>
            <a:r>
              <a:rPr lang="en-US" dirty="0" err="1"/>
              <a:t>endl</a:t>
            </a:r>
            <a:r>
              <a:rPr lang="en-US" dirty="0"/>
              <a:t>; //output is 20</a:t>
            </a:r>
          </a:p>
        </p:txBody>
      </p:sp>
    </p:spTree>
    <p:extLst>
      <p:ext uri="{BB962C8B-B14F-4D97-AF65-F5344CB8AC3E}">
        <p14:creationId xmlns:p14="http://schemas.microsoft.com/office/powerpoint/2010/main" val="3143542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7358" y="1825625"/>
            <a:ext cx="4177284" cy="4351338"/>
          </a:xfrm>
        </p:spPr>
      </p:pic>
    </p:spTree>
    <p:extLst>
      <p:ext uri="{BB962C8B-B14F-4D97-AF65-F5344CB8AC3E}">
        <p14:creationId xmlns:p14="http://schemas.microsoft.com/office/powerpoint/2010/main" val="28675689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(3)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pointers and dynamic allocation of memory.</a:t>
            </a:r>
          </a:p>
          <a:p>
            <a:pPr lvl="1"/>
            <a:r>
              <a:rPr lang="en-US" dirty="0"/>
              <a:t>Uses the new operator to allocation memory</a:t>
            </a:r>
          </a:p>
          <a:p>
            <a:r>
              <a:rPr lang="en-US" dirty="0"/>
              <a:t>example</a:t>
            </a:r>
          </a:p>
          <a:p>
            <a:pPr marL="457200" lvl="1" indent="0">
              <a:buNone/>
            </a:pPr>
            <a:r>
              <a:rPr lang="en-US" dirty="0" err="1"/>
              <a:t>int</a:t>
            </a:r>
            <a:r>
              <a:rPr lang="en-US" dirty="0"/>
              <a:t> * </a:t>
            </a:r>
            <a:r>
              <a:rPr lang="en-US" dirty="0" err="1"/>
              <a:t>num</a:t>
            </a:r>
            <a:r>
              <a:rPr lang="en-US" dirty="0"/>
              <a:t>;</a:t>
            </a:r>
          </a:p>
          <a:p>
            <a:pPr marL="457200" lvl="1" indent="0">
              <a:buNone/>
            </a:pPr>
            <a:r>
              <a:rPr lang="en-US" dirty="0" err="1"/>
              <a:t>num</a:t>
            </a:r>
            <a:r>
              <a:rPr lang="en-US" dirty="0"/>
              <a:t> = new </a:t>
            </a:r>
            <a:r>
              <a:rPr lang="en-US" dirty="0" err="1"/>
              <a:t>int</a:t>
            </a:r>
            <a:r>
              <a:rPr lang="en-US" dirty="0"/>
              <a:t>;</a:t>
            </a:r>
            <a:endParaRPr lang="pt-BR" dirty="0"/>
          </a:p>
          <a:p>
            <a:pPr marL="457200" lvl="1" indent="0">
              <a:buNone/>
            </a:pPr>
            <a:r>
              <a:rPr lang="pt-BR" dirty="0"/>
              <a:t>*num = 10;</a:t>
            </a:r>
          </a:p>
          <a:p>
            <a:pPr marL="457200" lvl="1" indent="0">
              <a:buNone/>
            </a:pPr>
            <a:r>
              <a:rPr lang="pt-BR" dirty="0"/>
              <a:t>cout &lt;&lt;"num is "&lt;&lt;*num&lt;&lt;endl;  //output is 10.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773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dangling pointers.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Remember to set your pointer to "points to nothing"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* p1 = </a:t>
            </a:r>
            <a:r>
              <a:rPr lang="en-US" dirty="0" err="1"/>
              <a:t>nullptr</a:t>
            </a:r>
            <a:r>
              <a:rPr lang="en-US" dirty="0"/>
              <a:t>;</a:t>
            </a:r>
          </a:p>
          <a:p>
            <a:r>
              <a:rPr lang="en-US" dirty="0"/>
              <a:t>Now you can test if the pointer has allocated memory (or points to something)</a:t>
            </a:r>
          </a:p>
          <a:p>
            <a:pPr marL="0" indent="0">
              <a:buNone/>
            </a:pPr>
            <a:r>
              <a:rPr lang="en-US" dirty="0"/>
              <a:t>if (p1 != </a:t>
            </a:r>
            <a:r>
              <a:rPr lang="en-US" dirty="0" err="1"/>
              <a:t>nullptr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//now you can do what ever is needed, since p1 points to something.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Note, in C it's NULL, in java it's null, and in C++ </a:t>
            </a:r>
            <a:r>
              <a:rPr lang="en-US" dirty="0" err="1"/>
              <a:t>nullptr</a:t>
            </a:r>
            <a:r>
              <a:rPr lang="en-US" dirty="0"/>
              <a:t>;</a:t>
            </a:r>
          </a:p>
          <a:p>
            <a:pPr lvl="1"/>
            <a:r>
              <a:rPr lang="en-US" dirty="0"/>
              <a:t>You may see NULL in </a:t>
            </a:r>
            <a:r>
              <a:rPr lang="en-US" dirty="0" err="1"/>
              <a:t>c++</a:t>
            </a:r>
            <a:r>
              <a:rPr lang="en-US" dirty="0"/>
              <a:t> code, but it is deprecated and </a:t>
            </a:r>
            <a:r>
              <a:rPr lang="en-US" dirty="0">
                <a:solidFill>
                  <a:srgbClr val="FF0000"/>
                </a:solidFill>
              </a:rPr>
              <a:t>DO NOT use it</a:t>
            </a:r>
            <a:r>
              <a:rPr lang="en-US" dirty="0"/>
              <a:t>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768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Values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nullptr</a:t>
            </a:r>
            <a:r>
              <a:rPr lang="en-US" dirty="0"/>
              <a:t> points to nothing.</a:t>
            </a:r>
          </a:p>
          <a:p>
            <a:r>
              <a:rPr lang="en-US" dirty="0"/>
              <a:t>0 points to the zero position in the memory</a:t>
            </a:r>
          </a:p>
          <a:p>
            <a:r>
              <a:rPr lang="en-US" dirty="0"/>
              <a:t>Non-zero value points a memory location.</a:t>
            </a:r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957225" y="514583"/>
            <a:ext cx="2582130" cy="5740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0381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and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arrays are just pointers using [] operator to find the memory location</a:t>
            </a:r>
          </a:p>
          <a:p>
            <a:r>
              <a:rPr lang="en-US" dirty="0"/>
              <a:t>using the table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arr</a:t>
            </a:r>
            <a:r>
              <a:rPr lang="en-US" dirty="0"/>
              <a:t>[5] = {5,6,7,8,9};</a:t>
            </a:r>
          </a:p>
          <a:p>
            <a:r>
              <a:rPr lang="en-US" dirty="0" err="1"/>
              <a:t>arr</a:t>
            </a:r>
            <a:r>
              <a:rPr lang="en-US" dirty="0"/>
              <a:t> actually points to location 2064</a:t>
            </a:r>
          </a:p>
          <a:p>
            <a:r>
              <a:rPr lang="en-US" dirty="0"/>
              <a:t>So when the code has </a:t>
            </a:r>
            <a:r>
              <a:rPr lang="en-US" dirty="0" err="1"/>
              <a:t>arr</a:t>
            </a:r>
            <a:r>
              <a:rPr lang="en-US" dirty="0"/>
              <a:t>[3]</a:t>
            </a:r>
          </a:p>
          <a:p>
            <a:pPr lvl="1"/>
            <a:r>
              <a:rPr lang="en-US" dirty="0"/>
              <a:t>so math is done to find the location.  </a:t>
            </a:r>
          </a:p>
          <a:p>
            <a:pPr lvl="1"/>
            <a:r>
              <a:rPr lang="en-US" dirty="0"/>
              <a:t>basically the top of the array 2064 and add 3*4</a:t>
            </a:r>
          </a:p>
          <a:p>
            <a:pPr lvl="2"/>
            <a:r>
              <a:rPr lang="en-US" dirty="0"/>
              <a:t>2064+12= 2076 is the address to use for </a:t>
            </a:r>
            <a:r>
              <a:rPr lang="en-US" dirty="0" err="1"/>
              <a:t>arr</a:t>
            </a:r>
            <a:r>
              <a:rPr lang="en-US" dirty="0"/>
              <a:t>[3]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0411" y="2530610"/>
            <a:ext cx="3219450" cy="24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5441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and arrays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same way declared dynamic memory for a single variable, we can do that for arrays too.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*</a:t>
            </a:r>
            <a:r>
              <a:rPr lang="en-US" dirty="0" err="1"/>
              <a:t>arr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err="1"/>
              <a:t>arr</a:t>
            </a:r>
            <a:r>
              <a:rPr lang="en-US" dirty="0"/>
              <a:t> = new </a:t>
            </a:r>
            <a:r>
              <a:rPr lang="en-US" dirty="0" err="1"/>
              <a:t>int</a:t>
            </a:r>
            <a:r>
              <a:rPr lang="en-US" dirty="0"/>
              <a:t>[5];  </a:t>
            </a:r>
          </a:p>
          <a:p>
            <a:pPr lvl="1"/>
            <a:r>
              <a:rPr lang="en-US" dirty="0"/>
              <a:t>Note </a:t>
            </a:r>
            <a:r>
              <a:rPr lang="en-US" dirty="0" err="1"/>
              <a:t>arr</a:t>
            </a:r>
            <a:r>
              <a:rPr lang="en-US" dirty="0"/>
              <a:t> now points to top/beginning of the array. </a:t>
            </a:r>
          </a:p>
          <a:p>
            <a:r>
              <a:rPr lang="en-US" dirty="0"/>
              <a:t>except, arrays use the[] operator instead of dereferencing</a:t>
            </a:r>
          </a:p>
          <a:p>
            <a:pPr marL="457200" lvl="1" indent="0">
              <a:buNone/>
            </a:pPr>
            <a:r>
              <a:rPr lang="en-US" dirty="0" err="1"/>
              <a:t>arr</a:t>
            </a:r>
            <a:r>
              <a:rPr lang="en-US" dirty="0"/>
              <a:t>[3] = 10;  //works perfectly find.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5912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note about arrays and pointers.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since arrays are just pointers to the top of the array. we can do strange things to arrays.</a:t>
            </a:r>
          </a:p>
          <a:p>
            <a:pPr marL="457200" lvl="1" indent="0">
              <a:buNone/>
            </a:pP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arr</a:t>
            </a:r>
            <a:r>
              <a:rPr lang="en-US" dirty="0"/>
              <a:t>[5];</a:t>
            </a:r>
          </a:p>
          <a:p>
            <a:pPr marL="457200" lvl="1" indent="0">
              <a:buNone/>
            </a:pPr>
            <a:r>
              <a:rPr lang="en-US" dirty="0"/>
              <a:t>*</a:t>
            </a:r>
            <a:r>
              <a:rPr lang="en-US" dirty="0" err="1"/>
              <a:t>arr</a:t>
            </a:r>
            <a:r>
              <a:rPr lang="en-US" dirty="0"/>
              <a:t> = 10;   //</a:t>
            </a:r>
            <a:r>
              <a:rPr lang="en-US" dirty="0" err="1"/>
              <a:t>arr</a:t>
            </a:r>
            <a:r>
              <a:rPr lang="en-US" dirty="0"/>
              <a:t>[0] =10;</a:t>
            </a:r>
          </a:p>
          <a:p>
            <a:pPr marL="457200" lvl="1" indent="0">
              <a:buNone/>
            </a:pPr>
            <a:r>
              <a:rPr lang="en-US" dirty="0"/>
              <a:t>*(</a:t>
            </a:r>
            <a:r>
              <a:rPr lang="en-US" dirty="0" err="1"/>
              <a:t>arr</a:t>
            </a:r>
            <a:r>
              <a:rPr lang="en-US" dirty="0"/>
              <a:t> + 3) = 30 //</a:t>
            </a:r>
            <a:r>
              <a:rPr lang="en-US" dirty="0" err="1"/>
              <a:t>arr</a:t>
            </a:r>
            <a:r>
              <a:rPr lang="en-US" dirty="0"/>
              <a:t>[2] = 30;   //compiler filled an overloaded +  to d the math.</a:t>
            </a:r>
          </a:p>
          <a:p>
            <a:pPr marL="457200" lvl="1" indent="0">
              <a:buNone/>
            </a:pPr>
            <a:r>
              <a:rPr lang="en-US" dirty="0" err="1"/>
              <a:t>arr</a:t>
            </a:r>
            <a:r>
              <a:rPr lang="en-US" dirty="0"/>
              <a:t>++;  //again overloaded ++ to do pointer arithmetic.</a:t>
            </a:r>
          </a:p>
          <a:p>
            <a:pPr marL="457200" lvl="1" indent="0">
              <a:buNone/>
            </a:pPr>
            <a:r>
              <a:rPr lang="en-US" dirty="0"/>
              <a:t>*</a:t>
            </a:r>
            <a:r>
              <a:rPr lang="en-US" dirty="0" err="1"/>
              <a:t>arr</a:t>
            </a:r>
            <a:r>
              <a:rPr lang="en-US" dirty="0"/>
              <a:t> =20;  //</a:t>
            </a:r>
            <a:r>
              <a:rPr lang="en-US" dirty="0" err="1"/>
              <a:t>arr</a:t>
            </a:r>
            <a:r>
              <a:rPr lang="en-US" dirty="0"/>
              <a:t>[1] =20.   we moved the pointer to the next location.</a:t>
            </a:r>
          </a:p>
          <a:p>
            <a:pPr marL="457200" lvl="1" indent="0">
              <a:buNone/>
            </a:pPr>
            <a:r>
              <a:rPr lang="en-US" dirty="0" err="1"/>
              <a:t>cout</a:t>
            </a:r>
            <a:r>
              <a:rPr lang="en-US" dirty="0"/>
              <a:t> &lt;&lt;</a:t>
            </a:r>
            <a:r>
              <a:rPr lang="en-US" dirty="0" err="1"/>
              <a:t>arr</a:t>
            </a:r>
            <a:r>
              <a:rPr lang="en-US" dirty="0"/>
              <a:t>[0]&lt;&lt;</a:t>
            </a:r>
            <a:r>
              <a:rPr lang="en-US" dirty="0" err="1"/>
              <a:t>endl</a:t>
            </a:r>
            <a:r>
              <a:rPr lang="en-US" dirty="0"/>
              <a:t>;  //actually looking at </a:t>
            </a:r>
            <a:r>
              <a:rPr lang="en-US" dirty="0" err="1"/>
              <a:t>arr</a:t>
            </a:r>
            <a:r>
              <a:rPr lang="en-US" dirty="0"/>
              <a:t>[1] location, so output is 20.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I'm not recommending you abuse arrays like this.  I'm showing you arrays are just pointers.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8406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and delete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If at any point in your code you use dynamic memory, you MUST return it when you are done.</a:t>
            </a:r>
          </a:p>
          <a:p>
            <a:pPr lvl="1"/>
            <a:r>
              <a:rPr lang="en-US" dirty="0"/>
              <a:t>You WILL lose points on homework/exams/programs if you forget.</a:t>
            </a:r>
          </a:p>
          <a:p>
            <a:r>
              <a:rPr lang="en-US" dirty="0"/>
              <a:t>new allocates memory</a:t>
            </a:r>
          </a:p>
          <a:p>
            <a:r>
              <a:rPr lang="en-US" dirty="0"/>
              <a:t>delete deallocates memory</a:t>
            </a:r>
          </a:p>
          <a:p>
            <a:pPr marL="0" indent="0">
              <a:buNone/>
            </a:pPr>
            <a:r>
              <a:rPr lang="en-US" dirty="0"/>
              <a:t>*</a:t>
            </a:r>
            <a:r>
              <a:rPr lang="en-US" dirty="0" err="1"/>
              <a:t>arr</a:t>
            </a:r>
            <a:r>
              <a:rPr lang="en-US" dirty="0"/>
              <a:t> = new </a:t>
            </a:r>
            <a:r>
              <a:rPr lang="en-US" dirty="0" err="1"/>
              <a:t>int</a:t>
            </a:r>
            <a:r>
              <a:rPr lang="en-US" dirty="0"/>
              <a:t>[5];</a:t>
            </a:r>
          </a:p>
          <a:p>
            <a:pPr marL="0" indent="0">
              <a:buNone/>
            </a:pPr>
            <a:r>
              <a:rPr lang="en-US" dirty="0"/>
              <a:t>*</a:t>
            </a:r>
            <a:r>
              <a:rPr lang="en-US" dirty="0" err="1"/>
              <a:t>num</a:t>
            </a:r>
            <a:r>
              <a:rPr lang="en-US" dirty="0"/>
              <a:t> = new </a:t>
            </a:r>
            <a:r>
              <a:rPr lang="en-US" dirty="0" err="1"/>
              <a:t>int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…</a:t>
            </a:r>
          </a:p>
          <a:p>
            <a:pPr marL="0" indent="0">
              <a:buNone/>
            </a:pPr>
            <a:r>
              <a:rPr lang="en-US" dirty="0"/>
              <a:t>delete num;</a:t>
            </a:r>
          </a:p>
          <a:p>
            <a:pPr marL="0" indent="0">
              <a:buNone/>
            </a:pPr>
            <a:r>
              <a:rPr lang="en-US" dirty="0"/>
              <a:t>delete [] </a:t>
            </a:r>
            <a:r>
              <a:rPr lang="en-US" dirty="0" err="1"/>
              <a:t>arr</a:t>
            </a:r>
            <a:r>
              <a:rPr lang="en-US" dirty="0"/>
              <a:t>;  //note the [] are necessary to delete the whole array.</a:t>
            </a:r>
          </a:p>
        </p:txBody>
      </p:sp>
    </p:spTree>
    <p:extLst>
      <p:ext uri="{BB962C8B-B14F-4D97-AF65-F5344CB8AC3E}">
        <p14:creationId xmlns:p14="http://schemas.microsoft.com/office/powerpoint/2010/main" val="27747446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note on pointers.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Almost every data structure you will write in this course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6000" dirty="0"/>
              <a:t>        WILL USE POINTERS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We will come back and talk lot more about pointers in the first data structure linked lists.</a:t>
            </a:r>
          </a:p>
        </p:txBody>
      </p:sp>
    </p:spTree>
    <p:extLst>
      <p:ext uri="{BB962C8B-B14F-4D97-AF65-F5344CB8AC3E}">
        <p14:creationId xmlns:p14="http://schemas.microsoft.com/office/powerpoint/2010/main" val="6544720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Program Bugs.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en-US" dirty="0"/>
              <a:t>The term bug comes from the old days of switch-based computers.</a:t>
            </a:r>
          </a:p>
          <a:p>
            <a:r>
              <a:rPr lang="en-US" altLang="en-US" dirty="0"/>
              <a:t>Millers and other insects were attracted to the heat of the computer and would get caught in the switches.</a:t>
            </a:r>
          </a:p>
          <a:p>
            <a:pPr lvl="1"/>
            <a:r>
              <a:rPr lang="en-US" altLang="en-US" dirty="0"/>
              <a:t>Hence, there were bugs in the program, because the switches could not open and close correctly.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1027906"/>
            <a:ext cx="5858970" cy="5273073"/>
          </a:xfrm>
        </p:spPr>
      </p:pic>
    </p:spTree>
    <p:extLst>
      <p:ext uri="{BB962C8B-B14F-4D97-AF65-F5344CB8AC3E}">
        <p14:creationId xmlns:p14="http://schemas.microsoft.com/office/powerpoint/2010/main" val="7221333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29C5AE9-93D7-3735-273A-4A1A2DF19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grace hopper mark ii bug">
            <a:extLst>
              <a:ext uri="{FF2B5EF4-FFF2-40B4-BE49-F238E27FC236}">
                <a16:creationId xmlns:a16="http://schemas.microsoft.com/office/drawing/2014/main" id="{4EB79235-75F5-AE1F-3ABE-7CDAA9E966B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0" y="1829594"/>
            <a:ext cx="6667500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3678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primer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there are many resources and places to look for tutorials and help.</a:t>
            </a:r>
          </a:p>
          <a:p>
            <a:pPr lvl="1"/>
            <a:r>
              <a:rPr lang="en-US" dirty="0">
                <a:hlinkClick r:id="rId2"/>
              </a:rPr>
              <a:t>http://www.cplusplus.com/</a:t>
            </a:r>
            <a:r>
              <a:rPr lang="en-US" dirty="0"/>
              <a:t> is one of the better ones.  Help can be found on stack overflow as well </a:t>
            </a:r>
          </a:p>
          <a:p>
            <a:pPr lvl="2"/>
            <a:r>
              <a:rPr lang="en-US" dirty="0"/>
              <a:t>note, just "Cut and Paste code" and turning it in, is considered academic dishonesty.  Plus it rarely works/compiles.  Same for any of the LLMs.</a:t>
            </a:r>
          </a:p>
          <a:p>
            <a:r>
              <a:rPr lang="en-US" dirty="0"/>
              <a:t>At this point, I expect you to be able to use to</a:t>
            </a:r>
          </a:p>
          <a:p>
            <a:pPr lvl="1"/>
            <a:r>
              <a:rPr lang="en-US" dirty="0"/>
              <a:t>Variables of types: char, </a:t>
            </a:r>
            <a:r>
              <a:rPr lang="en-US" dirty="0" err="1"/>
              <a:t>int</a:t>
            </a:r>
            <a:r>
              <a:rPr lang="en-US" dirty="0"/>
              <a:t> (short,  long, and long long as needed), float, double, long double, and bool  </a:t>
            </a:r>
          </a:p>
          <a:p>
            <a:pPr lvl="2"/>
            <a:r>
              <a:rPr lang="en-US" dirty="0"/>
              <a:t>And simple arrays.  </a:t>
            </a:r>
            <a:r>
              <a:rPr lang="en-US" dirty="0" err="1"/>
              <a:t>ie</a:t>
            </a:r>
            <a:r>
              <a:rPr lang="en-US" dirty="0"/>
              <a:t>:  </a:t>
            </a:r>
            <a:r>
              <a:rPr lang="en-US" dirty="0" err="1"/>
              <a:t>int</a:t>
            </a:r>
            <a:r>
              <a:rPr lang="en-US" dirty="0"/>
              <a:t> a[5];</a:t>
            </a:r>
          </a:p>
          <a:p>
            <a:pPr lvl="1"/>
            <a:r>
              <a:rPr lang="en-US" dirty="0"/>
              <a:t>Basic Input/output: </a:t>
            </a:r>
            <a:r>
              <a:rPr lang="en-US" dirty="0" err="1"/>
              <a:t>cin</a:t>
            </a:r>
            <a:r>
              <a:rPr lang="en-US" dirty="0"/>
              <a:t>, </a:t>
            </a:r>
            <a:r>
              <a:rPr lang="en-US" dirty="0" err="1"/>
              <a:t>cout</a:t>
            </a:r>
            <a:r>
              <a:rPr lang="en-US" dirty="0"/>
              <a:t>, </a:t>
            </a:r>
            <a:r>
              <a:rPr lang="en-US" dirty="0" err="1"/>
              <a:t>cerr</a:t>
            </a:r>
            <a:r>
              <a:rPr lang="en-US" dirty="0"/>
              <a:t>   And file IO.</a:t>
            </a:r>
          </a:p>
          <a:p>
            <a:pPr lvl="1"/>
            <a:r>
              <a:rPr lang="en-US" dirty="0"/>
              <a:t>Control statements: </a:t>
            </a:r>
          </a:p>
          <a:p>
            <a:pPr lvl="2"/>
            <a:r>
              <a:rPr lang="en-US" dirty="0"/>
              <a:t>if, else, switch case,   </a:t>
            </a:r>
          </a:p>
          <a:p>
            <a:pPr lvl="2"/>
            <a:r>
              <a:rPr lang="en-US" dirty="0"/>
              <a:t>while, for   with continue and break statements as well.  </a:t>
            </a:r>
          </a:p>
          <a:p>
            <a:pPr lvl="1"/>
            <a:r>
              <a:rPr lang="en-US" dirty="0"/>
              <a:t>Functions, return values, parameters (both call by reference and call by value)</a:t>
            </a:r>
          </a:p>
        </p:txBody>
      </p:sp>
    </p:spTree>
    <p:extLst>
      <p:ext uri="{BB962C8B-B14F-4D97-AF65-F5344CB8AC3E}">
        <p14:creationId xmlns:p14="http://schemas.microsoft.com/office/powerpoint/2010/main" val="37290936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Types of defects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Syntax Errors</a:t>
            </a:r>
          </a:p>
          <a:p>
            <a:pPr lvl="1"/>
            <a:r>
              <a:rPr lang="en-US" altLang="en-US"/>
              <a:t>Those are mostly caught by the compiler.</a:t>
            </a:r>
          </a:p>
          <a:p>
            <a:r>
              <a:rPr lang="en-US" altLang="en-US"/>
              <a:t>Logic Errors</a:t>
            </a:r>
          </a:p>
          <a:p>
            <a:pPr lvl="1"/>
            <a:r>
              <a:rPr lang="en-US" altLang="en-US"/>
              <a:t>Hopefully found during testing</a:t>
            </a:r>
          </a:p>
          <a:p>
            <a:pPr lvl="1"/>
            <a:r>
              <a:rPr lang="en-US" altLang="en-US"/>
              <a:t>The code does not perform correctly</a:t>
            </a:r>
          </a:p>
          <a:p>
            <a:r>
              <a:rPr lang="en-US" altLang="en-US"/>
              <a:t>Run-time Errors</a:t>
            </a:r>
          </a:p>
          <a:p>
            <a:pPr lvl="1"/>
            <a:r>
              <a:rPr lang="en-US" altLang="en-US"/>
              <a:t>Lots of different types and some can happen, even with “perfect” code.</a:t>
            </a:r>
          </a:p>
        </p:txBody>
      </p:sp>
    </p:spTree>
    <p:extLst>
      <p:ext uri="{BB962C8B-B14F-4D97-AF65-F5344CB8AC3E}">
        <p14:creationId xmlns:p14="http://schemas.microsoft.com/office/powerpoint/2010/main" val="26077651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Run Time errors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/>
              <a:t>Common Errors</a:t>
            </a:r>
          </a:p>
          <a:p>
            <a:pPr lvl="1">
              <a:defRPr/>
            </a:pPr>
            <a:r>
              <a:rPr lang="en-US" dirty="0"/>
              <a:t>Division by Zero</a:t>
            </a:r>
          </a:p>
          <a:p>
            <a:pPr lvl="2">
              <a:defRPr/>
            </a:pPr>
            <a:r>
              <a:rPr lang="en-US" dirty="0"/>
              <a:t>Divided by zero results in either positive or negative infinity. </a:t>
            </a:r>
          </a:p>
          <a:p>
            <a:pPr lvl="1">
              <a:defRPr/>
            </a:pPr>
            <a:r>
              <a:rPr lang="en-US" dirty="0"/>
              <a:t>Out of bounds errors (arrays and </a:t>
            </a:r>
            <a:r>
              <a:rPr lang="en-US" dirty="0" err="1"/>
              <a:t>cstrings</a:t>
            </a:r>
            <a:r>
              <a:rPr lang="en-US" dirty="0"/>
              <a:t>)</a:t>
            </a:r>
          </a:p>
          <a:p>
            <a:pPr lvl="1">
              <a:defRPr/>
            </a:pPr>
            <a:r>
              <a:rPr lang="en-US" dirty="0"/>
              <a:t>Null pointer references.</a:t>
            </a:r>
          </a:p>
          <a:p>
            <a:pPr>
              <a:defRPr/>
            </a:pPr>
            <a:r>
              <a:rPr lang="en-US" dirty="0"/>
              <a:t>Many others</a:t>
            </a:r>
          </a:p>
          <a:p>
            <a:pPr lvl="1">
              <a:defRPr/>
            </a:pPr>
            <a:r>
              <a:rPr lang="en-US" dirty="0"/>
              <a:t>Out of memory errors</a:t>
            </a:r>
          </a:p>
          <a:p>
            <a:pPr lvl="1">
              <a:defRPr/>
            </a:pPr>
            <a:r>
              <a:rPr lang="en-US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6972847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Null Pointers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Some compilers will catch these at compiler time</a:t>
            </a:r>
          </a:p>
          <a:p>
            <a:pPr lvl="1"/>
            <a:r>
              <a:rPr lang="en-US" altLang="en-US" dirty="0"/>
              <a:t>You forgot or have path through the code where you don’t initialize a object or pointer.</a:t>
            </a:r>
          </a:p>
          <a:p>
            <a:pPr lvl="2"/>
            <a:r>
              <a:rPr lang="en-US" altLang="en-US" dirty="0"/>
              <a:t>But compiler may miss some anyway.</a:t>
            </a:r>
          </a:p>
          <a:p>
            <a:pPr lvl="1"/>
            <a:r>
              <a:rPr lang="en-US" altLang="en-US" dirty="0"/>
              <a:t>Example:</a:t>
            </a:r>
          </a:p>
          <a:p>
            <a:pPr lvl="2"/>
            <a:r>
              <a:rPr lang="en-US" altLang="en-US" dirty="0"/>
              <a:t>Double *p = </a:t>
            </a:r>
            <a:r>
              <a:rPr lang="en-US" altLang="en-US" dirty="0" err="1"/>
              <a:t>nullptr</a:t>
            </a:r>
            <a:r>
              <a:rPr lang="en-US" altLang="en-US" dirty="0"/>
              <a:t>;</a:t>
            </a:r>
          </a:p>
          <a:p>
            <a:pPr lvl="2"/>
            <a:r>
              <a:rPr lang="en-US" altLang="en-US" dirty="0"/>
              <a:t>*p = 15.5;  //errors, no memory allocated.</a:t>
            </a:r>
          </a:p>
          <a:p>
            <a:pPr lvl="3"/>
            <a:r>
              <a:rPr lang="en-US" altLang="en-US" dirty="0"/>
              <a:t>p = new double;  //needed before use</a:t>
            </a:r>
          </a:p>
        </p:txBody>
      </p:sp>
    </p:spTree>
    <p:extLst>
      <p:ext uri="{BB962C8B-B14F-4D97-AF65-F5344CB8AC3E}">
        <p14:creationId xmlns:p14="http://schemas.microsoft.com/office/powerpoint/2010/main" val="4751184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Array bounds errors.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C++ with the [] operator doesn’t check subscripts validity.</a:t>
            </a:r>
          </a:p>
          <a:p>
            <a:pPr lvl="1"/>
            <a:r>
              <a:rPr lang="en-US" altLang="en-US"/>
              <a:t>And ++ operator.</a:t>
            </a:r>
          </a:p>
          <a:p>
            <a:r>
              <a:rPr lang="en-US" altLang="en-US"/>
              <a:t>Example</a:t>
            </a:r>
          </a:p>
          <a:p>
            <a:pPr lvl="1"/>
            <a:r>
              <a:rPr lang="en-US" altLang="en-US"/>
              <a:t>Int ex[10];  //validate subscripts 0 to 9</a:t>
            </a:r>
          </a:p>
          <a:p>
            <a:pPr lvl="1"/>
            <a:r>
              <a:rPr lang="en-US" altLang="en-US"/>
              <a:t>Ex[10] =12;  //Likely to work, but data errors will and can result.</a:t>
            </a:r>
          </a:p>
        </p:txBody>
      </p:sp>
    </p:spTree>
    <p:extLst>
      <p:ext uri="{BB962C8B-B14F-4D97-AF65-F5344CB8AC3E}">
        <p14:creationId xmlns:p14="http://schemas.microsoft.com/office/powerpoint/2010/main" val="41686677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Array bounds errors. (2)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Fixes</a:t>
            </a:r>
          </a:p>
          <a:p>
            <a:pPr lvl="1"/>
            <a:r>
              <a:rPr lang="en-US" altLang="en-US"/>
              <a:t>Always check the array subscript before using it.</a:t>
            </a:r>
          </a:p>
          <a:p>
            <a:pPr lvl="1"/>
            <a:r>
              <a:rPr lang="en-US" altLang="en-US"/>
              <a:t>For loops, ALWAYS, using  the following template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/>
              <a:t>Int arr[ARR_MAX];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/>
              <a:t>For (int i =0; i &lt; ARR_MAX; i++)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/>
              <a:t>NOT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/>
              <a:t>	i &lt;= ARR_MAX  // WHY???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/>
              <a:t>    i != ARR_MAX  // Again why?</a:t>
            </a:r>
          </a:p>
          <a:p>
            <a:pPr lvl="1">
              <a:buFont typeface="Arial" panose="020B0604020202020204" pitchFamily="34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54655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Cstrings and buffer overflows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In the </a:t>
            </a:r>
            <a:r>
              <a:rPr lang="en-US" altLang="en-US" dirty="0" err="1"/>
              <a:t>cstring</a:t>
            </a:r>
            <a:r>
              <a:rPr lang="en-US" altLang="en-US" dirty="0"/>
              <a:t> (char * arrays)</a:t>
            </a:r>
          </a:p>
          <a:p>
            <a:pPr lvl="1"/>
            <a:r>
              <a:rPr lang="en-US" altLang="en-US" dirty="0" err="1"/>
              <a:t>Cstrings</a:t>
            </a:r>
            <a:r>
              <a:rPr lang="en-US" altLang="en-US" dirty="0"/>
              <a:t> could be referenced the [] operator but printed and copied without use the [] operator.</a:t>
            </a:r>
          </a:p>
          <a:p>
            <a:pPr lvl="1"/>
            <a:r>
              <a:rPr lang="en-US" altLang="en-US" dirty="0"/>
              <a:t>The assumption was that the string was always bounded by the ‘\0’ marker.</a:t>
            </a:r>
          </a:p>
          <a:p>
            <a:pPr lvl="1"/>
            <a:r>
              <a:rPr lang="en-US" altLang="en-US" dirty="0"/>
              <a:t>But it was easy to overflow the array and write into the other variables and data.</a:t>
            </a:r>
          </a:p>
        </p:txBody>
      </p:sp>
    </p:spTree>
    <p:extLst>
      <p:ext uri="{BB962C8B-B14F-4D97-AF65-F5344CB8AC3E}">
        <p14:creationId xmlns:p14="http://schemas.microsoft.com/office/powerpoint/2010/main" val="48678423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Exceptions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>
              <a:defRPr/>
            </a:pPr>
            <a:r>
              <a:rPr lang="en-US" dirty="0"/>
              <a:t>Throw statement.</a:t>
            </a:r>
          </a:p>
          <a:p>
            <a:pPr lvl="1">
              <a:defRPr/>
            </a:pPr>
            <a:r>
              <a:rPr lang="en-US" dirty="0"/>
              <a:t>Allow programming to “throw” an exception when an error has occurred.  Normally, the program includes a try catch statement to handle the exceptions, but not required.</a:t>
            </a:r>
          </a:p>
          <a:p>
            <a:pPr>
              <a:defRPr/>
            </a:pPr>
            <a:r>
              <a:rPr lang="en-US" dirty="0"/>
              <a:t>Example:</a:t>
            </a:r>
          </a:p>
          <a:p>
            <a:pPr>
              <a:buNone/>
              <a:defRPr/>
            </a:pP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get_arr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index) {</a:t>
            </a:r>
          </a:p>
          <a:p>
            <a:pPr>
              <a:buNone/>
              <a:defRPr/>
            </a:pPr>
            <a:r>
              <a:rPr lang="en-US" dirty="0"/>
              <a:t>  if (index &lt;0 || index &gt;= ARR_MAX) {</a:t>
            </a:r>
          </a:p>
          <a:p>
            <a:pPr>
              <a:buNone/>
              <a:defRPr/>
            </a:pPr>
            <a:r>
              <a:rPr lang="en-US" dirty="0"/>
              <a:t>     throw std::</a:t>
            </a:r>
            <a:r>
              <a:rPr lang="en-US" dirty="0" err="1"/>
              <a:t>out_of_range</a:t>
            </a:r>
            <a:r>
              <a:rPr lang="en-US" dirty="0"/>
              <a:t>( “index is out of range”);</a:t>
            </a:r>
          </a:p>
          <a:p>
            <a:pPr>
              <a:buNone/>
              <a:defRPr/>
            </a:pPr>
            <a:r>
              <a:rPr lang="en-US" dirty="0"/>
              <a:t>  }</a:t>
            </a:r>
          </a:p>
          <a:p>
            <a:pPr>
              <a:buNone/>
              <a:defRPr/>
            </a:pPr>
            <a:r>
              <a:rPr lang="en-US" dirty="0"/>
              <a:t>  Return </a:t>
            </a:r>
            <a:r>
              <a:rPr lang="en-US" dirty="0" err="1"/>
              <a:t>arr</a:t>
            </a:r>
            <a:r>
              <a:rPr lang="en-US" dirty="0"/>
              <a:t>[index];</a:t>
            </a:r>
          </a:p>
          <a:p>
            <a:pPr>
              <a:buNone/>
              <a:defRPr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94729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try catch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en-US" dirty="0"/>
              <a:t>Like Java, if code in the try block, throws an exception, then it is “caught” by the catch block (assuming you "catch" it).</a:t>
            </a:r>
          </a:p>
          <a:p>
            <a:pPr>
              <a:defRPr/>
            </a:pPr>
            <a:r>
              <a:rPr lang="en-US" dirty="0"/>
              <a:t>Example:</a:t>
            </a:r>
          </a:p>
          <a:p>
            <a:pPr>
              <a:buNone/>
              <a:defRPr/>
            </a:pPr>
            <a:r>
              <a:rPr lang="en-US" dirty="0"/>
              <a:t>try {</a:t>
            </a:r>
          </a:p>
          <a:p>
            <a:pPr>
              <a:buNone/>
              <a:defRPr/>
            </a:pPr>
            <a:r>
              <a:rPr lang="en-US" dirty="0"/>
              <a:t>  </a:t>
            </a:r>
            <a:r>
              <a:rPr lang="en-US" dirty="0" err="1"/>
              <a:t>val</a:t>
            </a:r>
            <a:r>
              <a:rPr lang="en-US" dirty="0"/>
              <a:t> = </a:t>
            </a:r>
            <a:r>
              <a:rPr lang="en-US" dirty="0" err="1"/>
              <a:t>get_arr</a:t>
            </a:r>
            <a:r>
              <a:rPr lang="en-US" dirty="0"/>
              <a:t>(10);</a:t>
            </a:r>
          </a:p>
          <a:p>
            <a:pPr>
              <a:buNone/>
              <a:defRPr/>
            </a:pPr>
            <a:r>
              <a:rPr lang="en-US" dirty="0"/>
              <a:t>} catch (std::</a:t>
            </a:r>
            <a:r>
              <a:rPr lang="en-US" dirty="0" err="1"/>
              <a:t>out_of_range</a:t>
            </a:r>
            <a:r>
              <a:rPr lang="en-US" dirty="0"/>
              <a:t> &amp;ex) {</a:t>
            </a:r>
          </a:p>
          <a:p>
            <a:pPr>
              <a:buNone/>
              <a:defRPr/>
            </a:pPr>
            <a:r>
              <a:rPr lang="en-US" dirty="0"/>
              <a:t>  </a:t>
            </a:r>
            <a:r>
              <a:rPr lang="en-US" dirty="0" err="1"/>
              <a:t>cerr</a:t>
            </a:r>
            <a:r>
              <a:rPr lang="en-US" dirty="0"/>
              <a:t>&lt;&lt;“out of range exception\n”;</a:t>
            </a:r>
          </a:p>
          <a:p>
            <a:pPr>
              <a:buNone/>
              <a:defRPr/>
            </a:pPr>
            <a:r>
              <a:rPr lang="en-US" dirty="0"/>
              <a:t>  </a:t>
            </a:r>
            <a:r>
              <a:rPr lang="en-US" dirty="0" err="1"/>
              <a:t>cerr</a:t>
            </a:r>
            <a:r>
              <a:rPr lang="en-US" dirty="0"/>
              <a:t>&lt;&lt;</a:t>
            </a:r>
            <a:r>
              <a:rPr lang="en-US" dirty="0" err="1"/>
              <a:t>ex.what</a:t>
            </a:r>
            <a:r>
              <a:rPr lang="en-US" dirty="0"/>
              <a:t>() &lt;&lt;</a:t>
            </a:r>
            <a:r>
              <a:rPr lang="en-US" dirty="0" err="1"/>
              <a:t>endl</a:t>
            </a:r>
            <a:r>
              <a:rPr lang="en-US" dirty="0"/>
              <a:t>;  </a:t>
            </a:r>
          </a:p>
          <a:p>
            <a:pPr>
              <a:buNone/>
              <a:defRPr/>
            </a:pPr>
            <a:r>
              <a:rPr lang="en-US" dirty="0"/>
              <a:t>  exit 1;</a:t>
            </a:r>
          </a:p>
          <a:p>
            <a:pPr>
              <a:buNone/>
              <a:defRPr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381258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try catch blocks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/>
              <a:t>There can be multiple catch blocks to deal with different errors</a:t>
            </a:r>
          </a:p>
          <a:p>
            <a:pPr>
              <a:buNone/>
              <a:defRPr/>
            </a:pPr>
            <a:r>
              <a:rPr lang="en-US" dirty="0"/>
              <a:t>try {</a:t>
            </a:r>
          </a:p>
          <a:p>
            <a:pPr>
              <a:buNone/>
              <a:defRPr/>
            </a:pPr>
            <a:r>
              <a:rPr lang="en-US" dirty="0"/>
              <a:t>   statements;</a:t>
            </a:r>
          </a:p>
          <a:p>
            <a:pPr>
              <a:buNone/>
              <a:defRPr/>
            </a:pPr>
            <a:r>
              <a:rPr lang="en-US" dirty="0"/>
              <a:t>} </a:t>
            </a:r>
          </a:p>
          <a:p>
            <a:pPr>
              <a:buNone/>
              <a:defRPr/>
            </a:pPr>
            <a:r>
              <a:rPr lang="en-US" dirty="0"/>
              <a:t>catch (&lt;type&gt; parameter) {   statements;}</a:t>
            </a:r>
          </a:p>
          <a:p>
            <a:pPr>
              <a:buNone/>
              <a:defRPr/>
            </a:pPr>
            <a:r>
              <a:rPr lang="en-US" dirty="0"/>
              <a:t>catch (&lt;type2&gt; parameter) {statements; }</a:t>
            </a:r>
          </a:p>
          <a:p>
            <a:pPr>
              <a:buNone/>
              <a:defRPr/>
            </a:pPr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2870214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cin exception.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>
              <a:buNone/>
              <a:defRPr/>
            </a:pP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read_int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(string &amp; prompt) {</a:t>
            </a:r>
          </a:p>
          <a:p>
            <a:pPr>
              <a:buNone/>
              <a:defRPr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cin.exceptions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ios_base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failbit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); //turn of exception</a:t>
            </a:r>
          </a:p>
          <a:p>
            <a:pPr>
              <a:buNone/>
              <a:defRPr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num =0;</a:t>
            </a:r>
          </a:p>
          <a:p>
            <a:pPr>
              <a:buNone/>
              <a:defRPr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while (true) {</a:t>
            </a:r>
          </a:p>
          <a:p>
            <a:pPr>
              <a:buNone/>
              <a:defRPr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 try {</a:t>
            </a:r>
          </a:p>
          <a:p>
            <a:pPr>
              <a:buNone/>
              <a:defRPr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&lt;&lt; prompt;</a:t>
            </a:r>
          </a:p>
          <a:p>
            <a:pPr>
              <a:buNone/>
              <a:defRPr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&gt;&gt; num;</a:t>
            </a:r>
          </a:p>
          <a:p>
            <a:pPr>
              <a:buNone/>
              <a:defRPr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   return num;</a:t>
            </a:r>
          </a:p>
          <a:p>
            <a:pPr>
              <a:buNone/>
              <a:defRPr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 } catch (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ios_base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::failure&amp; ex) {</a:t>
            </a:r>
          </a:p>
          <a:p>
            <a:pPr>
              <a:buNone/>
              <a:defRPr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&lt;&lt;“bad input, try again\n”;</a:t>
            </a:r>
          </a:p>
          <a:p>
            <a:pPr>
              <a:buNone/>
              <a:defRPr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cin.clear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(); //clear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failbit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  <a:defRPr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    //now skip current input line.</a:t>
            </a:r>
          </a:p>
          <a:p>
            <a:pPr>
              <a:buNone/>
              <a:defRPr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cin.ignore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numeric_limits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&gt;::max(),’\n’);</a:t>
            </a:r>
          </a:p>
          <a:p>
            <a:pPr>
              <a:buNone/>
              <a:defRPr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  <a:defRPr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>
              <a:buNone/>
              <a:defRPr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30365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405801018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open errors.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ifstream</a:t>
            </a:r>
            <a:r>
              <a:rPr lang="en-US" dirty="0"/>
              <a:t> filename("file.txt");</a:t>
            </a:r>
          </a:p>
          <a:p>
            <a:pPr lvl="1"/>
            <a:r>
              <a:rPr lang="en-US" dirty="0"/>
              <a:t>OR </a:t>
            </a:r>
          </a:p>
          <a:p>
            <a:pPr marL="914400" lvl="2" indent="0">
              <a:buNone/>
            </a:pPr>
            <a:r>
              <a:rPr lang="en-US" dirty="0" err="1"/>
              <a:t>Ifstream</a:t>
            </a:r>
            <a:r>
              <a:rPr lang="en-US" dirty="0"/>
              <a:t> filename; </a:t>
            </a:r>
            <a:r>
              <a:rPr lang="en-US" dirty="0" err="1"/>
              <a:t>filename.open</a:t>
            </a:r>
            <a:r>
              <a:rPr lang="en-US" dirty="0"/>
              <a:t>("file.txt");</a:t>
            </a:r>
          </a:p>
          <a:p>
            <a:pPr marL="0" indent="0">
              <a:buNone/>
            </a:pPr>
            <a:r>
              <a:rPr lang="en-US" dirty="0"/>
              <a:t>if (filename) {  </a:t>
            </a:r>
          </a:p>
          <a:p>
            <a:pPr marL="0" indent="0">
              <a:buNone/>
            </a:pPr>
            <a:r>
              <a:rPr lang="en-US" dirty="0"/>
              <a:t>   //verifies the file opened</a:t>
            </a:r>
          </a:p>
          <a:p>
            <a:pPr marL="0" indent="0">
              <a:buNone/>
            </a:pPr>
            <a:r>
              <a:rPr lang="en-US" dirty="0"/>
              <a:t>  while(filename &gt;&gt; stuff) {</a:t>
            </a:r>
          </a:p>
          <a:p>
            <a:pPr marL="0" indent="0">
              <a:buNone/>
            </a:pPr>
            <a:r>
              <a:rPr lang="en-US" dirty="0"/>
              <a:t>      //process stuff.</a:t>
            </a:r>
          </a:p>
          <a:p>
            <a:pPr marL="0" indent="0">
              <a:buNone/>
            </a:pPr>
            <a:r>
              <a:rPr lang="en-US" dirty="0"/>
              <a:t>  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if the file fails to open and you leave of the if (filename) part</a:t>
            </a:r>
          </a:p>
          <a:p>
            <a:r>
              <a:rPr lang="en-US" dirty="0"/>
              <a:t>What happens?</a:t>
            </a:r>
          </a:p>
        </p:txBody>
      </p:sp>
    </p:spTree>
    <p:extLst>
      <p:ext uri="{BB962C8B-B14F-4D97-AF65-F5344CB8AC3E}">
        <p14:creationId xmlns:p14="http://schemas.microsoft.com/office/powerpoint/2010/main" val="57453015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243389" y="1676401"/>
            <a:ext cx="1735137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6054725" y="2044701"/>
            <a:ext cx="17351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5334000" y="2679701"/>
            <a:ext cx="173513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115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autoUpdateAnimBg="0"/>
      <p:bldP spid="1741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  a note about True and false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Bool can only take two values, 1 and 0</a:t>
            </a:r>
          </a:p>
          <a:p>
            <a:pPr lvl="1"/>
            <a:r>
              <a:rPr lang="en-US" dirty="0"/>
              <a:t>true =1, false =0</a:t>
            </a:r>
          </a:p>
          <a:p>
            <a:pPr lvl="1"/>
            <a:endParaRPr lang="en-US" dirty="0"/>
          </a:p>
          <a:p>
            <a:r>
              <a:rPr lang="en-US" dirty="0"/>
              <a:t>BUT   C++ uses more then bool for True/False</a:t>
            </a:r>
          </a:p>
          <a:p>
            <a:pPr lvl="1"/>
            <a:r>
              <a:rPr lang="en-US" dirty="0"/>
              <a:t>0 is always false.  Everything else (</a:t>
            </a:r>
            <a:r>
              <a:rPr lang="en-US" dirty="0" err="1"/>
              <a:t>ie</a:t>
            </a:r>
            <a:r>
              <a:rPr lang="en-US" dirty="0"/>
              <a:t> all non-zero numbers) is true.</a:t>
            </a:r>
          </a:p>
          <a:p>
            <a:pPr lvl="1"/>
            <a:r>
              <a:rPr lang="en-US" dirty="0" err="1"/>
              <a:t>nullptr</a:t>
            </a:r>
            <a:r>
              <a:rPr lang="en-US" dirty="0"/>
              <a:t> is false,  NULL is false, because it evaluates to zero.</a:t>
            </a:r>
          </a:p>
          <a:p>
            <a:pPr lvl="2"/>
            <a:r>
              <a:rPr lang="en-US" dirty="0"/>
              <a:t>A note, NULL doesn't compile in </a:t>
            </a:r>
            <a:r>
              <a:rPr lang="en-US" dirty="0" err="1"/>
              <a:t>c++</a:t>
            </a:r>
            <a:r>
              <a:rPr lang="en-US" dirty="0"/>
              <a:t> anymore.  It is included in c libraries.</a:t>
            </a:r>
          </a:p>
          <a:p>
            <a:pPr lvl="1"/>
            <a:r>
              <a:rPr lang="en-US" dirty="0"/>
              <a:t>if (a=5) is true, because it returns 5.  </a:t>
            </a:r>
          </a:p>
          <a:p>
            <a:pPr lvl="1"/>
            <a:r>
              <a:rPr lang="en-US" dirty="0"/>
              <a:t>if (a=0) is false, because it returns 0.</a:t>
            </a:r>
          </a:p>
          <a:p>
            <a:pPr lvl="1"/>
            <a:r>
              <a:rPr lang="en-US" dirty="0"/>
              <a:t>if ('y') is true, because the </a:t>
            </a:r>
            <a:r>
              <a:rPr lang="en-US" dirty="0" err="1"/>
              <a:t>ascii</a:t>
            </a:r>
            <a:r>
              <a:rPr lang="en-US" dirty="0"/>
              <a:t> code for y is 89.</a:t>
            </a:r>
          </a:p>
        </p:txBody>
      </p:sp>
    </p:spTree>
    <p:extLst>
      <p:ext uri="{BB962C8B-B14F-4D97-AF65-F5344CB8AC3E}">
        <p14:creationId xmlns:p14="http://schemas.microsoft.com/office/powerpoint/2010/main" val="3311966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Bottom testing loops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=0;</a:t>
            </a:r>
          </a:p>
          <a:p>
            <a:pPr marL="0" indent="0">
              <a:buNone/>
            </a:pPr>
            <a:r>
              <a:rPr lang="en-US" dirty="0"/>
              <a:t>  do {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cout</a:t>
            </a:r>
            <a:r>
              <a:rPr lang="en-US" dirty="0"/>
              <a:t> &lt;&lt; "[" &lt;&lt; </a:t>
            </a:r>
            <a:r>
              <a:rPr lang="en-US" dirty="0" err="1"/>
              <a:t>i</a:t>
            </a:r>
            <a:r>
              <a:rPr lang="en-US" dirty="0"/>
              <a:t> &lt;&lt; "]";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i</a:t>
            </a:r>
            <a:r>
              <a:rPr lang="en-US" dirty="0"/>
              <a:t>++;</a:t>
            </a:r>
          </a:p>
          <a:p>
            <a:pPr marL="0" indent="0">
              <a:buNone/>
            </a:pPr>
            <a:r>
              <a:rPr lang="en-US" dirty="0"/>
              <a:t>  } while (</a:t>
            </a:r>
            <a:r>
              <a:rPr lang="en-US" dirty="0" err="1"/>
              <a:t>i</a:t>
            </a:r>
            <a:r>
              <a:rPr lang="en-US" dirty="0"/>
              <a:t>&gt;5);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cout</a:t>
            </a:r>
            <a:r>
              <a:rPr lang="en-US" dirty="0"/>
              <a:t> &lt;&lt; '\n';</a:t>
            </a:r>
          </a:p>
          <a:p>
            <a:pPr marL="0" indent="0">
              <a:buNone/>
            </a:pPr>
            <a:r>
              <a:rPr lang="en-US" dirty="0"/>
              <a:t>OUTPUT:</a:t>
            </a:r>
          </a:p>
          <a:p>
            <a:pPr marL="0" indent="0">
              <a:buNone/>
            </a:pPr>
            <a:r>
              <a:rPr lang="en-US" dirty="0"/>
              <a:t>[0]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Range-based loops in </a:t>
            </a:r>
            <a:r>
              <a:rPr lang="en-US" dirty="0" err="1"/>
              <a:t>c++</a:t>
            </a:r>
            <a:r>
              <a:rPr lang="en-US" dirty="0"/>
              <a:t>11 standard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string </a:t>
            </a:r>
            <a:r>
              <a:rPr lang="en-US" dirty="0" err="1"/>
              <a:t>str</a:t>
            </a:r>
            <a:r>
              <a:rPr lang="en-US" dirty="0"/>
              <a:t> {"Hello!"};</a:t>
            </a:r>
          </a:p>
          <a:p>
            <a:pPr marL="0" indent="0">
              <a:buNone/>
            </a:pPr>
            <a:r>
              <a:rPr lang="en-US" dirty="0"/>
              <a:t>  for (char c : </a:t>
            </a:r>
            <a:r>
              <a:rPr lang="en-US" dirty="0" err="1"/>
              <a:t>str</a:t>
            </a:r>
            <a:r>
              <a:rPr lang="en-US" dirty="0"/>
              <a:t>)  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cout</a:t>
            </a:r>
            <a:r>
              <a:rPr lang="en-US" dirty="0"/>
              <a:t> &lt;&lt; "[" &lt;&lt; c &lt;&lt; "]";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cout</a:t>
            </a:r>
            <a:r>
              <a:rPr lang="en-US" dirty="0"/>
              <a:t> &lt;&lt; '\n';</a:t>
            </a:r>
          </a:p>
          <a:p>
            <a:pPr marL="0" indent="0">
              <a:buNone/>
            </a:pPr>
            <a:r>
              <a:rPr lang="en-US" dirty="0"/>
              <a:t>OUTPUT:</a:t>
            </a:r>
          </a:p>
          <a:p>
            <a:pPr marL="0" indent="0">
              <a:buNone/>
            </a:pPr>
            <a:r>
              <a:rPr lang="pt-BR" dirty="0"/>
              <a:t>[H][e][l][l][o][!]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228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Remember how to declare classes</a:t>
            </a:r>
          </a:p>
          <a:p>
            <a:r>
              <a:rPr lang="en-US" dirty="0"/>
              <a:t>Public vs private</a:t>
            </a:r>
          </a:p>
          <a:p>
            <a:r>
              <a:rPr lang="en-US" dirty="0"/>
              <a:t>How to declare inline functions</a:t>
            </a:r>
          </a:p>
          <a:p>
            <a:r>
              <a:rPr lang="en-US" dirty="0"/>
              <a:t>How to declare functions with scope.</a:t>
            </a:r>
          </a:p>
          <a:p>
            <a:r>
              <a:rPr lang="en-US" dirty="0"/>
              <a:t>Constructors and Destructors</a:t>
            </a:r>
          </a:p>
          <a:p>
            <a:pPr lvl="1"/>
            <a:r>
              <a:rPr lang="en-US" dirty="0"/>
              <a:t>We use the new operator to get memory, then we must ALWAYS delete it later</a:t>
            </a:r>
          </a:p>
          <a:p>
            <a:pPr lvl="1"/>
            <a:r>
              <a:rPr lang="en-US" dirty="0"/>
              <a:t>The destructors can take care of it for us.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Class name 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int</a:t>
            </a:r>
            <a:r>
              <a:rPr lang="en-US" dirty="0"/>
              <a:t> x, y;  //private</a:t>
            </a:r>
          </a:p>
          <a:p>
            <a:pPr marL="0" indent="0">
              <a:buNone/>
            </a:pPr>
            <a:r>
              <a:rPr lang="en-US" dirty="0"/>
              <a:t>Public: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int</a:t>
            </a:r>
            <a:r>
              <a:rPr lang="en-US" dirty="0"/>
              <a:t> z;  //public</a:t>
            </a:r>
          </a:p>
          <a:p>
            <a:pPr marL="0" indent="0">
              <a:buNone/>
            </a:pPr>
            <a:r>
              <a:rPr lang="en-US" dirty="0"/>
              <a:t>    void set(width) { x=width;}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getWidth</a:t>
            </a:r>
            <a:r>
              <a:rPr lang="en-US" dirty="0"/>
              <a:t>() {return x;}</a:t>
            </a:r>
          </a:p>
          <a:p>
            <a:pPr marL="0" indent="0">
              <a:buNone/>
            </a:pPr>
            <a:r>
              <a:rPr lang="en-US" dirty="0"/>
              <a:t>     void </a:t>
            </a:r>
            <a:r>
              <a:rPr lang="en-US" dirty="0" err="1"/>
              <a:t>setY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);  //declaration only</a:t>
            </a:r>
          </a:p>
          <a:p>
            <a:pPr marL="0" indent="0">
              <a:buNone/>
            </a:pPr>
            <a:r>
              <a:rPr lang="en-US" dirty="0"/>
              <a:t>};</a:t>
            </a:r>
          </a:p>
          <a:p>
            <a:pPr marL="0" indent="0">
              <a:buNone/>
            </a:pPr>
            <a:r>
              <a:rPr lang="en-US" dirty="0"/>
              <a:t>void name::</a:t>
            </a:r>
            <a:r>
              <a:rPr lang="en-US" dirty="0" err="1"/>
              <a:t>setY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height) {</a:t>
            </a:r>
          </a:p>
          <a:p>
            <a:pPr marL="0" indent="0">
              <a:buNone/>
            </a:pPr>
            <a:r>
              <a:rPr lang="en-US" dirty="0"/>
              <a:t>   y = height;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12199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Inheritance and Class Hierarchies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Object-oriented programming (OOP) is popular because:</a:t>
            </a:r>
          </a:p>
          <a:p>
            <a:pPr lvl="1"/>
            <a:r>
              <a:rPr lang="en-US" altLang="en-US" dirty="0"/>
              <a:t>It enables </a:t>
            </a:r>
            <a:r>
              <a:rPr lang="en-US" altLang="en-US" i="1" u="sng" dirty="0"/>
              <a:t>reuse</a:t>
            </a:r>
            <a:r>
              <a:rPr lang="en-US" altLang="en-US" dirty="0"/>
              <a:t> of previous code saved as </a:t>
            </a:r>
            <a:r>
              <a:rPr lang="en-US" altLang="en-US" i="1" u="sng" dirty="0"/>
              <a:t>classes</a:t>
            </a:r>
            <a:endParaRPr lang="en-US" altLang="en-US" dirty="0"/>
          </a:p>
          <a:p>
            <a:endParaRPr lang="en-US" altLang="en-US" i="1" u="sng" dirty="0"/>
          </a:p>
          <a:p>
            <a:r>
              <a:rPr lang="en-US" altLang="en-US" i="1" u="sng" dirty="0"/>
              <a:t>Inheritance</a:t>
            </a:r>
            <a:r>
              <a:rPr lang="en-US" altLang="en-US" dirty="0"/>
              <a:t> and hierarchical organization capture idea:</a:t>
            </a:r>
          </a:p>
          <a:p>
            <a:pPr lvl="1"/>
            <a:r>
              <a:rPr lang="en-US" altLang="en-US" dirty="0"/>
              <a:t>One thing is a </a:t>
            </a:r>
            <a:r>
              <a:rPr lang="en-US" altLang="en-US" i="1" u="sng" dirty="0"/>
              <a:t>refinement</a:t>
            </a:r>
            <a:r>
              <a:rPr lang="en-US" altLang="en-US" dirty="0"/>
              <a:t> or </a:t>
            </a:r>
            <a:r>
              <a:rPr lang="en-US" altLang="en-US" i="1" u="sng" dirty="0"/>
              <a:t>extension</a:t>
            </a:r>
            <a:r>
              <a:rPr lang="en-US" altLang="en-US" dirty="0"/>
              <a:t> of another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97520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/>
              <a:t>Inheritance and Class Hierarchies (2)</a:t>
            </a:r>
          </a:p>
        </p:txBody>
      </p:sp>
      <p:sp>
        <p:nvSpPr>
          <p:cNvPr id="12293" name="AutoShape 5"/>
          <p:cNvSpPr>
            <a:spLocks/>
          </p:cNvSpPr>
          <p:nvPr/>
        </p:nvSpPr>
        <p:spPr bwMode="auto">
          <a:xfrm>
            <a:off x="7467600" y="1371600"/>
            <a:ext cx="1524000" cy="990600"/>
          </a:xfrm>
          <a:prstGeom prst="borderCallout1">
            <a:avLst>
              <a:gd name="adj1" fmla="val 11537"/>
              <a:gd name="adj2" fmla="val -5000"/>
              <a:gd name="adj3" fmla="val 57694"/>
              <a:gd name="adj4" fmla="val -55000"/>
            </a:avLst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dirty="0"/>
              <a:t>base class</a:t>
            </a:r>
          </a:p>
          <a:p>
            <a:pPr algn="ctr">
              <a:defRPr/>
            </a:pPr>
            <a:r>
              <a:rPr lang="en-US" dirty="0"/>
              <a:t>or</a:t>
            </a:r>
          </a:p>
          <a:p>
            <a:pPr algn="ctr">
              <a:defRPr/>
            </a:pPr>
            <a:r>
              <a:rPr lang="en-US" dirty="0" err="1"/>
              <a:t>superclass</a:t>
            </a:r>
            <a:endParaRPr lang="en-US" dirty="0"/>
          </a:p>
        </p:txBody>
      </p:sp>
      <p:sp>
        <p:nvSpPr>
          <p:cNvPr id="12294" name="AutoShape 6"/>
          <p:cNvSpPr>
            <a:spLocks/>
          </p:cNvSpPr>
          <p:nvPr/>
        </p:nvSpPr>
        <p:spPr bwMode="auto">
          <a:xfrm>
            <a:off x="1981200" y="3276600"/>
            <a:ext cx="1600200" cy="990600"/>
          </a:xfrm>
          <a:prstGeom prst="borderCallout1">
            <a:avLst>
              <a:gd name="adj1" fmla="val 11537"/>
              <a:gd name="adj2" fmla="val 104764"/>
              <a:gd name="adj3" fmla="val 16185"/>
              <a:gd name="adj4" fmla="val 144245"/>
            </a:avLst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/>
              <a:t>derived class</a:t>
            </a:r>
          </a:p>
          <a:p>
            <a:pPr algn="ctr">
              <a:defRPr/>
            </a:pPr>
            <a:r>
              <a:rPr lang="en-US"/>
              <a:t>or</a:t>
            </a:r>
          </a:p>
          <a:p>
            <a:pPr algn="ctr">
              <a:defRPr/>
            </a:pPr>
            <a:r>
              <a:rPr lang="en-US"/>
              <a:t>subclass</a:t>
            </a:r>
          </a:p>
        </p:txBody>
      </p:sp>
      <p:pic>
        <p:nvPicPr>
          <p:cNvPr id="4101" name="Picture 7" descr="KWC03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2843" y="1999593"/>
            <a:ext cx="7326313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4889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2757</Words>
  <Application>Microsoft Office PowerPoint</Application>
  <PresentationFormat>Widescreen</PresentationFormat>
  <Paragraphs>364</Paragraphs>
  <Slides>41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7" baseType="lpstr">
      <vt:lpstr>Arial</vt:lpstr>
      <vt:lpstr>Calibri</vt:lpstr>
      <vt:lpstr>Calibri Light</vt:lpstr>
      <vt:lpstr>Courier New</vt:lpstr>
      <vt:lpstr>Tahoma</vt:lpstr>
      <vt:lpstr>Office Theme</vt:lpstr>
      <vt:lpstr>COSC 2030</vt:lpstr>
      <vt:lpstr>PowerPoint Presentation</vt:lpstr>
      <vt:lpstr>C++ primer</vt:lpstr>
      <vt:lpstr>PowerPoint Presentation</vt:lpstr>
      <vt:lpstr>C++   a note about True and false</vt:lpstr>
      <vt:lpstr>loops</vt:lpstr>
      <vt:lpstr>classes</vt:lpstr>
      <vt:lpstr>Inheritance and Class Hierarchies</vt:lpstr>
      <vt:lpstr>Inheritance and Class Hierarchies (2)</vt:lpstr>
      <vt:lpstr>Base and Derived classes</vt:lpstr>
      <vt:lpstr>Example</vt:lpstr>
      <vt:lpstr>Method Overriding</vt:lpstr>
      <vt:lpstr>Polymorphism</vt:lpstr>
      <vt:lpstr>Interfaces vs Abstract Classes vs Concrete Classes</vt:lpstr>
      <vt:lpstr>Abstract Classes</vt:lpstr>
      <vt:lpstr>Example of an Abstract Class</vt:lpstr>
      <vt:lpstr>Example of a Concrete Subclass</vt:lpstr>
      <vt:lpstr>Pointers</vt:lpstr>
      <vt:lpstr>Pointers (2)</vt:lpstr>
      <vt:lpstr>Pointers (3)</vt:lpstr>
      <vt:lpstr>dangling pointers.</vt:lpstr>
      <vt:lpstr>Pointer Values</vt:lpstr>
      <vt:lpstr>pointers and arrays</vt:lpstr>
      <vt:lpstr>pointers and arrays (2)</vt:lpstr>
      <vt:lpstr>final note about arrays and pointers.</vt:lpstr>
      <vt:lpstr>new and delete</vt:lpstr>
      <vt:lpstr>final note on pointers.</vt:lpstr>
      <vt:lpstr>Program Bugs.</vt:lpstr>
      <vt:lpstr>PowerPoint Presentation</vt:lpstr>
      <vt:lpstr>Types of defects</vt:lpstr>
      <vt:lpstr>Run Time errors</vt:lpstr>
      <vt:lpstr>Null Pointers</vt:lpstr>
      <vt:lpstr>Array bounds errors.</vt:lpstr>
      <vt:lpstr>Array bounds errors. (2)</vt:lpstr>
      <vt:lpstr>Cstrings and buffer overflows</vt:lpstr>
      <vt:lpstr>Exceptions</vt:lpstr>
      <vt:lpstr>try catch blocks</vt:lpstr>
      <vt:lpstr>try catch blocks (2)</vt:lpstr>
      <vt:lpstr>cin exception.</vt:lpstr>
      <vt:lpstr>File open errors.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2030</dc:title>
  <dc:creator>James S. Ward</dc:creator>
  <cp:lastModifiedBy>Jim Ward</cp:lastModifiedBy>
  <cp:revision>36</cp:revision>
  <dcterms:created xsi:type="dcterms:W3CDTF">2019-05-30T17:13:30Z</dcterms:created>
  <dcterms:modified xsi:type="dcterms:W3CDTF">2026-01-28T15:29:49Z</dcterms:modified>
</cp:coreProperties>
</file>