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3" r:id="rId4"/>
    <p:sldId id="322" r:id="rId5"/>
    <p:sldId id="284" r:id="rId6"/>
    <p:sldId id="258" r:id="rId7"/>
    <p:sldId id="262" r:id="rId8"/>
    <p:sldId id="261" r:id="rId9"/>
    <p:sldId id="264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7" r:id="rId19"/>
    <p:sldId id="279" r:id="rId20"/>
    <p:sldId id="281" r:id="rId21"/>
    <p:sldId id="282" r:id="rId22"/>
    <p:sldId id="283" r:id="rId23"/>
    <p:sldId id="265" r:id="rId24"/>
    <p:sldId id="285" r:id="rId25"/>
    <p:sldId id="286" r:id="rId26"/>
    <p:sldId id="287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17" r:id="rId37"/>
    <p:sldId id="318" r:id="rId38"/>
    <p:sldId id="320" r:id="rId39"/>
    <p:sldId id="32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23:01:50.821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6843 43 24575,'-73'6'0,"0"0"0,-12 3 0,-2-1 0,4 1 0,18 1 0,9 0 0,8 1 0,-10 6 0,-2 4 0,-9 3 0,8 0 0,-15 5 0,9 1 0,-13 10 0,3-5 0,-1 7 0,12-10 0,-5 6 0,5-2 0,-4 1 0,-3 1 0,0 4 0,9-7 0,-9 9 0,9-6 0,-6 5 0,1 1 0,1-3 0,9-4 0,-5 1 0,5-1 0,-8 3 0,6-3 0,3-2 0,14-6 0,-4 5 0,7-3 0,-8 11 0,-1-3 0,0 7 0,8-9 0,1 4 0,9-4 0,-8 5 0,2 2 0,-2 0 0,1-1 0,1-2 0,4-3 0,-9 4 0,-2 1 0,-6 6 0,-7 5 0,4-3-6784,-10 10 6784,-4 4 0,8-13 0,-3 3-27,16-10 0,-1 0 27,-12 9 0,1-1 0,13-11 0,2-1 0,3-3 0,-1 1 0,-5 2 0,-1 1 0,1 0 0,0 0 0,-1 0 0,1-1 0,7-6 0,-1 0 0,-4 6 0,1 1 0,5-8 0,0 1 0,-6 6 0,0 1 0,2-2 0,1 0 0,0-2 0,1-1 0,-28 32 0,-2 0 6757,9-4-6757,-3 8 0,4-3 0,2 1 0,1 0 0,8-8 0,-11 16 0,6-6 0,24-31 0,-1 1 0,2 0 0,1-1 81,-22 39-81,7-12 0,2 7 0,5-7 0,-2 8 0,1 2 0,-2 3 0,2-6 0,15-32 0,-1 2 0,-18 38 0,18-33 0,1 0 0,2-1 0,2-1 0,0 2 0,1-1 0,-9 33 0,-2 4 0,2-8 0,-2 7 0,-2 1 0,-2-1 0,2-11 0,-9 12 0,6-11 0,-5 9 0,4-2 0,0-5 0,5-5 0,-3 2 0,7-3 0,-6 5 0,3 1 0,2-3 0,4-11 0,-1 6 0,3-10 0,-3 12 0,1-4 0,1 0 0,4-5 0,1-11 0,2 3 0,2-7 0,-2 4 0,-2 15 0,6-15 0,-2 15 0,4-17 0,2 4 0,-4 3 0,5 6 0,-1-4 0,5 16 0,-1-7 0,3 19 0,0-6 0,0 0-6784,2-16 6784,-1 1 0,3-10 0,0 10 0,3-2 0,-1 2 0,1-6 0,0 2 6784,0-3-6784,3 3 0,0-3 0,3-7 0,2-7 0,0-7 0,4-1 0,-1-3 0,6 1 0,0 0 0,2-2 0,-2-4 0,0 2 0,1-2 0,1 4 0,2 2 0,-1 0 0,2-2 0,5 1 0,0-4 0,3 3 0,0-1 0,0 0 0,-3-6 0,3 1 0,6 0 0,5 2 0,11 2 0,-4-5 0,-5-4 0,-1-3 0,-6-2 0,1-1 0,-3 0 0,-7-4 0,-4-3 0,-4-1 0,5-3 0,3 3 0,3-2 0,3 0 0,-5-3 0,14 2 0,1-1 0,13 2 0,3-2 0,1 1 0,-1-1 0,-9 0 0,3 0 0,-2 1 0,4-2 0,3 1 0,-1-2 0,-6 1 0,4-2 0,-4 1 0,4-2 0,1 0 0,1 2 0,-10-2 0,6 1 0,-11-2 0,3-1 0,-8 1 0,-2-2 0,-12 0 0,4-3 0,-6 1 0,6-1 0,-8 3 0,-1 0 0,-8 1 0,0 0 0,-2 0 0,3 0 0,1-1 0,3 0 0,5-3 0,2 0 0,10-4 0,1 1 0,3-2 0,-4 2 0,-1 2 0,-7 1 0,6 1 0,-4-2 0,5-3 0,2-4 0,-4 0 0,-4-1 0,-3 1 0,1-3 0,4-1 0,5-5 0,-1 0 0,-1 3 0,0-1 0,-3 6 0,-1-3 0,1 2 0,-6 2 0,6-2 0,-2 0 0,7-3 0,4-3 0,-1-2 0,0-3 0,-8 2 0,1 0 0,-6 2 0,2 1 0,-2 0 0,-4 5 0,-2 2 0,-6 6 0,1-1 0,-5 1 0,3-3 0,2-3 0,-1-2 0,4 0 0,1-2 0,2-2 0,1-1 0,4-7 0,-4 4 0,-2-3 0,3-2 0,-3 2 0,4-2 0,-1 0 0,2 3 0,-4 3 0,5-2 0,-6 1 0,3-3 0,-2-4 0,1 0 0,-5 5 0,5-2 0,-6 8 0,1-1 0,-3 3 0,-1 2 0,-3 0 0,5-3 0,0 0 0,5-4 0,2-1 0,3-2 0,-1 1 0,6-5 0,-2-2 0,5-4 0,4-5 0,-2 5 0,5-4 0,-5 8 0,7-6 0,-1 3 0,6-3 0,0-1 0,-5 7 0,-6 3 0,-1 6 0,-9 5 0,2 1 0,-7 4 0,-1 2 0,-7 2 0,4 2 0,-3-1 0,5-1 0,6-2 0,3 0 0,0 1 0,2-1 0,-1 4 0,4-4 0,5 0 0,0-1 0,0-2 0,5-2 0,9-3 0,14-4 0,13-3 0,3 1 0,-5 4 0,3 2 0,-6 2 0,8-1 0,-4 0 0,-1 2 0,-15 4 0,6-1 0,-11 3 0,6-2 0,-8 1 0,-6 2 0,-13-1 0,-1 2 0,-11 0 0,3 0 0,-1-2 0,-4 0 0,4-1 0,16-9 0,-13 7 0,16-8 0,-17 7 0,0 0 0,-1-3 0,3 2 0,-2-4 0,3-1 0,-1-3 0,-5 1 0,4-5 0,-3 2 0,5-5 0,-1-3 0,2-5 0,-7 3 0,4-6 0,-6 7 0,5-6 0,-3 2 0,5-7 0,-5 7 0,7-3 0,4 2 0,2 2 0,10-6 0,-3 3 0,-3 3 0,3-4 0,-3 5 0,8-3 0,2 0 0,3 1 0,2-1 0,-4 4 0,7-1 0,-4 4 0,7 0 0,2-2 0,9-1 0,-9 4 0,17-10 0,-5 6 0,-33 14 0,2 0 0,-1-1 0,1 0 0,4 0 0,-1 0 0,31-16 0,-32 16 0,1 2 0,40-11 0,-38 11 0,0 1 0,3 3 0,0 0 0,-1-3 0,0-1 0,-1 5 0,0 0 0,7-3 0,1 0 0,-4 3 0,2 0-300,8-1 0,2-1 300,1-1 0,0 0 0,1 1 0,0 0 0,-5 0 0,0 1 0,1 0 0,0 1 0,-6 0 0,1 0 0,4-2 0,1-1 0,0 3 0,-1-2 0,1-2 0,-2-1 0,-3 5 0,-1 1 0,6-5 0,1 0 0,-8 3 0,-1-1 0,5-2 0,-1-1 0,-7 1 0,-3 0 0,-4-2 0,-2 0 0,31-18 0,1-4 0,-9 5 0,5 0 0,-2 2 600,-2 3-600,-10 3 0,-6 1 0,-13 5 0,-6-5 0,-8 1 0,3-8 0,-4-5 0,-5 3 0,0-9 0,-6 8 0,0-5 0,0 2 0,-2 1 0,-3 3 0,-4-3 0,-5-4 0,-2-11 0,-6-10 0,0-11 0,-1 12 0,2-9 0,5 12 0,-1-7 0,1-1 0,-2 0 0,-4 6 0,-5-6 0,-9-2 0,-10-10 0,-7-6 0,-7-1 0,6 11 0,3 1 0,10 15 0,3-2 0,-2 2 0,-3 2 0,-12-5 0,0 8 0,-25-13 0,4 7 0,21 28 0,-1 0 0,-27-31 0,0 9 0,11 9 0,-11 1 0,6 4 0,-15-9 0,-5 0 0,36 23 0,0 0 0,-2 3 0,-2 0 0,-4-4 0,-1 1 0,-5-1 0,-1 0 0,2 1 0,-2 1 0,-4-3 0,0 1 0,7 3 0,2 1 0,5 4 0,1 0 0,-4-1 0,0 0 0,-37-15 0,37 17 0,-3 0 0,-1 0 0,-2 0 0,-3-2 0,-1 1 0,3 3 0,-2-1 0,-6-3 0,-2 0 0,4 3 0,0 0-317,-6-1 0,-1 0 317,1 2 0,1-1 0,4 0 0,2 1 0,8 5 0,1-1 0,1-3 0,1 0 0,-32-9 0,-4-5 0,11 4 0,1-1 634,7 3-634,0 2 0,12 1 0,6 4 0,13 4 0,13 1 0,6 3 0,7 2 0,4 1 0,3 1 0,0 1 0,0-1 0,-2 0 0,1-2 0,-4-1 0,-2 0 0,-6-3 0,-3 1 0,-2-4 0,-1 2 0,0 0 0,-2 1 0,1 0 0,-3 0 0,1 2 0,1 1 0,-1 3 0,-3-2 0,-5 1 0,-10-3 0,-6 0 0,-5 0 0,-17-4 0,-14-2 0,37 8 0,-1 0 0,-8-1 0,0 0 0,2 1 0,1 0 0,6 1 0,0 1 0,-3 0 0,1 1 0,-29-7 0,-12-2 0,14 3 0,-5-5 0,3 8 0,11-3 0,-3 4 0,17 2 0,-4 0 0,3 3 0,0 1 0,8 2 0,-4 0 0,5 0 0,0-2 0,3 2 0,4-1 0,9 1 0,-1 0 0,9 1 0,-6 0 0,-1 0 0,-2-1 0,2 1 0,-2-1 0,8 1 0,-1 0 0,6 0 0,6 1 0,2 0 0,5-1 0,0 2 0,-1-1 0,-3 0 0,-3 3 0,2-2 0,-3 1 0,5-2 0,0 1 0,6-2 0,2 1 0,1-1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23:02:03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4180 24575,'7'-11'0,"1"-1"0,1-1 0,10-4 0,-3 1 0,13-6 0,-2-3 0,17-10 0,1-1 0,7-5 0,-7 6 0,6-11 0,-6 5 0,-1-4 0,-9 10 0,-8 6 0,-9 8 0,2-3 0,-2 2 0,2-5 0,4-1 0,-4 3 0,2 3 0,-7 7 0,2-2 0,-1 3 0,-1-2 0,2 0 0,-1 1 0,0 1 0,2 1 0,0-1 0,0 1 0,3-1 0,-1-1 0,-2 3 0,5-3 0,-1 2 0,4-2 0,0 0 0,-1-1 0,-2 2 0,-1-2 0,-1 2 0,1 0 0,-1 0 0,-1 1 0,-4 0 0,2 0 0,-4-1 0,2 0 0,0-1 0,1-1 0,-1 0 0,6-4 0,-1 0 0,2-5 0,2 0 0,-1-1 0,-3 3 0,-1 1 0,0 0 0,0-1 0,4 1 0,-4 0 0,-2 4 0,1-2 0,2 0 0,5-3 0,-3 1 0,0 3 0,-3 3 0,-1 1 0,5-2 0,0 0 0,7-4 0,1-1 0,2 0 0,0-1 0,2 4 0,0-1 0,2 2 0,-3 1 0,1 0 0,-9 4 0,1-1 0,-2 0 0,-1 1 0,2-2 0,0 2 0,-1 3 0,5-3 0,-1 0 0,6-2 0,0-2 0,1-1 0,-2 4 0,1-3 0,1 4 0,2-6 0,8 0 0,0-2 0,4 1 0,6-3 0,1-1 0,14-3 0,5-4 0,5 2 0,-13 4 0,6-1 0,-9 4 0,9-2 0,2-1 0,-2 2 0,-4 0 0,7-1 0,1-3 0,7-3 0,-3 0 0,-4-1 0,-14 4 0,6-3 0,-9 6 0,0 1 0,-3 0 0,-11 4 0,-9 1 0,-1 0 0,-6 0 0,10-4 0,1-4 0,7-4 0,-4 3 0,10-7 0,-2 3 0,6-5 0,-5 3 0,-6 4 0,-5-1 0,-9 6 0,1-4 0,-6 3 0,3-6 0,-2 0 0,-1-5 0,-3 4 0,-2-3 0,-4 4 0,-1-1 0,-1-1 0,-1-1 0,-2 1 0,4-3 0,-2 5 0,4-3 0,1 3 0,0 1 0,-5 6 0,0 0 0,-5 6 0,3-2 0,0 2 0,0 3 0,-1 0 0,-2 3 0,2 2 0,-1 0 0,13-7 0,-5 3 0,13-6 0,-2 3 0,5 0 0,4 0 0,3-1 0,-5 4 0,6 1 0,-3 1 0,1 0 0,9-2 0,2 2 0,9 0 0,29-4 0,-40 9 0,1 0 0,3-1 0,2 1 0,11-3 0,1 1 0,-8 0 0,-2 1 0,-1-1 0,0 1 0,9-3 0,-1 1 0,-7 2 0,-1 1-254,3-1 1,1 1 253,14-1 0,2 0 0,-3 0 0,1 1 0,1 2 0,2-1-472,14-2 1,-1 1 471,-20 3 0,-3 0 0,-1 0 0,-2-1-68,-1 0 0,-3-1 68,-12 2 0,-1-1 0,1 1 0,1-1 0,7 0 0,0 1 0,-8 0 0,-1 2 239,2-1 1,1 2-240,4-2 0,-1 0 0,-6 2 0,0-1 0,-1 0 0,0 1 0,5-3 0,-2 1 0,33-1 960,-2-1-960,-2 2 147,-14 1-147,-1-1 0,4 0 0,-13 2 0,0 0 0,4 1 0,-8 0 0,1 0 0,-5 0 0,-19 0 0,-5 2 0,-11 1 0,1 8 0,11 7 0,22 16 0,19 12 0,-26-17 0,1-1 0,0-2 0,1 0 0,1 2 0,-1-1 0,42 21 0,-40-22 0,1 0 0,-2-2 0,-1-1 0,38 17 0,-21-9 0,-14-5 0,-17-4 0,0 6 0,-4 0 0,-3 3 0,-3-4 0,-3 4 0,-2 3 0,10 15 0,5 9 0,7 13 0,10 9 0,-9-8 0,13 12 0,-11-9 0,2 13 0,-22-40 0,-3 0 0,-1 3 0,-2 0 0,6 44 0,-11-43 0,-2 2 0,-1 44 0,-4-44 0,-1-1 0,1 2 0,-2-1 0,-1-1 0,0-1 0,0 42 0,-1-41 0,0 0 0,-1 40 0,1-39 0,0 1 0,0-1 0,-1 1 0,1-1 0,-1-2 0,-4 40 0,-1 7 0,-2-12 0,-2 8 0,-1 3 0,-5-4 0,8-42 0,-1 0 0,-14 43 0,12-43 0,-1 0 0,-13 35 0,0-1 0,-1-17 0,2-17 0,-5-4 0,2-5 0,-8 7 0,-7 4 0,-1-2 0,0-5 0,-2-2 0,5-9 0,-10 3 0,-10-4 0,-8-3 0,-10-5 0,27-13 0,-4-2 0,-8-2 0,-3-1-594,-13 1 0,-4-1 594,-11 0 0,-3-2-526,27-3 0,-3-1 1,2 0 525,5 1 0,1 0 0,-1-1 0,-9-2 0,-3 0 0,3-1 0,-20 1 0,2 0 0,-3 0 0,0 0 0,4 1 0,2 0-455,1 0 1,2-1 454,7 0 0,0 0 0,-13-1 0,-1 0 0,12 0 0,0 0 0,-14 0 0,-3 0-434,35 2 0,-1 1 1,0-1 433,-1-2 0,0 0 0,-1 1 0,2-1 0,1 1 0,-2 0 0,-3 0 0,-2 0 0,2 1 0,3-1 0,0-1 0,0 2 0,-6 1 0,-2 0 0,0 0 0,-4 1 0,0 1 0,0-1 0,-1-1 0,-1 1 0,1-1 0,3 0 0,-1 1 0,0-1 0,-5 0 0,0-1 0,0 0 0,9-2 0,2-1 0,-3 0 0,-8 3 0,-2 1 0,1-2 0,0-2 0,0-2 0,1 1 0,-3 2 0,0 0 0,2 0 0,6-2 0,2-1 0,0 0 0,-4 0 0,0 0 0,0-1-215,7-1 1,1 0 0,-2-1 214,-6 2 0,0-1 0,-2 1 0,1-2 0,-2 0 0,2 0 0,4 3 0,0 0 0,0 0 0,-2 0 0,0 0 0,3-1 207,-16-1 1,2 0-208,-8 1 0,1 0 0,19-2 0,2-1 0,-6 4 0,1-1 0,2-2 0,1 0 0,-2 2 0,2 0 161,7-2 1,1 0-162,-8 0 0,1-2 0,13 2 0,0-2 0,-3-1 0,0 0 0,5 2 0,0 0 0,0-5 0,0-1 613,5 5 1,-1 0-614,-1-6 0,0-1 0,5 4 0,0 1 904,3 0 0,0 0-904,-43-9 1109,13 8-1109,18 1 636,0 4-636,11 0 100,2 2-100,7-1 0,11-1 0,12 1 0,5 1 0,7 1 0,0 0 0,2 1 0,-3-4 0,0 1 0,-9-4 0,1 3 0,-2 0 0,0 1 0,6 3 0,1 0 0,6 2 0,3-2 0,1 2 0,2-1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F2DCE-94C5-4392-ABD2-6376EDBE08F2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2F8EC-7B2D-46FF-9751-2DEB190DE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7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E8DCC3-CAB4-4B2C-8D93-F94EF80002A8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3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08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13CDDA-FA81-473E-B326-A162B7EE8148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3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FD9BB1-AF5E-41C7-91BF-9A4C5675D84A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20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782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770626-AFF0-4414-A370-8446F521E025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21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28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7C4BD4-B1F3-4F15-8A48-067731F61CAA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11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9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63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09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3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24E923-CDC6-43F1-8455-F24A2FDE2EB4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979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9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89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74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40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A69A6-2E61-0E48-B2EC-304425BB02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2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F0B78C-A763-417C-83C4-250BF8A5D528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12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375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3D6216-B4A1-40AB-B46A-8E3A632A821C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13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51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83DA35-857D-4870-8382-17E241B6A908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602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BCADD5-43D3-4D9D-A993-225B0079B1A2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15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407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912178-DB38-443B-899B-EB54242D884B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16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693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46B8F4-9DDB-4381-9D6B-29E923880CE5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17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4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57354B-DECF-41FD-9CCF-62D9D87B45F3}" type="slidenum">
              <a:rPr lang="en-US" altLang="en-US" sz="1300" smtClean="0">
                <a:latin typeface="Helvetica" panose="020B0604020202020204" pitchFamily="34" charset="0"/>
                <a:ea typeface="ＭＳ Ｐゴシック" panose="020B0600070205080204" pitchFamily="34" charset="-128"/>
              </a:rPr>
              <a:pPr/>
              <a:t>18</a:t>
            </a:fld>
            <a:endParaRPr lang="en-US" altLang="en-US" sz="130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29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6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0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1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3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5FFBE-D50D-43D5-A007-463EC51C2D0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89561-FB3D-40D0-A441-7D4EB798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4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bitcoindev.network/calculating-the-merkle-root-for-a-block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Cosc</a:t>
            </a:r>
            <a:r>
              <a:rPr lang="en-US" dirty="0"/>
              <a:t> 2030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Encryption and </a:t>
            </a:r>
            <a:r>
              <a:rPr lang="en-US" dirty="0" err="1"/>
              <a:t>Blockchain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2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Cryptography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Means to constrain potential senders (</a:t>
            </a:r>
            <a:r>
              <a:rPr lang="en-US" altLang="en-US" i="1" dirty="0"/>
              <a:t>sources</a:t>
            </a:r>
            <a:r>
              <a:rPr lang="en-US" altLang="en-US" dirty="0"/>
              <a:t>) and / or receivers (</a:t>
            </a:r>
            <a:r>
              <a:rPr lang="en-US" altLang="en-US" i="1" dirty="0"/>
              <a:t>destinations</a:t>
            </a:r>
            <a:r>
              <a:rPr lang="en-US" altLang="en-US" dirty="0"/>
              <a:t>) of </a:t>
            </a:r>
            <a:r>
              <a:rPr lang="en-US" altLang="en-US" i="1" dirty="0"/>
              <a:t>messages</a:t>
            </a:r>
          </a:p>
          <a:p>
            <a:pPr lvl="1"/>
            <a:r>
              <a:rPr lang="en-US" altLang="en-US" dirty="0"/>
              <a:t>Based on secrets (</a:t>
            </a:r>
            <a:r>
              <a:rPr lang="en-US" altLang="en-US" b="1" dirty="0"/>
              <a:t>keys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Enables</a:t>
            </a:r>
          </a:p>
          <a:p>
            <a:pPr lvl="2"/>
            <a:r>
              <a:rPr lang="en-US" altLang="en-US" dirty="0"/>
              <a:t>Confirmation of source</a:t>
            </a:r>
          </a:p>
          <a:p>
            <a:pPr lvl="2"/>
            <a:r>
              <a:rPr lang="en-US" altLang="en-US" dirty="0"/>
              <a:t>Receipt only by certain destination</a:t>
            </a:r>
          </a:p>
          <a:p>
            <a:pPr lvl="2"/>
            <a:r>
              <a:rPr lang="en-US" altLang="en-US" dirty="0"/>
              <a:t>Trust relationship between sender and receiver</a:t>
            </a:r>
          </a:p>
          <a:p>
            <a:pPr lvl="2"/>
            <a:endParaRPr lang="en-US" altLang="en-US" dirty="0"/>
          </a:p>
          <a:p>
            <a:r>
              <a:rPr lang="en-US" altLang="en-US" dirty="0"/>
              <a:t>Note this is not in depth nor covering the math for any encryption scheme.</a:t>
            </a:r>
          </a:p>
          <a:p>
            <a:pPr lvl="2"/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377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44488"/>
            <a:ext cx="9363075" cy="576262"/>
          </a:xfrm>
        </p:spPr>
        <p:txBody>
          <a:bodyPr/>
          <a:lstStyle/>
          <a:p>
            <a:pPr eaLnBrk="1" hangingPunct="1"/>
            <a:r>
              <a:rPr lang="en-US" altLang="en-US" sz="2800"/>
              <a:t>Secure Communication over Insecure Medium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1081088"/>
            <a:ext cx="5233987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2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Encryption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/>
              <a:t>Encryption algorithm consists of</a:t>
            </a:r>
          </a:p>
          <a:p>
            <a:pPr lvl="1"/>
            <a:r>
              <a:rPr lang="en-US" altLang="en-US" dirty="0"/>
              <a:t>Set K of keys</a:t>
            </a:r>
          </a:p>
          <a:p>
            <a:pPr lvl="1"/>
            <a:r>
              <a:rPr lang="en-US" altLang="en-US" dirty="0"/>
              <a:t>Set M of Messages</a:t>
            </a:r>
          </a:p>
          <a:p>
            <a:pPr lvl="1"/>
            <a:r>
              <a:rPr lang="en-US" altLang="en-US" dirty="0"/>
              <a:t>Set C of </a:t>
            </a:r>
            <a:r>
              <a:rPr lang="en-US" altLang="en-US" dirty="0" err="1"/>
              <a:t>ciphertexts</a:t>
            </a:r>
            <a:r>
              <a:rPr lang="en-US" altLang="en-US" dirty="0"/>
              <a:t> (encrypted messages)</a:t>
            </a:r>
          </a:p>
          <a:p>
            <a:pPr lvl="1"/>
            <a:r>
              <a:rPr lang="en-US" altLang="en-US" dirty="0"/>
              <a:t>A function E : K → (M→C). That is, for each k </a:t>
            </a:r>
            <a:r>
              <a:rPr lang="en-US" altLang="en-US" dirty="0">
                <a:sym typeface="Symbol" panose="05050102010706020507" pitchFamily="18" charset="2"/>
              </a:rPr>
              <a:t></a:t>
            </a:r>
            <a:r>
              <a:rPr lang="en-US" altLang="en-US" dirty="0"/>
              <a:t> K, E(k) is a function for generating </a:t>
            </a:r>
            <a:r>
              <a:rPr lang="en-US" altLang="en-US" dirty="0" err="1"/>
              <a:t>ciphertexts</a:t>
            </a:r>
            <a:r>
              <a:rPr lang="en-US" altLang="en-US" dirty="0"/>
              <a:t> from messages</a:t>
            </a:r>
          </a:p>
          <a:p>
            <a:pPr lvl="2"/>
            <a:r>
              <a:rPr lang="en-US" altLang="en-US" dirty="0"/>
              <a:t>Both E and E(k) for any k should be efficiently computable functions</a:t>
            </a:r>
          </a:p>
          <a:p>
            <a:pPr lvl="1"/>
            <a:r>
              <a:rPr lang="en-US" altLang="en-US" dirty="0"/>
              <a:t>A function D : K → (C → M). That is, for each k </a:t>
            </a:r>
            <a:r>
              <a:rPr lang="en-US" altLang="en-US" dirty="0">
                <a:sym typeface="Symbol" panose="05050102010706020507" pitchFamily="18" charset="2"/>
              </a:rPr>
              <a:t></a:t>
            </a:r>
            <a:r>
              <a:rPr lang="en-US" altLang="en-US" dirty="0"/>
              <a:t> K, D(k) is a function for generating messages from </a:t>
            </a:r>
            <a:r>
              <a:rPr lang="en-US" altLang="en-US" dirty="0" err="1"/>
              <a:t>ciphertexts</a:t>
            </a:r>
            <a:endParaRPr lang="en-US" altLang="en-US" dirty="0"/>
          </a:p>
          <a:p>
            <a:pPr lvl="2"/>
            <a:r>
              <a:rPr lang="en-US" altLang="en-US" dirty="0"/>
              <a:t>Both D and D(k) for any k should be efficiently computable functions</a:t>
            </a:r>
          </a:p>
          <a:p>
            <a:r>
              <a:rPr lang="en-US" altLang="en-US" dirty="0"/>
              <a:t>An encryption algorithm must provide this essential property: Given a </a:t>
            </a:r>
            <a:r>
              <a:rPr lang="en-US" altLang="en-US" dirty="0" err="1"/>
              <a:t>ciphertext</a:t>
            </a:r>
            <a:r>
              <a:rPr lang="en-US" altLang="en-US" dirty="0"/>
              <a:t> c </a:t>
            </a:r>
            <a:r>
              <a:rPr lang="en-US" altLang="en-US" dirty="0">
                <a:sym typeface="Symbol" panose="05050102010706020507" pitchFamily="18" charset="2"/>
              </a:rPr>
              <a:t> </a:t>
            </a:r>
            <a:r>
              <a:rPr lang="en-US" altLang="en-US" dirty="0"/>
              <a:t>C, a computer can compute m such that E(k)(m) = c only if it possesses D(k)</a:t>
            </a:r>
          </a:p>
          <a:p>
            <a:pPr lvl="1"/>
            <a:r>
              <a:rPr lang="en-US" altLang="en-US" dirty="0"/>
              <a:t>Thus, a computer holding D(k) can decrypt </a:t>
            </a:r>
            <a:r>
              <a:rPr lang="en-US" altLang="en-US" dirty="0" err="1"/>
              <a:t>ciphertexts</a:t>
            </a:r>
            <a:r>
              <a:rPr lang="en-US" altLang="en-US" dirty="0"/>
              <a:t> to the plaintexts used to produce them, but a computer not holding D(k) cannot decrypt </a:t>
            </a:r>
            <a:r>
              <a:rPr lang="en-US" altLang="en-US" dirty="0" err="1"/>
              <a:t>ciphertexts</a:t>
            </a:r>
            <a:endParaRPr lang="en-US" altLang="en-US" dirty="0"/>
          </a:p>
          <a:p>
            <a:pPr lvl="1"/>
            <a:r>
              <a:rPr lang="en-US" altLang="en-US" dirty="0"/>
              <a:t>Since </a:t>
            </a:r>
            <a:r>
              <a:rPr lang="en-US" altLang="en-US" dirty="0" err="1"/>
              <a:t>ciphertexts</a:t>
            </a:r>
            <a:r>
              <a:rPr lang="en-US" altLang="en-US" dirty="0"/>
              <a:t> are generally exposed (for example, sent on the network), it is important that it be infeasible to derive D(k) from the </a:t>
            </a:r>
            <a:r>
              <a:rPr lang="en-US" altLang="en-US" dirty="0" err="1"/>
              <a:t>ciphertexts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6991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Symmetric Encryption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Same key used to encrypt and decrypt</a:t>
            </a:r>
          </a:p>
          <a:p>
            <a:pPr lvl="1"/>
            <a:r>
              <a:rPr lang="en-US" dirty="0"/>
              <a:t>E(k) can be derived from D(k), and vice versa</a:t>
            </a:r>
          </a:p>
          <a:p>
            <a:pPr lvl="1"/>
            <a:endParaRPr lang="en-US" dirty="0"/>
          </a:p>
          <a:p>
            <a:r>
              <a:rPr lang="en-US" dirty="0"/>
              <a:t>DES is a symmetric block-encryption algorithm (created by US Govt)</a:t>
            </a:r>
          </a:p>
          <a:p>
            <a:pPr lvl="1"/>
            <a:r>
              <a:rPr lang="en-US" dirty="0"/>
              <a:t>Encrypts a block of data at a time</a:t>
            </a:r>
          </a:p>
          <a:p>
            <a:pPr lvl="1"/>
            <a:endParaRPr lang="en-US" dirty="0"/>
          </a:p>
          <a:p>
            <a:r>
              <a:rPr lang="en-US" dirty="0"/>
              <a:t>Triple-DES considered more secure</a:t>
            </a:r>
          </a:p>
          <a:p>
            <a:endParaRPr lang="en-US" dirty="0"/>
          </a:p>
          <a:p>
            <a:r>
              <a:rPr lang="en-US" dirty="0"/>
              <a:t>Advanced Encryption Standard (AES), </a:t>
            </a:r>
            <a:r>
              <a:rPr lang="en-US" dirty="0" err="1"/>
              <a:t>twofish</a:t>
            </a:r>
            <a:r>
              <a:rPr lang="en-US" dirty="0"/>
              <a:t> (worked on by UW math's department)</a:t>
            </a:r>
          </a:p>
          <a:p>
            <a:endParaRPr lang="en-US" dirty="0"/>
          </a:p>
          <a:p>
            <a:r>
              <a:rPr lang="en-US" dirty="0"/>
              <a:t>RC4 is most common symmetric stream cipher, but known to have vulnerabilities</a:t>
            </a:r>
          </a:p>
          <a:p>
            <a:pPr lvl="1"/>
            <a:r>
              <a:rPr lang="en-US" dirty="0"/>
              <a:t>Encrypts/decrypts a stream of bytes (i.e., wireless transmission)</a:t>
            </a:r>
          </a:p>
          <a:p>
            <a:pPr lvl="1"/>
            <a:r>
              <a:rPr lang="en-US" dirty="0"/>
              <a:t>Key is an input to </a:t>
            </a:r>
            <a:r>
              <a:rPr lang="en-US" dirty="0" err="1"/>
              <a:t>psuedo</a:t>
            </a:r>
            <a:r>
              <a:rPr lang="en-US" dirty="0"/>
              <a:t>-random-bit generator</a:t>
            </a:r>
          </a:p>
          <a:p>
            <a:pPr lvl="2"/>
            <a:r>
              <a:rPr lang="en-US" dirty="0"/>
              <a:t>Generates an infinite keystream</a:t>
            </a:r>
          </a:p>
        </p:txBody>
      </p:sp>
    </p:spTree>
    <p:extLst>
      <p:ext uri="{BB962C8B-B14F-4D97-AF65-F5344CB8AC3E}">
        <p14:creationId xmlns:p14="http://schemas.microsoft.com/office/powerpoint/2010/main" val="1792017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Asymmetric Encryption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Public-key encryption based on each user having two keys:</a:t>
            </a:r>
          </a:p>
          <a:p>
            <a:pPr lvl="1"/>
            <a:r>
              <a:rPr lang="en-US" dirty="0"/>
              <a:t>public key – published key used to encrypt data</a:t>
            </a:r>
          </a:p>
          <a:p>
            <a:pPr lvl="1"/>
            <a:r>
              <a:rPr lang="en-US" dirty="0"/>
              <a:t>private key – key known only to individual user used to decrypt data</a:t>
            </a:r>
          </a:p>
          <a:p>
            <a:pPr lvl="1"/>
            <a:endParaRPr lang="en-US" dirty="0"/>
          </a:p>
          <a:p>
            <a:r>
              <a:rPr lang="en-US" dirty="0"/>
              <a:t>Must be an encryption scheme that can be made public without making it easy to figure out the decryption scheme</a:t>
            </a:r>
          </a:p>
          <a:p>
            <a:pPr lvl="1"/>
            <a:r>
              <a:rPr lang="en-US" dirty="0"/>
              <a:t>Most common is RSA block cipher</a:t>
            </a:r>
          </a:p>
          <a:p>
            <a:pPr lvl="1"/>
            <a:r>
              <a:rPr lang="en-US" dirty="0"/>
              <a:t>Efficient algorithm for testing whether or not a number is prime</a:t>
            </a:r>
          </a:p>
          <a:p>
            <a:pPr lvl="1"/>
            <a:r>
              <a:rPr lang="en-US" dirty="0"/>
              <a:t>No efficient algorithm is known for finding the prime factors of a number</a:t>
            </a:r>
          </a:p>
        </p:txBody>
      </p:sp>
    </p:spTree>
    <p:extLst>
      <p:ext uri="{BB962C8B-B14F-4D97-AF65-F5344CB8AC3E}">
        <p14:creationId xmlns:p14="http://schemas.microsoft.com/office/powerpoint/2010/main" val="303936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350" y="315913"/>
            <a:ext cx="79565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Encryption and Decryption using RSA Asymmetric Cryptography</a:t>
            </a:r>
          </a:p>
        </p:txBody>
      </p:sp>
      <p:pic>
        <p:nvPicPr>
          <p:cNvPr id="60419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66" y="892175"/>
            <a:ext cx="2867025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20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Cryptography (Cont.)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Note symmetric cryptography based on transformations, asymmetric based on mathematical functions</a:t>
            </a:r>
          </a:p>
          <a:p>
            <a:pPr lvl="1"/>
            <a:r>
              <a:rPr lang="en-US" altLang="en-US" dirty="0"/>
              <a:t>Asymmetric much more compute intensive</a:t>
            </a:r>
          </a:p>
          <a:p>
            <a:pPr lvl="1"/>
            <a:r>
              <a:rPr lang="en-US" altLang="en-US" dirty="0"/>
              <a:t>Typically, not used for bulk data encryption </a:t>
            </a:r>
          </a:p>
        </p:txBody>
      </p:sp>
    </p:spTree>
    <p:extLst>
      <p:ext uri="{BB962C8B-B14F-4D97-AF65-F5344CB8AC3E}">
        <p14:creationId xmlns:p14="http://schemas.microsoft.com/office/powerpoint/2010/main" val="362875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Authentication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Constraining set of potential senders of a message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Complementary and sometimes redundant to encryption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Also, can prove message unmodified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The sender encrypts the message the sender's private key.</a:t>
            </a:r>
          </a:p>
          <a:p>
            <a:pPr lvl="1">
              <a:defRPr/>
            </a:pPr>
            <a:r>
              <a:rPr lang="en-US" dirty="0"/>
              <a:t>Now it can be decrypted with the sender's public key.</a:t>
            </a:r>
          </a:p>
          <a:p>
            <a:pPr lvl="1">
              <a:defRPr/>
            </a:pPr>
            <a:r>
              <a:rPr lang="en-US" dirty="0"/>
              <a:t>This verifies that the sender's message and it is unchanged.</a:t>
            </a:r>
          </a:p>
          <a:p>
            <a:pPr lvl="1">
              <a:defRPr/>
            </a:pPr>
            <a:r>
              <a:rPr lang="en-US" dirty="0"/>
              <a:t>Note, the message is not private.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For a private authenticated messaged, sender first encrypts the message with their public key, then encrypts it with the receiver's public key.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14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Authentication – Hash Functions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Basis of authentication that the data is unchanged.</a:t>
            </a:r>
          </a:p>
          <a:p>
            <a:pPr>
              <a:defRPr/>
            </a:pPr>
            <a:r>
              <a:rPr lang="en-US" dirty="0"/>
              <a:t>Sender creates also includes a hash of the message or data.</a:t>
            </a:r>
          </a:p>
          <a:p>
            <a:pPr>
              <a:defRPr/>
            </a:pPr>
            <a:r>
              <a:rPr lang="en-US" dirty="0"/>
              <a:t>Common message-digest functions include </a:t>
            </a:r>
            <a:r>
              <a:rPr lang="en-US" b="1" dirty="0"/>
              <a:t>MD5</a:t>
            </a:r>
            <a:r>
              <a:rPr lang="en-US" dirty="0"/>
              <a:t>, which produces a 128-bit hash, and </a:t>
            </a:r>
            <a:r>
              <a:rPr lang="en-US" b="1" dirty="0"/>
              <a:t>SHA-1</a:t>
            </a:r>
            <a:r>
              <a:rPr lang="en-US" dirty="0"/>
              <a:t>, which outputs a 160-bit hash</a:t>
            </a:r>
          </a:p>
          <a:p>
            <a:pPr lvl="1">
              <a:defRPr/>
            </a:pPr>
            <a:r>
              <a:rPr lang="en-US" dirty="0"/>
              <a:t>The data can be verified to be unchanged.</a:t>
            </a:r>
          </a:p>
          <a:p>
            <a:pPr lvl="1">
              <a:defRPr/>
            </a:pPr>
            <a:r>
              <a:rPr lang="en-US" dirty="0"/>
              <a:t>common in downloading large data files.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0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Authentication – Digital Signature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Based on asymmetric keys and hashing.</a:t>
            </a:r>
          </a:p>
          <a:p>
            <a:pPr>
              <a:defRPr/>
            </a:pPr>
            <a:r>
              <a:rPr lang="en-US" dirty="0"/>
              <a:t>A hash of the message is created.</a:t>
            </a:r>
          </a:p>
          <a:p>
            <a:pPr>
              <a:defRPr/>
            </a:pPr>
            <a:r>
              <a:rPr lang="en-US" dirty="0"/>
              <a:t>That hash is then encrypted with the senders private key.</a:t>
            </a:r>
          </a:p>
          <a:p>
            <a:pPr>
              <a:defRPr/>
            </a:pPr>
            <a:r>
              <a:rPr lang="en-US" dirty="0"/>
              <a:t>The encrypted hash is attached to the message</a:t>
            </a:r>
          </a:p>
          <a:p>
            <a:pPr lvl="1">
              <a:defRPr/>
            </a:pPr>
            <a:r>
              <a:rPr lang="en-US" dirty="0"/>
              <a:t>Know as a </a:t>
            </a:r>
            <a:r>
              <a:rPr lang="en-US" b="1" dirty="0"/>
              <a:t>digital signatures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Commonly used in email, but also patch delivery for OSs.</a:t>
            </a:r>
          </a:p>
          <a:p>
            <a:pPr lvl="1">
              <a:defRPr/>
            </a:pPr>
            <a:r>
              <a:rPr lang="en-US" altLang="en-US" dirty="0"/>
              <a:t>When want authentication but not confidentiality</a:t>
            </a:r>
          </a:p>
          <a:p>
            <a:pPr marL="457200" lvl="1" indent="0">
              <a:buNone/>
              <a:defRPr/>
            </a:pPr>
            <a:r>
              <a:rPr lang="en-US" dirty="0"/>
              <a:t>  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1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pit stop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word about Alice/Adam, Bob and Eve.</a:t>
            </a:r>
          </a:p>
          <a:p>
            <a:pPr lvl="1"/>
            <a:r>
              <a:rPr lang="en-US" dirty="0"/>
              <a:t>They are 3 of (maybe 5: Charlie and Dave) names for characters you will see in cryptology tall fictional tales.</a:t>
            </a:r>
          </a:p>
          <a:p>
            <a:pPr lvl="2"/>
            <a:r>
              <a:rPr lang="en-US" dirty="0"/>
              <a:t>Why does Alice send an encrypted message to Bob?   </a:t>
            </a:r>
          </a:p>
          <a:p>
            <a:pPr lvl="2"/>
            <a:r>
              <a:rPr lang="en-US" dirty="0"/>
              <a:t>Why does Eve care about the communication between Alice and Bob?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03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Key Distribution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Delivery of symmetric key is huge challenge</a:t>
            </a:r>
          </a:p>
          <a:p>
            <a:pPr lvl="1"/>
            <a:r>
              <a:rPr lang="en-US" altLang="en-US"/>
              <a:t>Sometimes done</a:t>
            </a:r>
            <a:r>
              <a:rPr lang="en-US" altLang="en-US" b="1"/>
              <a:t> out-of-band</a:t>
            </a:r>
          </a:p>
          <a:p>
            <a:pPr lvl="1"/>
            <a:endParaRPr lang="en-US" altLang="en-US" b="1"/>
          </a:p>
          <a:p>
            <a:r>
              <a:rPr lang="en-US" altLang="en-US"/>
              <a:t>Asymmetric keys can proliferate – stored on </a:t>
            </a:r>
            <a:r>
              <a:rPr lang="en-US" altLang="en-US" b="1"/>
              <a:t>key ring</a:t>
            </a:r>
          </a:p>
          <a:p>
            <a:pPr lvl="1"/>
            <a:r>
              <a:rPr lang="en-US" altLang="en-US"/>
              <a:t>Even asymmetric key distribution needs care – man-in-the-middle attack</a:t>
            </a:r>
          </a:p>
        </p:txBody>
      </p:sp>
    </p:spTree>
    <p:extLst>
      <p:ext uri="{BB962C8B-B14F-4D97-AF65-F5344CB8AC3E}">
        <p14:creationId xmlns:p14="http://schemas.microsoft.com/office/powerpoint/2010/main" val="170591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6388"/>
            <a:ext cx="9802813" cy="576262"/>
          </a:xfrm>
        </p:spPr>
        <p:txBody>
          <a:bodyPr/>
          <a:lstStyle/>
          <a:p>
            <a:pPr eaLnBrk="1" hangingPunct="1"/>
            <a:r>
              <a:rPr lang="en-US" altLang="en-US" sz="2800"/>
              <a:t>Man-in-the-middle Attack on Asymmetric Cryptography</a:t>
            </a:r>
          </a:p>
        </p:txBody>
      </p:sp>
      <p:pic>
        <p:nvPicPr>
          <p:cNvPr id="78851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1012825"/>
            <a:ext cx="454025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41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Digital Certificates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Proof of who or what owns a public key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Public key digitally signed a trusted party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Trusted party receives proof of identification from entity and certifies that public key belongs to entity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Certificate authority are trusted party – their public keys included with web browser distributions</a:t>
            </a:r>
          </a:p>
          <a:p>
            <a:pPr lvl="1">
              <a:defRPr/>
            </a:pPr>
            <a:r>
              <a:rPr lang="en-US" dirty="0"/>
              <a:t>They vouch for other authorities via digitally signing their keys, and so on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13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09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terms of data structures:</a:t>
            </a:r>
          </a:p>
          <a:p>
            <a:pPr lvl="1"/>
            <a:r>
              <a:rPr lang="en-US" dirty="0"/>
              <a:t>A literal chain of blocks…</a:t>
            </a:r>
          </a:p>
          <a:p>
            <a:pPr lvl="2"/>
            <a:r>
              <a:rPr lang="en-US" dirty="0"/>
              <a:t>Everybody’s favorite! Linked lists!</a:t>
            </a:r>
          </a:p>
          <a:p>
            <a:r>
              <a:rPr lang="en-US" dirty="0" err="1"/>
              <a:t>Blockchains</a:t>
            </a:r>
            <a:r>
              <a:rPr lang="en-US" dirty="0"/>
              <a:t> are a kind of ledger</a:t>
            </a:r>
          </a:p>
          <a:p>
            <a:pPr lvl="1"/>
            <a:r>
              <a:rPr lang="en-US" dirty="0"/>
              <a:t>A ledger is just a collection of events (transactions, birthdays, criminal convictions, etc.)</a:t>
            </a:r>
          </a:p>
          <a:p>
            <a:r>
              <a:rPr lang="en-US" dirty="0"/>
              <a:t>each Blocks consist of two important pieces:</a:t>
            </a:r>
          </a:p>
          <a:p>
            <a:pPr lvl="1"/>
            <a:r>
              <a:rPr lang="en-US" dirty="0"/>
              <a:t>An ordered collection of events from the ledger (a simple list/array)</a:t>
            </a:r>
          </a:p>
          <a:p>
            <a:pPr lvl="1"/>
            <a:r>
              <a:rPr lang="en-US" dirty="0"/>
              <a:t>Most importantly, a </a:t>
            </a:r>
            <a:r>
              <a:rPr lang="en-US" dirty="0">
                <a:solidFill>
                  <a:srgbClr val="FF0000"/>
                </a:solidFill>
              </a:rPr>
              <a:t>block header </a:t>
            </a:r>
            <a:r>
              <a:rPr lang="en-US" dirty="0"/>
              <a:t>(think of it as metadata)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2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Blockchain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Block headers </a:t>
            </a:r>
            <a:r>
              <a:rPr lang="en-US" dirty="0"/>
              <a:t>contain:</a:t>
            </a:r>
          </a:p>
          <a:p>
            <a:pPr lvl="1"/>
            <a:r>
              <a:rPr lang="en-US" dirty="0"/>
              <a:t>Metadata such as the block number</a:t>
            </a:r>
          </a:p>
          <a:p>
            <a:pPr lvl="1"/>
            <a:r>
              <a:rPr lang="en-US" dirty="0"/>
              <a:t>An identifying hash of the contents of the block </a:t>
            </a:r>
          </a:p>
          <a:p>
            <a:pPr lvl="2"/>
            <a:r>
              <a:rPr lang="en-US" dirty="0"/>
              <a:t>e.g. 3789663396f0bb53b4ebcc527830bb8fecf95fae365851c2c1218cd803b05e56 (real hash from a real </a:t>
            </a:r>
            <a:r>
              <a:rPr lang="en-US" dirty="0" err="1"/>
              <a:t>blockchain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identifying hash of the previous/next blocks! </a:t>
            </a:r>
            <a:r>
              <a:rPr lang="en-US" dirty="0"/>
              <a:t>Called a hash pointer</a:t>
            </a:r>
          </a:p>
          <a:p>
            <a:pPr lvl="2"/>
            <a:r>
              <a:rPr lang="en-US" dirty="0"/>
              <a:t>This is how the linking happens! Hash pointers, like the memory pointers in the linked lists you’ve seen</a:t>
            </a:r>
          </a:p>
          <a:p>
            <a:pPr lvl="1"/>
            <a:r>
              <a:rPr lang="en-US" dirty="0" err="1"/>
              <a:t>merkle</a:t>
            </a:r>
            <a:r>
              <a:rPr lang="en-US" dirty="0"/>
              <a:t> root</a:t>
            </a:r>
          </a:p>
          <a:p>
            <a:pPr lvl="2"/>
            <a:r>
              <a:rPr lang="en-US" dirty="0"/>
              <a:t>summarizes all of the data in the related transactions, and is stored in the block header. It maintains the integrity of the data. If a single detail in any of the transactions or the order of the transactions changes, so does the Merkle Root.</a:t>
            </a:r>
          </a:p>
          <a:p>
            <a:pPr lvl="1"/>
            <a:r>
              <a:rPr lang="en-US" dirty="0"/>
              <a:t>a Proof-of-work (</a:t>
            </a:r>
            <a:r>
              <a:rPr lang="en-US" dirty="0" err="1"/>
              <a:t>merkle</a:t>
            </a:r>
            <a:r>
              <a:rPr lang="en-US" dirty="0"/>
              <a:t> puzzle basically).</a:t>
            </a:r>
          </a:p>
          <a:p>
            <a:pPr lvl="2"/>
            <a:r>
              <a:rPr lang="en-US" dirty="0"/>
              <a:t>should take about 10 minutes to solve.</a:t>
            </a:r>
          </a:p>
        </p:txBody>
      </p:sp>
    </p:spTree>
    <p:extLst>
      <p:ext uri="{BB962C8B-B14F-4D97-AF65-F5344CB8AC3E}">
        <p14:creationId xmlns:p14="http://schemas.microsoft.com/office/powerpoint/2010/main" val="3297106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visually.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789" y="2455126"/>
            <a:ext cx="6284422" cy="30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69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82FE-4A9C-6849-A9ED-D97324278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Where do those hashes come from?</a:t>
            </a:r>
          </a:p>
        </p:txBody>
      </p:sp>
    </p:spTree>
    <p:extLst>
      <p:ext uri="{BB962C8B-B14F-4D97-AF65-F5344CB8AC3E}">
        <p14:creationId xmlns:p14="http://schemas.microsoft.com/office/powerpoint/2010/main" val="2889891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First, what do those “chunks of the ledger” look like?</a:t>
            </a:r>
          </a:p>
          <a:p>
            <a:pPr>
              <a:lnSpc>
                <a:spcPct val="200000"/>
              </a:lnSpc>
            </a:pPr>
            <a:r>
              <a:rPr lang="en-US" dirty="0"/>
              <a:t>Just lists of some transaction data type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Could contain thousands of transactions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Several megabytes in size</a:t>
            </a:r>
          </a:p>
        </p:txBody>
      </p:sp>
    </p:spTree>
    <p:extLst>
      <p:ext uri="{BB962C8B-B14F-4D97-AF65-F5344CB8AC3E}">
        <p14:creationId xmlns:p14="http://schemas.microsoft.com/office/powerpoint/2010/main" val="1135291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The lists are constructed by distributing transactions across the network</a:t>
            </a:r>
          </a:p>
          <a:p>
            <a:pPr>
              <a:lnSpc>
                <a:spcPct val="200000"/>
              </a:lnSpc>
            </a:pPr>
            <a:r>
              <a:rPr lang="en-US" dirty="0"/>
              <a:t>If you run a bitcoin wallet on your phone, this happens: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You get a message from another peer in the network containing a transaction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The peer claims that the transaction is part of a certain block (they provide the hash pointer)</a:t>
            </a:r>
          </a:p>
          <a:p>
            <a:pPr lvl="1">
              <a:lnSpc>
                <a:spcPct val="200000"/>
              </a:lnSpc>
            </a:pPr>
            <a:r>
              <a:rPr lang="en-US" b="1" dirty="0"/>
              <a:t>You need to validate that the transaction is authentic</a:t>
            </a:r>
          </a:p>
        </p:txBody>
      </p:sp>
    </p:spTree>
    <p:extLst>
      <p:ext uri="{BB962C8B-B14F-4D97-AF65-F5344CB8AC3E}">
        <p14:creationId xmlns:p14="http://schemas.microsoft.com/office/powerpoint/2010/main" val="313423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 in the middle Attacks</a:t>
            </a:r>
          </a:p>
        </p:txBody>
      </p:sp>
      <p:pic>
        <p:nvPicPr>
          <p:cNvPr id="11267" name="Picture 4" descr="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67" y="1364743"/>
            <a:ext cx="400685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295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So you have a transaction, and a hash pointer of a block…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How do you validate it?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Download the whole block and loop over all transactions checking equality?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Very, very bad performance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We use a magical tool called </a:t>
            </a:r>
            <a:r>
              <a:rPr lang="en-US" b="1" dirty="0">
                <a:solidFill>
                  <a:srgbClr val="FF0000"/>
                </a:solidFill>
              </a:rPr>
              <a:t>Merkle Trees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23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actually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Merkle Trees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Leaf nodes are raw data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level up are hashes of the raw data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Higher levels combine hashes until some root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E18F3-AB4B-EE42-B750-60CE6D93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447" y="510639"/>
            <a:ext cx="5831634" cy="37110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630232-5702-8E4F-B29D-5B7D6B965EF9}"/>
              </a:ext>
            </a:extLst>
          </p:cNvPr>
          <p:cNvCxnSpPr>
            <a:cxnSpLocks/>
          </p:cNvCxnSpPr>
          <p:nvPr/>
        </p:nvCxnSpPr>
        <p:spPr>
          <a:xfrm>
            <a:off x="4625439" y="3253839"/>
            <a:ext cx="1950662" cy="4453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970442-5EBC-4E47-8DF2-087AA9B4C7FF}"/>
              </a:ext>
            </a:extLst>
          </p:cNvPr>
          <p:cNvCxnSpPr>
            <a:cxnSpLocks/>
          </p:cNvCxnSpPr>
          <p:nvPr/>
        </p:nvCxnSpPr>
        <p:spPr>
          <a:xfrm flipV="1">
            <a:off x="4625439" y="2844140"/>
            <a:ext cx="1950662" cy="1015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486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actually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What do Merkle Trees Give Us?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Only need sibling hashes going up the tree to validate a given transaction!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E18F3-AB4B-EE42-B750-60CE6D93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160" y="-130629"/>
            <a:ext cx="3974840" cy="2529444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BA8F713-8793-DF4E-AB6F-6C4822DA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682" y="3563220"/>
            <a:ext cx="2872635" cy="29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6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BA8F713-8793-DF4E-AB6F-6C4822DA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89" y="590512"/>
            <a:ext cx="5448822" cy="5676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734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BA8F713-8793-DF4E-AB6F-6C4822DA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89" y="590512"/>
            <a:ext cx="5448822" cy="5676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9ED57DF-14C6-974D-A150-49F1D8E0C5D1}"/>
                  </a:ext>
                </a:extLst>
              </p14:cNvPr>
              <p14:cNvContentPartPr/>
              <p14:nvPr/>
            </p14:nvContentPartPr>
            <p14:xfrm>
              <a:off x="3163853" y="793277"/>
              <a:ext cx="4939920" cy="3556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9ED57DF-14C6-974D-A150-49F1D8E0C5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54854" y="784277"/>
                <a:ext cx="4957559" cy="35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DEDA5E-C051-8B4C-A7F5-9584A7D229E5}"/>
                  </a:ext>
                </a:extLst>
              </p14:cNvPr>
              <p14:cNvContentPartPr/>
              <p14:nvPr/>
            </p14:nvContentPartPr>
            <p14:xfrm>
              <a:off x="4558853" y="2744117"/>
              <a:ext cx="4150800" cy="1653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ADEDA5E-C051-8B4C-A7F5-9584A7D229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9853" y="2735117"/>
                <a:ext cx="4168440" cy="16707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BDD6740-DDDE-B049-8CA1-5431A384A8FB}"/>
              </a:ext>
            </a:extLst>
          </p:cNvPr>
          <p:cNvSpPr txBox="1"/>
          <p:nvPr/>
        </p:nvSpPr>
        <p:spPr>
          <a:xfrm>
            <a:off x="1229096" y="1822862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need this stuff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175E403F-38E3-A547-AD4F-CFB27C2ADFB7}"/>
              </a:ext>
            </a:extLst>
          </p:cNvPr>
          <p:cNvCxnSpPr>
            <a:stCxn id="2" idx="2"/>
          </p:cNvCxnSpPr>
          <p:nvPr/>
        </p:nvCxnSpPr>
        <p:spPr>
          <a:xfrm rot="16200000" flipH="1">
            <a:off x="2700899" y="1728039"/>
            <a:ext cx="551922" cy="148023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57DB70-090D-2C4B-A994-D75CE53EBC53}"/>
              </a:ext>
            </a:extLst>
          </p:cNvPr>
          <p:cNvSpPr txBox="1"/>
          <p:nvPr/>
        </p:nvSpPr>
        <p:spPr>
          <a:xfrm>
            <a:off x="9291038" y="2744116"/>
            <a:ext cx="145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this stuff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5733AE1-4FB0-4A4E-8866-2329948C4BBD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8951732" y="2587259"/>
            <a:ext cx="538214" cy="159059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53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actually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Using Merkle Trees, we drastically reduce data needed to validate transactions</a:t>
            </a:r>
          </a:p>
          <a:p>
            <a:pPr>
              <a:lnSpc>
                <a:spcPct val="200000"/>
              </a:lnSpc>
            </a:pPr>
            <a:r>
              <a:rPr lang="en-US" dirty="0"/>
              <a:t>By how much?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If a block has </a:t>
            </a:r>
            <a:r>
              <a:rPr lang="en-US" b="1" i="1" dirty="0"/>
              <a:t>n</a:t>
            </a:r>
            <a:r>
              <a:rPr lang="en-US" b="1" dirty="0"/>
              <a:t> transactions</a:t>
            </a:r>
            <a:r>
              <a:rPr lang="en-US" dirty="0"/>
              <a:t>, then the Merkle Tree (with branching factor of 2) would be </a:t>
            </a:r>
            <a:r>
              <a:rPr lang="en-US" b="1" i="1" dirty="0"/>
              <a:t>log(n) + 1</a:t>
            </a:r>
            <a:r>
              <a:rPr lang="en-US" b="1" dirty="0"/>
              <a:t> depth</a:t>
            </a:r>
            <a:r>
              <a:rPr lang="en-US" dirty="0"/>
              <a:t>, including the raw data leaves.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If we do the naïve validation, we would need to download the whole block, then do </a:t>
            </a:r>
            <a:r>
              <a:rPr lang="en-US" b="1" i="1" dirty="0"/>
              <a:t>n </a:t>
            </a:r>
            <a:r>
              <a:rPr lang="en-US" dirty="0"/>
              <a:t>expensive equality checks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With Merkle Trees, we only do one hashing operation per level (</a:t>
            </a:r>
            <a:r>
              <a:rPr lang="en-US" b="1" i="1" dirty="0"/>
              <a:t>log(n) + 1</a:t>
            </a:r>
            <a:r>
              <a:rPr lang="en-US" dirty="0"/>
              <a:t>), using the sibling hashes that we can easily retrieve, then check equality with the “Merkle root” of the block.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If the resulting hash and the Merkle root of the block aren’t equivalent, we call shenanigans!</a:t>
            </a:r>
          </a:p>
        </p:txBody>
      </p:sp>
    </p:spTree>
    <p:extLst>
      <p:ext uri="{BB962C8B-B14F-4D97-AF65-F5344CB8AC3E}">
        <p14:creationId xmlns:p14="http://schemas.microsoft.com/office/powerpoint/2010/main" val="695028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philosophically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13538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There are many that believe blockchain is a solution in search of a problem</a:t>
            </a:r>
          </a:p>
          <a:p>
            <a:pPr>
              <a:lnSpc>
                <a:spcPct val="200000"/>
              </a:lnSpc>
            </a:pPr>
            <a:r>
              <a:rPr lang="en-US" dirty="0"/>
              <a:t>There’s lots of cool technologies and science involved, but what does it ultimately result in? What problems is it solving?</a:t>
            </a:r>
          </a:p>
          <a:p>
            <a:pPr>
              <a:lnSpc>
                <a:spcPct val="200000"/>
              </a:lnSpc>
            </a:pPr>
            <a:r>
              <a:rPr lang="en-US" dirty="0"/>
              <a:t>That’s a tough question with (usually) quite subjective answers</a:t>
            </a:r>
          </a:p>
        </p:txBody>
      </p:sp>
    </p:spTree>
    <p:extLst>
      <p:ext uri="{BB962C8B-B14F-4D97-AF65-F5344CB8AC3E}">
        <p14:creationId xmlns:p14="http://schemas.microsoft.com/office/powerpoint/2010/main" val="353244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DD8A-A840-364E-BB64-1F67847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Blockchain, </a:t>
            </a:r>
            <a:r>
              <a:rPr lang="en-US" b="1" dirty="0"/>
              <a:t>philosophically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3C91-189C-AE40-AD13-A72B1C98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13538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A lot of the methods and protocols involved in blockchain systems are still being tested and evaluated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It’s a </a:t>
            </a:r>
            <a:r>
              <a:rPr lang="en-US" i="1" dirty="0"/>
              <a:t>very</a:t>
            </a:r>
            <a:r>
              <a:rPr lang="en-US" dirty="0"/>
              <a:t> young technology</a:t>
            </a:r>
          </a:p>
          <a:p>
            <a:pPr>
              <a:lnSpc>
                <a:spcPct val="200000"/>
              </a:lnSpc>
            </a:pPr>
            <a:r>
              <a:rPr lang="en-US" dirty="0"/>
              <a:t>The bottom line is: We’ll see what happens with it!</a:t>
            </a:r>
          </a:p>
          <a:p>
            <a:pPr>
              <a:lnSpc>
                <a:spcPct val="200000"/>
              </a:lnSpc>
            </a:pPr>
            <a:r>
              <a:rPr lang="en-US" dirty="0"/>
              <a:t>For the time being, it is absolutely worth studying if only for the novel challenges it presents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93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28DE-FE2A-CC4B-A18D-ACC70767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F983-0D5B-244E-9B2F-42E9803F3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https://bitcoindev.network/calculating-the-merkle-root-for-a-block/</a:t>
            </a:r>
            <a:endParaRPr lang="en-US" dirty="0"/>
          </a:p>
          <a:p>
            <a:endParaRPr lang="en-US" dirty="0"/>
          </a:p>
          <a:p>
            <a:r>
              <a:rPr lang="en-US" dirty="0"/>
              <a:t>Check out that website if you’d like to try this yourself!</a:t>
            </a:r>
          </a:p>
        </p:txBody>
      </p:sp>
    </p:spTree>
    <p:extLst>
      <p:ext uri="{BB962C8B-B14F-4D97-AF65-F5344CB8AC3E}">
        <p14:creationId xmlns:p14="http://schemas.microsoft.com/office/powerpoint/2010/main" val="664278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243389" y="1676401"/>
            <a:ext cx="17351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5000" b="1">
                <a:latin typeface="Tahoma" panose="020B0604030504040204" pitchFamily="34" charset="0"/>
              </a:rPr>
              <a:t>Q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54725" y="2044701"/>
            <a:ext cx="17351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5000" b="1">
                <a:latin typeface="Tahoma" panose="020B0604030504040204" pitchFamily="34" charset="0"/>
              </a:rPr>
              <a:t>A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334000" y="2679701"/>
            <a:ext cx="1735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0000" b="1">
                <a:latin typeface="Tahoma" panose="020B0604030504040204" pitchFamily="34" charset="0"/>
              </a:rPr>
              <a:t>&amp;</a:t>
            </a:r>
            <a:endParaRPr lang="en-US" altLang="en-US" sz="15000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autoUpdateAnimBg="0"/>
      <p:bldP spid="1741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93" y="1417497"/>
            <a:ext cx="7015942" cy="50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5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Merkle</a:t>
            </a:r>
            <a:r>
              <a:rPr lang="en-US" dirty="0"/>
              <a:t> Puzzles and privacy between internet strangers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0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between internet strangers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let suppose Alice and Bob meet on the internet and want to exchange messages in private?</a:t>
            </a:r>
          </a:p>
          <a:p>
            <a:pPr lvl="1"/>
            <a:r>
              <a:rPr lang="en-US" dirty="0"/>
              <a:t>To do so they would have to exchange keys for a symmetric encryption algorithm.</a:t>
            </a:r>
          </a:p>
          <a:p>
            <a:pPr lvl="1"/>
            <a:r>
              <a:rPr lang="en-US" dirty="0"/>
              <a:t>But how can we do so over an insecure connection?</a:t>
            </a:r>
          </a:p>
          <a:p>
            <a:pPr lvl="1"/>
            <a:r>
              <a:rPr lang="en-US" dirty="0"/>
              <a:t>Eve is listening.</a:t>
            </a:r>
          </a:p>
          <a:p>
            <a:pPr lvl="1"/>
            <a:endParaRPr lang="en-US" dirty="0"/>
          </a:p>
          <a:p>
            <a:r>
              <a:rPr lang="en-US" dirty="0"/>
              <a:t>Alice creates a set of </a:t>
            </a:r>
            <a:r>
              <a:rPr lang="en-US" dirty="0" err="1"/>
              <a:t>merkle</a:t>
            </a:r>
            <a:r>
              <a:rPr lang="en-US" dirty="0"/>
              <a:t> puzzles (or any time consuming mathematical problems that produces and x and y value).  These problems need to take say 10 minutes.</a:t>
            </a:r>
          </a:p>
        </p:txBody>
      </p:sp>
    </p:spTree>
    <p:extLst>
      <p:ext uri="{BB962C8B-B14F-4D97-AF65-F5344CB8AC3E}">
        <p14:creationId xmlns:p14="http://schemas.microsoft.com/office/powerpoint/2010/main" val="397846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between internet strangers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77830" y="1825625"/>
            <a:ext cx="8775970" cy="4351338"/>
          </a:xfrm>
        </p:spPr>
        <p:txBody>
          <a:bodyPr>
            <a:normAutofit/>
          </a:bodyPr>
          <a:lstStyle/>
          <a:p>
            <a:r>
              <a:rPr lang="en-US" dirty="0"/>
              <a:t>Alice publishes a set of n puzzles (where n is likely 100+) and each puzzle takes about 10 minutes to solve.</a:t>
            </a:r>
          </a:p>
          <a:p>
            <a:r>
              <a:rPr lang="en-US" dirty="0"/>
              <a:t>Bob now picks one of them at random to solve.</a:t>
            </a:r>
          </a:p>
          <a:p>
            <a:pPr lvl="1"/>
            <a:r>
              <a:rPr lang="en-US" dirty="0"/>
              <a:t>So, in about 10 minutes Bob sends Alice the X value.</a:t>
            </a:r>
          </a:p>
          <a:p>
            <a:pPr lvl="1"/>
            <a:r>
              <a:rPr lang="en-US" dirty="0"/>
              <a:t>Alice look up the table of answers and finds out which problem Bob solved.  She then uses the Y value as the temp key to encrypt and send the location of the real key.</a:t>
            </a:r>
          </a:p>
          <a:p>
            <a:pPr lvl="1"/>
            <a:r>
              <a:rPr lang="en-US" dirty="0"/>
              <a:t>Bobs picks up  the key and then either Alice or Bob delete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9" y="2107963"/>
            <a:ext cx="16002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8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between internet strangers (3)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 Doesn't know which puzzle bob solved, but she can see them all.  And she did see which one Bob sent to Alice.</a:t>
            </a:r>
          </a:p>
          <a:p>
            <a:pPr lvl="1"/>
            <a:r>
              <a:rPr lang="en-US" dirty="0"/>
              <a:t>but since she doesn't know which puzzle bob solved, she would have to solve many of them to figure out the Y key.  Except it should take her longer to solve all/most of the puzzles and decrypt the second message.</a:t>
            </a:r>
          </a:p>
          <a:p>
            <a:pPr lvl="2"/>
            <a:r>
              <a:rPr lang="en-US" dirty="0"/>
              <a:t>one puzzle takes 10 minutes, then 2 puzzles take 20 minutes etc.</a:t>
            </a:r>
          </a:p>
          <a:p>
            <a:pPr lvl="2"/>
            <a:endParaRPr lang="en-US" dirty="0"/>
          </a:p>
          <a:p>
            <a:r>
              <a:rPr lang="en-US" dirty="0"/>
              <a:t>And in theory we have established privacy between two strangers.</a:t>
            </a:r>
          </a:p>
          <a:p>
            <a:pPr lvl="1"/>
            <a:r>
              <a:rPr lang="en-US" dirty="0"/>
              <a:t>But note, there is a very low possibility that Eve did solve it in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4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encryption mechanisms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2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1916</Words>
  <Application>Microsoft Office PowerPoint</Application>
  <PresentationFormat>Widescreen</PresentationFormat>
  <Paragraphs>223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Symbol</vt:lpstr>
      <vt:lpstr>Tahoma</vt:lpstr>
      <vt:lpstr>Office Theme</vt:lpstr>
      <vt:lpstr>Cosc 2030</vt:lpstr>
      <vt:lpstr>brief pit stop </vt:lpstr>
      <vt:lpstr>Man in the middle Attacks</vt:lpstr>
      <vt:lpstr>PowerPoint Presentation</vt:lpstr>
      <vt:lpstr>Merkle Puzzles and privacy between internet strangers</vt:lpstr>
      <vt:lpstr>privacy between internet strangers</vt:lpstr>
      <vt:lpstr>privacy between internet strangers (2)</vt:lpstr>
      <vt:lpstr>privacy between internet strangers (3)</vt:lpstr>
      <vt:lpstr>Basic encryption mechanisms</vt:lpstr>
      <vt:lpstr>Cryptography</vt:lpstr>
      <vt:lpstr>Secure Communication over Insecure Medium</vt:lpstr>
      <vt:lpstr>Encryption</vt:lpstr>
      <vt:lpstr>Symmetric Encryption</vt:lpstr>
      <vt:lpstr>Asymmetric Encryption</vt:lpstr>
      <vt:lpstr>Encryption and Decryption using RSA Asymmetric Cryptography</vt:lpstr>
      <vt:lpstr>Cryptography (Cont.)</vt:lpstr>
      <vt:lpstr>Authentication</vt:lpstr>
      <vt:lpstr>Authentication – Hash Functions</vt:lpstr>
      <vt:lpstr>Authentication – Digital Signature</vt:lpstr>
      <vt:lpstr>Key Distribution</vt:lpstr>
      <vt:lpstr>Man-in-the-middle Attack on Asymmetric Cryptography</vt:lpstr>
      <vt:lpstr>Digital Certificates</vt:lpstr>
      <vt:lpstr>Blockchain</vt:lpstr>
      <vt:lpstr>Blockchain</vt:lpstr>
      <vt:lpstr>Blockchain (2)</vt:lpstr>
      <vt:lpstr>blockchain visually.</vt:lpstr>
      <vt:lpstr>Where do those hashes come from?</vt:lpstr>
      <vt:lpstr>Blockchain, in action</vt:lpstr>
      <vt:lpstr>Blockchain, in action</vt:lpstr>
      <vt:lpstr>Blockchain, in action</vt:lpstr>
      <vt:lpstr>Blockchain, actually</vt:lpstr>
      <vt:lpstr>Blockchain, actually</vt:lpstr>
      <vt:lpstr>PowerPoint Presentation</vt:lpstr>
      <vt:lpstr>PowerPoint Presentation</vt:lpstr>
      <vt:lpstr>Blockchain, actually</vt:lpstr>
      <vt:lpstr>Blockchain, philosophically</vt:lpstr>
      <vt:lpstr>Blockchain, philosophically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Cosc 2030</dc:title>
  <dc:creator>James S. Ward</dc:creator>
  <cp:lastModifiedBy>Jim Ward</cp:lastModifiedBy>
  <cp:revision>22</cp:revision>
  <dcterms:created xsi:type="dcterms:W3CDTF">2019-11-21T15:27:23Z</dcterms:created>
  <dcterms:modified xsi:type="dcterms:W3CDTF">2024-11-20T16:39:04Z</dcterms:modified>
</cp:coreProperties>
</file>