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92" r:id="rId5"/>
    <p:sldId id="262" r:id="rId6"/>
    <p:sldId id="260" r:id="rId7"/>
    <p:sldId id="261" r:id="rId8"/>
    <p:sldId id="263" r:id="rId9"/>
    <p:sldId id="278" r:id="rId10"/>
    <p:sldId id="266" r:id="rId11"/>
    <p:sldId id="276" r:id="rId12"/>
    <p:sldId id="268" r:id="rId13"/>
    <p:sldId id="264" r:id="rId14"/>
    <p:sldId id="265" r:id="rId15"/>
    <p:sldId id="267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7" r:id="rId24"/>
    <p:sldId id="279" r:id="rId25"/>
    <p:sldId id="280" r:id="rId26"/>
    <p:sldId id="281" r:id="rId27"/>
    <p:sldId id="282" r:id="rId28"/>
    <p:sldId id="283" r:id="rId29"/>
    <p:sldId id="284" r:id="rId30"/>
    <p:sldId id="293" r:id="rId31"/>
    <p:sldId id="294" r:id="rId32"/>
    <p:sldId id="295" r:id="rId33"/>
    <p:sldId id="296" r:id="rId34"/>
    <p:sldId id="285" r:id="rId35"/>
    <p:sldId id="287" r:id="rId36"/>
    <p:sldId id="288" r:id="rId37"/>
    <p:sldId id="289" r:id="rId38"/>
    <p:sldId id="290" r:id="rId39"/>
    <p:sldId id="297" r:id="rId40"/>
    <p:sldId id="298" r:id="rId41"/>
    <p:sldId id="299" r:id="rId42"/>
    <p:sldId id="291" r:id="rId43"/>
    <p:sldId id="257" r:id="rId4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8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959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A443-70C0-446D-8CED-A2904A380607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4B85B-3AAF-403C-8F80-615707565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365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A443-70C0-446D-8CED-A2904A380607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4B85B-3AAF-403C-8F80-615707565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461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A443-70C0-446D-8CED-A2904A380607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4B85B-3AAF-403C-8F80-615707565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442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A443-70C0-446D-8CED-A2904A380607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4B85B-3AAF-403C-8F80-615707565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375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A443-70C0-446D-8CED-A2904A380607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4B85B-3AAF-403C-8F80-615707565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856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A443-70C0-446D-8CED-A2904A380607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4B85B-3AAF-403C-8F80-615707565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681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A443-70C0-446D-8CED-A2904A380607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4B85B-3AAF-403C-8F80-615707565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415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A443-70C0-446D-8CED-A2904A380607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4B85B-3AAF-403C-8F80-615707565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050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A443-70C0-446D-8CED-A2904A380607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4B85B-3AAF-403C-8F80-615707565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624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A443-70C0-446D-8CED-A2904A380607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4B85B-3AAF-403C-8F80-615707565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A443-70C0-446D-8CED-A2904A380607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4B85B-3AAF-403C-8F80-615707565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512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BFA443-70C0-446D-8CED-A2904A380607}" type="datetimeFigureOut">
              <a:rPr lang="en-US" smtClean="0"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4B85B-3AAF-403C-8F80-615707565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856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utorialspoint.com/java/index.htm" TargetMode="External"/><Relationship Id="rId2" Type="http://schemas.openxmlformats.org/officeDocument/2006/relationships/hyperlink" Target="https://www.w3schools.com/java/default.asp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javatpoint.com/java-awt" TargetMode="Externa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Cosc</a:t>
            </a:r>
            <a:r>
              <a:rPr lang="en-US" dirty="0"/>
              <a:t> 2030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Java, a primer</a:t>
            </a:r>
          </a:p>
        </p:txBody>
      </p:sp>
    </p:spTree>
    <p:extLst>
      <p:ext uri="{BB962C8B-B14F-4D97-AF65-F5344CB8AC3E}">
        <p14:creationId xmlns:p14="http://schemas.microsoft.com/office/powerpoint/2010/main" val="42621558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arrays in java.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type []  </a:t>
            </a:r>
            <a:r>
              <a:rPr lang="en-US" dirty="0" err="1"/>
              <a:t>variableName</a:t>
            </a:r>
            <a:r>
              <a:rPr lang="en-US" dirty="0"/>
              <a:t>;</a:t>
            </a:r>
          </a:p>
          <a:p>
            <a:pPr lvl="1"/>
            <a:r>
              <a:rPr lang="en-US" dirty="0"/>
              <a:t>also type </a:t>
            </a:r>
            <a:r>
              <a:rPr lang="en-US" dirty="0" err="1"/>
              <a:t>variableName</a:t>
            </a:r>
            <a:r>
              <a:rPr lang="en-US" dirty="0"/>
              <a:t>[]; //like </a:t>
            </a:r>
            <a:r>
              <a:rPr lang="en-US" dirty="0" err="1"/>
              <a:t>c++</a:t>
            </a:r>
            <a:r>
              <a:rPr lang="en-US" dirty="0"/>
              <a:t>, but not the preferred way.</a:t>
            </a:r>
          </a:p>
          <a:p>
            <a:r>
              <a:rPr lang="en-US" dirty="0" err="1"/>
              <a:t>int</a:t>
            </a:r>
            <a:r>
              <a:rPr lang="en-US" dirty="0"/>
              <a:t> [] </a:t>
            </a:r>
            <a:r>
              <a:rPr lang="en-US" dirty="0" err="1"/>
              <a:t>myInts</a:t>
            </a:r>
            <a:r>
              <a:rPr lang="en-US" dirty="0"/>
              <a:t>;  //is an empty, but it's empty.  </a:t>
            </a:r>
          </a:p>
          <a:p>
            <a:pPr lvl="1"/>
            <a:r>
              <a:rPr lang="en-US" dirty="0"/>
              <a:t>all arrays in java are dynamic, so using this array, will result in a </a:t>
            </a:r>
            <a:r>
              <a:rPr lang="en-US" dirty="0" err="1"/>
              <a:t>nullptr</a:t>
            </a:r>
            <a:r>
              <a:rPr lang="en-US" dirty="0"/>
              <a:t>.</a:t>
            </a:r>
          </a:p>
          <a:p>
            <a:r>
              <a:rPr lang="en-US" dirty="0"/>
              <a:t>uses the new and size;</a:t>
            </a:r>
          </a:p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[] </a:t>
            </a:r>
            <a:r>
              <a:rPr lang="en-US" dirty="0" err="1"/>
              <a:t>myInts</a:t>
            </a:r>
            <a:r>
              <a:rPr lang="en-US" dirty="0"/>
              <a:t> = new </a:t>
            </a:r>
            <a:r>
              <a:rPr lang="en-US" dirty="0" err="1"/>
              <a:t>int</a:t>
            </a:r>
            <a:r>
              <a:rPr lang="en-US" dirty="0"/>
              <a:t>[10]; //array from 0 to 9.</a:t>
            </a:r>
          </a:p>
          <a:p>
            <a:r>
              <a:rPr lang="en-US" dirty="0"/>
              <a:t>initial with values.</a:t>
            </a:r>
          </a:p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[] </a:t>
            </a:r>
            <a:r>
              <a:rPr lang="en-US" dirty="0" err="1"/>
              <a:t>myInts</a:t>
            </a:r>
            <a:r>
              <a:rPr lang="en-US" dirty="0"/>
              <a:t> = {10, 11,12, 13}; //array from 0 to 3.</a:t>
            </a:r>
          </a:p>
          <a:p>
            <a:pPr marL="0" indent="0">
              <a:buNone/>
            </a:pPr>
            <a:r>
              <a:rPr lang="en-US" dirty="0" err="1"/>
              <a:t>myInts</a:t>
            </a:r>
            <a:r>
              <a:rPr lang="en-US" dirty="0"/>
              <a:t>[1] = 14; //so array values are 10, 14, 12, 13</a:t>
            </a:r>
          </a:p>
        </p:txBody>
      </p:sp>
    </p:spTree>
    <p:extLst>
      <p:ext uri="{BB962C8B-B14F-4D97-AF65-F5344CB8AC3E}">
        <p14:creationId xmlns:p14="http://schemas.microsoft.com/office/powerpoint/2010/main" val="7955571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multidimensional arrays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you can have as many dimensions as you need.</a:t>
            </a:r>
          </a:p>
          <a:p>
            <a:r>
              <a:rPr lang="en-US" dirty="0"/>
              <a:t>examples</a:t>
            </a:r>
          </a:p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[][] my2D = new </a:t>
            </a:r>
            <a:r>
              <a:rPr lang="en-US" dirty="0" err="1"/>
              <a:t>int</a:t>
            </a:r>
            <a:r>
              <a:rPr lang="en-US" dirty="0"/>
              <a:t>[10][20]; </a:t>
            </a:r>
          </a:p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[][][] my3D = new </a:t>
            </a:r>
            <a:r>
              <a:rPr lang="en-US" dirty="0" err="1"/>
              <a:t>int</a:t>
            </a:r>
            <a:r>
              <a:rPr lang="en-US" dirty="0"/>
              <a:t>[10][20][30];</a:t>
            </a:r>
          </a:p>
          <a:p>
            <a:r>
              <a:rPr lang="en-US" dirty="0"/>
              <a:t>initializing</a:t>
            </a:r>
          </a:p>
          <a:p>
            <a:pPr marL="457200" lvl="1" indent="0">
              <a:buNone/>
            </a:pPr>
            <a:r>
              <a:rPr lang="en-US" dirty="0" err="1"/>
              <a:t>data_type</a:t>
            </a:r>
            <a:r>
              <a:rPr lang="en-US" dirty="0"/>
              <a:t>[][] </a:t>
            </a:r>
            <a:r>
              <a:rPr lang="en-US" dirty="0" err="1"/>
              <a:t>array_name</a:t>
            </a:r>
            <a:r>
              <a:rPr lang="en-US" dirty="0"/>
              <a:t> = {</a:t>
            </a:r>
          </a:p>
          <a:p>
            <a:pPr marL="457200" lvl="1" indent="0">
              <a:buNone/>
            </a:pPr>
            <a:r>
              <a:rPr lang="en-US" dirty="0"/>
              <a:t>                             {valueR1C1, valueR1C2, ....}, </a:t>
            </a:r>
          </a:p>
          <a:p>
            <a:pPr marL="457200" lvl="1" indent="0">
              <a:buNone/>
            </a:pPr>
            <a:r>
              <a:rPr lang="en-US" dirty="0"/>
              <a:t>                             {valueR2C1, valueR2C2, ....}</a:t>
            </a:r>
          </a:p>
          <a:p>
            <a:pPr marL="457200" lvl="1" indent="0">
              <a:buNone/>
            </a:pPr>
            <a:r>
              <a:rPr lang="en-US" dirty="0"/>
              <a:t>                           };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For example: </a:t>
            </a:r>
            <a:r>
              <a:rPr lang="en-US" dirty="0" err="1"/>
              <a:t>int</a:t>
            </a:r>
            <a:r>
              <a:rPr lang="en-US" dirty="0"/>
              <a:t>[][] </a:t>
            </a:r>
            <a:r>
              <a:rPr lang="en-US" dirty="0" err="1"/>
              <a:t>arr</a:t>
            </a:r>
            <a:r>
              <a:rPr lang="en-US" dirty="0"/>
              <a:t> = {{1, 2}, {3, 4}};</a:t>
            </a:r>
          </a:p>
        </p:txBody>
      </p:sp>
    </p:spTree>
    <p:extLst>
      <p:ext uri="{BB962C8B-B14F-4D97-AF65-F5344CB8AC3E}">
        <p14:creationId xmlns:p14="http://schemas.microsoft.com/office/powerpoint/2010/main" val="39005681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String (note the s is </a:t>
            </a:r>
            <a:r>
              <a:rPr lang="en-US" dirty="0" err="1"/>
              <a:t>cap'd</a:t>
            </a:r>
            <a:r>
              <a:rPr lang="en-US" dirty="0"/>
              <a:t>)  is a sequence of characters</a:t>
            </a:r>
          </a:p>
          <a:p>
            <a:pPr lvl="1"/>
            <a:r>
              <a:rPr lang="en-US" dirty="0"/>
              <a:t>it's not really an array, like </a:t>
            </a:r>
            <a:r>
              <a:rPr lang="en-US" dirty="0" err="1"/>
              <a:t>c++</a:t>
            </a:r>
            <a:r>
              <a:rPr lang="en-US" dirty="0"/>
              <a:t>  </a:t>
            </a:r>
          </a:p>
          <a:p>
            <a:pPr lvl="1"/>
            <a:r>
              <a:rPr lang="en-US" dirty="0"/>
              <a:t>it has a number of methods  </a:t>
            </a:r>
            <a:r>
              <a:rPr lang="en-US" dirty="0" err="1"/>
              <a:t>charAt</a:t>
            </a:r>
            <a:r>
              <a:rPr lang="en-US" dirty="0"/>
              <a:t>(position) is find a single character</a:t>
            </a:r>
          </a:p>
          <a:p>
            <a:pPr lvl="2"/>
            <a:r>
              <a:rPr lang="en-US" dirty="0"/>
              <a:t>contains( string), length(), </a:t>
            </a:r>
            <a:r>
              <a:rPr lang="en-US" dirty="0" err="1"/>
              <a:t>isEmpty</a:t>
            </a:r>
            <a:r>
              <a:rPr lang="en-US" dirty="0"/>
              <a:t>(), etc.</a:t>
            </a:r>
          </a:p>
          <a:p>
            <a:pPr lvl="2"/>
            <a:r>
              <a:rPr lang="en-US" dirty="0"/>
              <a:t>Note, NEVER use == to compare strings,  because == compares pointers not the value of the strings themselves.</a:t>
            </a:r>
          </a:p>
          <a:p>
            <a:pPr lvl="3"/>
            <a:r>
              <a:rPr lang="en-US" dirty="0"/>
              <a:t>use .</a:t>
            </a:r>
            <a:r>
              <a:rPr lang="en-US" dirty="0" err="1"/>
              <a:t>compareTo</a:t>
            </a:r>
            <a:r>
              <a:rPr lang="en-US" dirty="0"/>
              <a:t>(string) or .equals(string)  </a:t>
            </a:r>
          </a:p>
        </p:txBody>
      </p:sp>
    </p:spTree>
    <p:extLst>
      <p:ext uri="{BB962C8B-B14F-4D97-AF65-F5344CB8AC3E}">
        <p14:creationId xmlns:p14="http://schemas.microsoft.com/office/powerpoint/2010/main" val="24660275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classes in java are like </a:t>
            </a:r>
            <a:r>
              <a:rPr lang="en-US" dirty="0" err="1"/>
              <a:t>c++</a:t>
            </a:r>
            <a:r>
              <a:rPr lang="en-US" dirty="0"/>
              <a:t>, they hold variables, methods, and may have a constructor (or multiple constructors).</a:t>
            </a:r>
          </a:p>
          <a:p>
            <a:r>
              <a:rPr lang="en-US" dirty="0"/>
              <a:t>public or private class </a:t>
            </a:r>
            <a:r>
              <a:rPr lang="en-US" dirty="0" err="1"/>
              <a:t>ClassName</a:t>
            </a:r>
            <a:r>
              <a:rPr lang="en-US" dirty="0"/>
              <a:t> {  … }</a:t>
            </a:r>
          </a:p>
          <a:p>
            <a:r>
              <a:rPr lang="en-US" dirty="0"/>
              <a:t>example:</a:t>
            </a:r>
          </a:p>
          <a:p>
            <a:pPr marL="0" indent="0">
              <a:buNone/>
            </a:pPr>
            <a:r>
              <a:rPr lang="en-US" dirty="0"/>
              <a:t>public class Car { </a:t>
            </a:r>
          </a:p>
          <a:p>
            <a:pPr marL="0" indent="0">
              <a:buNone/>
            </a:pPr>
            <a:r>
              <a:rPr lang="en-US" dirty="0"/>
              <a:t>    private </a:t>
            </a:r>
            <a:r>
              <a:rPr lang="en-US" dirty="0" err="1"/>
              <a:t>int</a:t>
            </a:r>
            <a:r>
              <a:rPr lang="en-US" dirty="0"/>
              <a:t> size;</a:t>
            </a:r>
          </a:p>
          <a:p>
            <a:pPr marL="0" indent="0">
              <a:buNone/>
            </a:pPr>
            <a:r>
              <a:rPr lang="en-US" dirty="0"/>
              <a:t>    public char a;</a:t>
            </a:r>
          </a:p>
          <a:p>
            <a:pPr marL="0" indent="0">
              <a:buNone/>
            </a:pPr>
            <a:r>
              <a:rPr lang="en-US" dirty="0"/>
              <a:t>    public Car() {  size =10; a = 'a';} //default constructor, always public.</a:t>
            </a:r>
          </a:p>
          <a:p>
            <a:pPr marL="0" indent="0">
              <a:buNone/>
            </a:pPr>
            <a:r>
              <a:rPr lang="en-US" dirty="0"/>
              <a:t>    public Car(</a:t>
            </a:r>
            <a:r>
              <a:rPr lang="en-US" dirty="0" err="1"/>
              <a:t>int</a:t>
            </a:r>
            <a:r>
              <a:rPr lang="en-US" dirty="0"/>
              <a:t> s) { size = s; a = 'b'; }  </a:t>
            </a:r>
          </a:p>
          <a:p>
            <a:pPr marL="0" indent="0">
              <a:buNone/>
            </a:pPr>
            <a:r>
              <a:rPr lang="en-US" dirty="0"/>
              <a:t>    void engine() { … }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getSize</a:t>
            </a:r>
            <a:r>
              <a:rPr lang="en-US" dirty="0"/>
              <a:t>() { …. return integer value; }</a:t>
            </a:r>
          </a:p>
          <a:p>
            <a:pPr marL="0" indent="0">
              <a:buNone/>
            </a:pPr>
            <a:r>
              <a:rPr lang="en-US" dirty="0"/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14092222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inherence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uses the word extends</a:t>
            </a:r>
          </a:p>
          <a:p>
            <a:r>
              <a:rPr lang="en-US" dirty="0"/>
              <a:t>so using the previous example.</a:t>
            </a:r>
          </a:p>
          <a:p>
            <a:pPr marL="0" indent="0">
              <a:buNone/>
            </a:pPr>
            <a:r>
              <a:rPr lang="en-US" dirty="0"/>
              <a:t>public BMW extends car {</a:t>
            </a:r>
          </a:p>
          <a:p>
            <a:pPr marL="0" indent="0">
              <a:buNone/>
            </a:pPr>
            <a:r>
              <a:rPr lang="en-US" dirty="0"/>
              <a:t>  //add our own variables as needed.</a:t>
            </a:r>
          </a:p>
          <a:p>
            <a:pPr marL="0" indent="0">
              <a:buNone/>
            </a:pPr>
            <a:r>
              <a:rPr lang="en-US" dirty="0"/>
              <a:t>  public BMW() {  //create our own constructor</a:t>
            </a:r>
          </a:p>
          <a:p>
            <a:pPr marL="0" indent="0">
              <a:buNone/>
            </a:pPr>
            <a:r>
              <a:rPr lang="en-US" dirty="0"/>
              <a:t>      super(); //calls the extended class default constructor</a:t>
            </a:r>
          </a:p>
          <a:p>
            <a:pPr marL="0" indent="0">
              <a:buNone/>
            </a:pPr>
            <a:r>
              <a:rPr lang="en-US" dirty="0"/>
              <a:t>  }</a:t>
            </a:r>
          </a:p>
          <a:p>
            <a:pPr marL="0" indent="0">
              <a:buNone/>
            </a:pPr>
            <a:r>
              <a:rPr lang="en-US" dirty="0"/>
              <a:t>   //add our own methods as needed.</a:t>
            </a:r>
          </a:p>
          <a:p>
            <a:pPr marL="0" indent="0">
              <a:buNone/>
            </a:pPr>
            <a:r>
              <a:rPr lang="en-US" dirty="0"/>
              <a:t>   public void </a:t>
            </a:r>
            <a:r>
              <a:rPr lang="en-US" dirty="0" err="1"/>
              <a:t>myMethod</a:t>
            </a:r>
            <a:r>
              <a:rPr lang="en-US" dirty="0"/>
              <a:t>() { … } </a:t>
            </a:r>
          </a:p>
          <a:p>
            <a:pPr lvl="1"/>
            <a:r>
              <a:rPr lang="en-US" dirty="0"/>
              <a:t>to called a method is super class, </a:t>
            </a:r>
            <a:r>
              <a:rPr lang="en-US" dirty="0" err="1"/>
              <a:t>super.engine</a:t>
            </a:r>
            <a:r>
              <a:rPr lang="en-US" dirty="0"/>
              <a:t>() for example.</a:t>
            </a:r>
          </a:p>
          <a:p>
            <a:pPr lvl="1"/>
            <a:r>
              <a:rPr lang="en-US" dirty="0"/>
              <a:t>to override a method, use @override </a:t>
            </a:r>
          </a:p>
          <a:p>
            <a:pPr marL="0" indent="0">
              <a:buNone/>
            </a:pPr>
            <a:r>
              <a:rPr lang="en-US" dirty="0"/>
              <a:t>  @override void engine() { … }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8227288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+ 	Addition 	x + y 	</a:t>
            </a:r>
          </a:p>
          <a:p>
            <a:r>
              <a:rPr lang="en-US" dirty="0"/>
              <a:t>- 	Subtraction 	x - y 	</a:t>
            </a:r>
          </a:p>
          <a:p>
            <a:r>
              <a:rPr lang="en-US" dirty="0"/>
              <a:t>* 	Multiplication x * y 	</a:t>
            </a:r>
          </a:p>
          <a:p>
            <a:r>
              <a:rPr lang="en-US" dirty="0"/>
              <a:t>/ 	Division 	x / y 	</a:t>
            </a:r>
          </a:p>
          <a:p>
            <a:r>
              <a:rPr lang="en-US" dirty="0"/>
              <a:t>% 	Modulus 	Returns the division remainder 	x % y 	</a:t>
            </a:r>
          </a:p>
          <a:p>
            <a:r>
              <a:rPr lang="en-US" dirty="0"/>
              <a:t>++ 	Increment 	++x 	</a:t>
            </a:r>
          </a:p>
          <a:p>
            <a:r>
              <a:rPr lang="en-US" dirty="0"/>
              <a:t>-- 	Decrement 	--x</a:t>
            </a:r>
          </a:p>
          <a:p>
            <a:r>
              <a:rPr lang="en-US" dirty="0"/>
              <a:t>Full set of bitwise operators as well, &amp; (and), |(or), ^(</a:t>
            </a:r>
            <a:r>
              <a:rPr lang="en-US" dirty="0" err="1"/>
              <a:t>xor</a:t>
            </a:r>
            <a:r>
              <a:rPr lang="en-US" dirty="0"/>
              <a:t>), ~ (compliment), &lt;&lt; (left shift), &gt;&gt; (right shift), &gt;&gt;&gt; (zero fill right shift)</a:t>
            </a:r>
          </a:p>
          <a:p>
            <a:r>
              <a:rPr lang="en-US" dirty="0"/>
              <a:t>and all these have a X= version, (except ++, --)</a:t>
            </a:r>
          </a:p>
          <a:p>
            <a:pPr lvl="1"/>
            <a:r>
              <a:rPr lang="en-US" dirty="0"/>
              <a:t>a += 2;  a = a+2;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365770" y="6176963"/>
            <a:ext cx="4748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Why would you see &lt;&lt; (left shift) instead of 2*x?</a:t>
            </a:r>
          </a:p>
        </p:txBody>
      </p:sp>
    </p:spTree>
    <p:extLst>
      <p:ext uri="{BB962C8B-B14F-4D97-AF65-F5344CB8AC3E}">
        <p14:creationId xmlns:p14="http://schemas.microsoft.com/office/powerpoint/2010/main" val="31651699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Comparison operators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== 	Equal to 	x == y 	</a:t>
            </a:r>
          </a:p>
          <a:p>
            <a:r>
              <a:rPr lang="en-US" dirty="0"/>
              <a:t>!= 	Not equal 	x != y 	</a:t>
            </a:r>
          </a:p>
          <a:p>
            <a:r>
              <a:rPr lang="en-US" dirty="0"/>
              <a:t>&gt; 	Greater than 	x &gt; y 	</a:t>
            </a:r>
          </a:p>
          <a:p>
            <a:r>
              <a:rPr lang="en-US" dirty="0"/>
              <a:t>&lt; 	Less than 	x &lt; y 	</a:t>
            </a:r>
          </a:p>
          <a:p>
            <a:r>
              <a:rPr lang="en-US" dirty="0"/>
              <a:t>&gt;= 	Greater than or equal to 	x &gt;= y 	</a:t>
            </a:r>
          </a:p>
          <a:p>
            <a:r>
              <a:rPr lang="en-US" dirty="0"/>
              <a:t>&lt;= 	Less than or equal to 	x &lt;= y</a:t>
            </a:r>
          </a:p>
          <a:p>
            <a:r>
              <a:rPr lang="en-US" dirty="0"/>
              <a:t>&amp;&amp;  	Logical and 	</a:t>
            </a:r>
          </a:p>
          <a:p>
            <a:pPr lvl="1"/>
            <a:r>
              <a:rPr lang="en-US" dirty="0"/>
              <a:t>Returns true if both statements are true 	x &lt; 5 &amp;&amp;  x &lt; 10 	</a:t>
            </a:r>
          </a:p>
          <a:p>
            <a:r>
              <a:rPr lang="en-US" dirty="0"/>
              <a:t>||  	Logical or 	</a:t>
            </a:r>
          </a:p>
          <a:p>
            <a:pPr lvl="1"/>
            <a:r>
              <a:rPr lang="en-US" dirty="0"/>
              <a:t>Returns true if one of the statements is true 	x &lt; 5 || x &lt; 4 	</a:t>
            </a:r>
          </a:p>
          <a:p>
            <a:r>
              <a:rPr lang="en-US" dirty="0"/>
              <a:t>! 	Logical not 	Reverse the result, returns false if the result is true</a:t>
            </a:r>
          </a:p>
        </p:txBody>
      </p:sp>
    </p:spTree>
    <p:extLst>
      <p:ext uri="{BB962C8B-B14F-4D97-AF65-F5344CB8AC3E}">
        <p14:creationId xmlns:p14="http://schemas.microsoft.com/office/powerpoint/2010/main" val="3138965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we have a if, if else, switch, while and for loops</a:t>
            </a:r>
          </a:p>
          <a:p>
            <a:pPr marL="0" indent="0">
              <a:buNone/>
            </a:pPr>
            <a:r>
              <a:rPr lang="en-US" dirty="0"/>
              <a:t>if (condition) { true statements 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if (condition) { true statements} else { false statements 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if (condition1) { true statements} </a:t>
            </a:r>
          </a:p>
          <a:p>
            <a:pPr marL="0" indent="0">
              <a:buNone/>
            </a:pPr>
            <a:r>
              <a:rPr lang="en-US" dirty="0"/>
              <a:t>else if (condition2) {  true statements for condition2  }</a:t>
            </a:r>
          </a:p>
          <a:p>
            <a:pPr marL="0" indent="0">
              <a:buNone/>
            </a:pPr>
            <a:r>
              <a:rPr lang="en-US" dirty="0"/>
              <a:t>… //as many else if as you want.</a:t>
            </a:r>
          </a:p>
          <a:p>
            <a:pPr marL="0" indent="0">
              <a:buNone/>
            </a:pPr>
            <a:r>
              <a:rPr lang="en-US" dirty="0"/>
              <a:t>else { both condition 1 and 2 are false statements}</a:t>
            </a:r>
          </a:p>
        </p:txBody>
      </p:sp>
    </p:spTree>
    <p:extLst>
      <p:ext uri="{BB962C8B-B14F-4D97-AF65-F5344CB8AC3E}">
        <p14:creationId xmlns:p14="http://schemas.microsoft.com/office/powerpoint/2010/main" val="4954409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Control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Ternary Operator </a:t>
            </a:r>
          </a:p>
          <a:p>
            <a:r>
              <a:rPr lang="en-US" dirty="0"/>
              <a:t> variable = (condition) ? </a:t>
            </a:r>
            <a:r>
              <a:rPr lang="en-US" dirty="0" err="1"/>
              <a:t>expressionTrue</a:t>
            </a:r>
            <a:r>
              <a:rPr lang="en-US" dirty="0"/>
              <a:t> :  </a:t>
            </a:r>
            <a:r>
              <a:rPr lang="en-US" dirty="0" err="1"/>
              <a:t>expressionFalse</a:t>
            </a:r>
            <a:r>
              <a:rPr lang="en-US" dirty="0"/>
              <a:t>;</a:t>
            </a:r>
          </a:p>
          <a:p>
            <a:pPr lvl="1"/>
            <a:r>
              <a:rPr lang="en-US" dirty="0"/>
              <a:t>where </a:t>
            </a:r>
            <a:r>
              <a:rPr lang="en-US" dirty="0" err="1"/>
              <a:t>expresionX</a:t>
            </a:r>
            <a:r>
              <a:rPr lang="en-US" dirty="0"/>
              <a:t> returns a value.</a:t>
            </a:r>
          </a:p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a =1;</a:t>
            </a:r>
          </a:p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b = (a &gt;10) ? 5: 1;</a:t>
            </a:r>
          </a:p>
          <a:p>
            <a:r>
              <a:rPr lang="en-US" dirty="0"/>
              <a:t>as an if statement</a:t>
            </a:r>
          </a:p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a =1;  </a:t>
            </a:r>
            <a:r>
              <a:rPr lang="en-US" dirty="0" err="1"/>
              <a:t>int</a:t>
            </a:r>
            <a:r>
              <a:rPr lang="en-US" dirty="0"/>
              <a:t> b;</a:t>
            </a:r>
          </a:p>
          <a:p>
            <a:pPr marL="0" indent="0">
              <a:buNone/>
            </a:pPr>
            <a:r>
              <a:rPr lang="en-US" dirty="0"/>
              <a:t>if (a &gt;10) {    b = 5;  } else {  b =1;}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6640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switch statement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switch as you select one of many code blocks, like </a:t>
            </a:r>
            <a:r>
              <a:rPr lang="en-US" dirty="0" err="1"/>
              <a:t>c++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switch(expression) {</a:t>
            </a:r>
          </a:p>
          <a:p>
            <a:pPr marL="0" indent="0">
              <a:buNone/>
            </a:pPr>
            <a:r>
              <a:rPr lang="en-US" dirty="0"/>
              <a:t>  case x:</a:t>
            </a:r>
          </a:p>
          <a:p>
            <a:pPr marL="0" indent="0">
              <a:buNone/>
            </a:pPr>
            <a:r>
              <a:rPr lang="en-US" dirty="0"/>
              <a:t>    // code block</a:t>
            </a:r>
          </a:p>
          <a:p>
            <a:pPr marL="0" indent="0">
              <a:buNone/>
            </a:pPr>
            <a:r>
              <a:rPr lang="en-US" dirty="0"/>
              <a:t>    break;  //if you leave out the break, it will execute the next code block as well.</a:t>
            </a:r>
          </a:p>
          <a:p>
            <a:pPr marL="0" indent="0">
              <a:buNone/>
            </a:pPr>
            <a:r>
              <a:rPr lang="en-US" dirty="0"/>
              <a:t>  case y:</a:t>
            </a:r>
          </a:p>
          <a:p>
            <a:pPr marL="0" indent="0">
              <a:buNone/>
            </a:pPr>
            <a:r>
              <a:rPr lang="en-US" dirty="0"/>
              <a:t>    // code block</a:t>
            </a:r>
          </a:p>
          <a:p>
            <a:pPr marL="0" indent="0">
              <a:buNone/>
            </a:pPr>
            <a:r>
              <a:rPr lang="en-US" dirty="0"/>
              <a:t>    break;</a:t>
            </a:r>
          </a:p>
          <a:p>
            <a:pPr marL="0" indent="0">
              <a:buNone/>
            </a:pPr>
            <a:r>
              <a:rPr lang="en-US" dirty="0"/>
              <a:t>  default:</a:t>
            </a:r>
          </a:p>
          <a:p>
            <a:pPr marL="0" indent="0">
              <a:buNone/>
            </a:pPr>
            <a:r>
              <a:rPr lang="en-US" dirty="0"/>
              <a:t>    // code block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717916" y="6176963"/>
            <a:ext cx="3161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Why would leave the break off?</a:t>
            </a:r>
          </a:p>
        </p:txBody>
      </p:sp>
    </p:spTree>
    <p:extLst>
      <p:ext uri="{BB962C8B-B14F-4D97-AF65-F5344CB8AC3E}">
        <p14:creationId xmlns:p14="http://schemas.microsoft.com/office/powerpoint/2010/main" val="616812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First Java is a true Object Oriented language.  Everything is an Object.</a:t>
            </a:r>
          </a:p>
          <a:p>
            <a:r>
              <a:rPr lang="en-US" dirty="0"/>
              <a:t>Platform independent.  Write once, run everywhere (assuming the JRE is installed).  Also makes it portable.</a:t>
            </a:r>
          </a:p>
          <a:p>
            <a:r>
              <a:rPr lang="en-US" dirty="0"/>
              <a:t>It's multithreaded, and can be high performance (with Just-in-Time compilers) and distributed systems as well (with the right packages)</a:t>
            </a:r>
          </a:p>
          <a:p>
            <a:r>
              <a:rPr lang="en-US" dirty="0"/>
              <a:t>built-in graphics (swing and AWT).  </a:t>
            </a:r>
          </a:p>
          <a:p>
            <a:endParaRPr lang="en-US" dirty="0"/>
          </a:p>
          <a:p>
            <a:r>
              <a:rPr lang="en-US" dirty="0"/>
              <a:t>It tends to be in the top 5 languages, with python and </a:t>
            </a:r>
            <a:r>
              <a:rPr lang="en-US" dirty="0" err="1"/>
              <a:t>c++</a:t>
            </a:r>
            <a:endParaRPr lang="en-US" dirty="0"/>
          </a:p>
          <a:p>
            <a:pPr lvl="1"/>
            <a:r>
              <a:rPr lang="en-US" dirty="0"/>
              <a:t>It has a marketing problem, mainly owned Oracle.  A company that is much hated.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6352162"/>
            <a:ext cx="6292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Java was released in 1995,  Note Python was released in Feb 1991</a:t>
            </a:r>
          </a:p>
        </p:txBody>
      </p:sp>
    </p:spTree>
    <p:extLst>
      <p:ext uri="{BB962C8B-B14F-4D97-AF65-F5344CB8AC3E}">
        <p14:creationId xmlns:p14="http://schemas.microsoft.com/office/powerpoint/2010/main" val="12510562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while loops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check the condition first.</a:t>
            </a:r>
          </a:p>
          <a:p>
            <a:pPr marL="0" indent="0">
              <a:buNone/>
            </a:pPr>
            <a:r>
              <a:rPr lang="en-US" dirty="0"/>
              <a:t>while (condition) {</a:t>
            </a:r>
          </a:p>
          <a:p>
            <a:pPr marL="0" indent="0">
              <a:buNone/>
            </a:pPr>
            <a:r>
              <a:rPr lang="en-US" dirty="0"/>
              <a:t>  // code block to be executed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r>
              <a:rPr lang="en-US" dirty="0"/>
              <a:t>example:</a:t>
            </a:r>
          </a:p>
          <a:p>
            <a:pPr marL="0" indent="0">
              <a:buNone/>
            </a:pPr>
            <a:r>
              <a:rPr lang="nn-NO" dirty="0"/>
              <a:t>int i = 0;</a:t>
            </a:r>
          </a:p>
          <a:p>
            <a:pPr marL="0" indent="0">
              <a:buNone/>
            </a:pPr>
            <a:r>
              <a:rPr lang="nn-NO" dirty="0"/>
              <a:t>while (i &lt; 5) {</a:t>
            </a:r>
          </a:p>
          <a:p>
            <a:pPr marL="0" indent="0">
              <a:buNone/>
            </a:pPr>
            <a:r>
              <a:rPr lang="nn-NO" dirty="0"/>
              <a:t>  System.out.println(i);</a:t>
            </a:r>
          </a:p>
          <a:p>
            <a:pPr marL="0" indent="0">
              <a:buNone/>
            </a:pPr>
            <a:r>
              <a:rPr lang="nn-NO" dirty="0"/>
              <a:t>  i++;</a:t>
            </a:r>
          </a:p>
          <a:p>
            <a:pPr marL="0" indent="0">
              <a:buNone/>
            </a:pPr>
            <a:r>
              <a:rPr lang="nn-NO" dirty="0"/>
              <a:t>}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check the condition last. do {</a:t>
            </a:r>
          </a:p>
          <a:p>
            <a:pPr marL="0" indent="0">
              <a:buNone/>
            </a:pPr>
            <a:r>
              <a:rPr lang="en-US" dirty="0"/>
              <a:t>  // code block to be executed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while (condition);</a:t>
            </a:r>
          </a:p>
          <a:p>
            <a:r>
              <a:rPr lang="en-US" dirty="0"/>
              <a:t>example</a:t>
            </a:r>
          </a:p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= 0;</a:t>
            </a:r>
          </a:p>
          <a:p>
            <a:pPr marL="0" indent="0">
              <a:buNone/>
            </a:pPr>
            <a:r>
              <a:rPr lang="en-US" dirty="0"/>
              <a:t>do {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System.out.println</a:t>
            </a:r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i</a:t>
            </a:r>
            <a:r>
              <a:rPr lang="en-US" dirty="0"/>
              <a:t>++;</a:t>
            </a:r>
          </a:p>
          <a:p>
            <a:pPr marL="0" indent="0">
              <a:buNone/>
            </a:pPr>
            <a:r>
              <a:rPr lang="en-US" dirty="0"/>
              <a:t>} while (</a:t>
            </a:r>
            <a:r>
              <a:rPr lang="en-US" dirty="0" err="1"/>
              <a:t>i</a:t>
            </a:r>
            <a:r>
              <a:rPr lang="en-US" dirty="0"/>
              <a:t> &lt; 5);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893012" y="5988734"/>
            <a:ext cx="70853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Note, it's really easy to get an off by one error using bottom testing loops.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3660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loop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4609289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for (statement 1; statement 2; statement 3) {</a:t>
            </a:r>
          </a:p>
          <a:p>
            <a:pPr marL="0" indent="0">
              <a:buNone/>
            </a:pPr>
            <a:r>
              <a:rPr lang="en-US" dirty="0"/>
              <a:t>  // code block to be executed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r>
              <a:rPr lang="en-US" b="1" dirty="0"/>
              <a:t>Statement 1</a:t>
            </a:r>
            <a:r>
              <a:rPr lang="en-US" dirty="0"/>
              <a:t> is executed (one time) before the execution of the code block.</a:t>
            </a:r>
          </a:p>
          <a:p>
            <a:r>
              <a:rPr lang="en-US" b="1" dirty="0"/>
              <a:t>Statement 2</a:t>
            </a:r>
            <a:r>
              <a:rPr lang="en-US" dirty="0"/>
              <a:t> defines the condition for executing the code block.</a:t>
            </a:r>
          </a:p>
          <a:p>
            <a:r>
              <a:rPr lang="en-US" b="1" dirty="0"/>
              <a:t>Statement 3</a:t>
            </a:r>
            <a:r>
              <a:rPr lang="en-US" dirty="0"/>
              <a:t> is executed (every time) after the code block has been executed.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0" y="1825625"/>
            <a:ext cx="5410200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"for-each" loop</a:t>
            </a:r>
          </a:p>
          <a:p>
            <a:pPr marL="0" indent="0">
              <a:buNone/>
            </a:pPr>
            <a:r>
              <a:rPr lang="en-US" dirty="0"/>
              <a:t>for (type </a:t>
            </a:r>
            <a:r>
              <a:rPr lang="en-US" dirty="0" err="1"/>
              <a:t>variableName</a:t>
            </a:r>
            <a:r>
              <a:rPr lang="en-US" dirty="0"/>
              <a:t> : </a:t>
            </a:r>
            <a:r>
              <a:rPr lang="en-US" dirty="0" err="1"/>
              <a:t>arrayName</a:t>
            </a:r>
            <a:r>
              <a:rPr lang="en-US" dirty="0"/>
              <a:t>) {</a:t>
            </a:r>
          </a:p>
          <a:p>
            <a:pPr marL="0" indent="0">
              <a:buNone/>
            </a:pPr>
            <a:r>
              <a:rPr lang="en-US" dirty="0"/>
              <a:t>  // code block to be executed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r>
              <a:rPr lang="en-US" dirty="0"/>
              <a:t>example</a:t>
            </a:r>
          </a:p>
          <a:p>
            <a:pPr marL="0" indent="0">
              <a:buNone/>
            </a:pPr>
            <a:r>
              <a:rPr lang="en-US" dirty="0"/>
              <a:t>String[] cars = {"Volvo", "BMW", "Ford", "Mazda"};</a:t>
            </a:r>
          </a:p>
          <a:p>
            <a:pPr marL="0" indent="0">
              <a:buNone/>
            </a:pPr>
            <a:r>
              <a:rPr lang="en-US" dirty="0"/>
              <a:t>for (String </a:t>
            </a:r>
            <a:r>
              <a:rPr lang="en-US" dirty="0" err="1"/>
              <a:t>i</a:t>
            </a:r>
            <a:r>
              <a:rPr lang="en-US" dirty="0"/>
              <a:t> : cars) {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System.out.println</a:t>
            </a:r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2406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loop control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break</a:t>
            </a:r>
          </a:p>
          <a:p>
            <a:pPr lvl="1"/>
            <a:r>
              <a:rPr lang="en-US" dirty="0"/>
              <a:t>break out of the current loop (inner most loop)</a:t>
            </a:r>
          </a:p>
          <a:p>
            <a:pPr marL="914400" lvl="2" indent="0">
              <a:buNone/>
            </a:pPr>
            <a:r>
              <a:rPr lang="nn-NO" dirty="0"/>
              <a:t>for (int i = 0; i &lt; 10; i++) {</a:t>
            </a:r>
          </a:p>
          <a:p>
            <a:pPr marL="914400" lvl="2" indent="0">
              <a:buNone/>
            </a:pPr>
            <a:r>
              <a:rPr lang="nn-NO" dirty="0"/>
              <a:t>  if (i == 4) {    </a:t>
            </a:r>
            <a:r>
              <a:rPr lang="nn-NO" dirty="0">
                <a:solidFill>
                  <a:srgbClr val="FF0000"/>
                </a:solidFill>
              </a:rPr>
              <a:t>break</a:t>
            </a:r>
            <a:r>
              <a:rPr lang="nn-NO" dirty="0"/>
              <a:t>;   }</a:t>
            </a:r>
          </a:p>
          <a:p>
            <a:pPr marL="914400" lvl="2" indent="0">
              <a:buNone/>
            </a:pPr>
            <a:r>
              <a:rPr lang="nn-NO" dirty="0"/>
              <a:t>  System.out.println(i);</a:t>
            </a:r>
          </a:p>
          <a:p>
            <a:pPr marL="914400" lvl="2" indent="0">
              <a:buNone/>
            </a:pPr>
            <a:r>
              <a:rPr lang="nn-NO" dirty="0"/>
              <a:t>}</a:t>
            </a:r>
            <a:endParaRPr lang="en-US" dirty="0"/>
          </a:p>
          <a:p>
            <a:r>
              <a:rPr lang="en-US" dirty="0"/>
              <a:t>continue</a:t>
            </a:r>
          </a:p>
          <a:p>
            <a:pPr lvl="1"/>
            <a:r>
              <a:rPr lang="en-US" dirty="0"/>
              <a:t>ends the current </a:t>
            </a:r>
            <a:r>
              <a:rPr lang="en-US" dirty="0" err="1"/>
              <a:t>inration</a:t>
            </a:r>
            <a:r>
              <a:rPr lang="en-US" dirty="0"/>
              <a:t> of the loop and "go back to the top" of the loop.</a:t>
            </a:r>
          </a:p>
          <a:p>
            <a:pPr marL="914400" lvl="2" indent="0">
              <a:buNone/>
            </a:pPr>
            <a:r>
              <a:rPr lang="nn-NO" dirty="0"/>
              <a:t>for (int i = 0; i &lt; 10; i++) {</a:t>
            </a:r>
          </a:p>
          <a:p>
            <a:pPr marL="914400" lvl="2" indent="0">
              <a:buNone/>
            </a:pPr>
            <a:r>
              <a:rPr lang="nn-NO" dirty="0"/>
              <a:t>  if (i == 4) {    </a:t>
            </a:r>
            <a:r>
              <a:rPr lang="nn-NO" dirty="0">
                <a:solidFill>
                  <a:srgbClr val="FF0000"/>
                </a:solidFill>
              </a:rPr>
              <a:t>continue</a:t>
            </a:r>
            <a:r>
              <a:rPr lang="nn-NO" dirty="0"/>
              <a:t>;   }</a:t>
            </a:r>
          </a:p>
          <a:p>
            <a:pPr marL="914400" lvl="2" indent="0">
              <a:buNone/>
            </a:pPr>
            <a:r>
              <a:rPr lang="nn-NO" dirty="0"/>
              <a:t>  System.out.println(i);</a:t>
            </a:r>
          </a:p>
          <a:p>
            <a:pPr marL="914400" lvl="2" indent="0">
              <a:buNone/>
            </a:pPr>
            <a:r>
              <a:rPr lang="nn-NO" dirty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5199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 and parameters.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parameters are confused in java.  pass by value or by reference?</a:t>
            </a:r>
          </a:p>
          <a:p>
            <a:pPr lvl="1"/>
            <a:r>
              <a:rPr lang="en-US" dirty="0"/>
              <a:t>Putting it very concisely, this confusion arises because in Java all non-primitive data types are handled/accessed by </a:t>
            </a:r>
            <a:r>
              <a:rPr lang="en-US" i="1" dirty="0"/>
              <a:t>references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However, passing is always be value. So for all non-primitive types reference is passed by its value (</a:t>
            </a:r>
            <a:r>
              <a:rPr lang="en-US" dirty="0" err="1"/>
              <a:t>ie</a:t>
            </a:r>
            <a:r>
              <a:rPr lang="en-US" dirty="0"/>
              <a:t> it's pointer, which you can't change) and all primitive types are passed by value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it's pass by value.  but all objects </a:t>
            </a:r>
            <a:r>
              <a:rPr lang="en-US" b="1" dirty="0"/>
              <a:t>send the pointer</a:t>
            </a:r>
            <a:r>
              <a:rPr lang="en-US" dirty="0"/>
              <a:t> (not the actually value of the object), so the object can be changed.  but any primitives can not be since they send the value (</a:t>
            </a:r>
            <a:r>
              <a:rPr lang="en-US" dirty="0" err="1"/>
              <a:t>ie</a:t>
            </a:r>
            <a:r>
              <a:rPr lang="en-US" dirty="0"/>
              <a:t> there is no pointer).</a:t>
            </a:r>
          </a:p>
          <a:p>
            <a:pPr lvl="2"/>
            <a:r>
              <a:rPr lang="en-US" dirty="0"/>
              <a:t>even more confused by </a:t>
            </a:r>
            <a:r>
              <a:rPr lang="en-US" dirty="0" err="1"/>
              <a:t>int</a:t>
            </a:r>
            <a:r>
              <a:rPr lang="en-US" dirty="0"/>
              <a:t> (primitive) vs Integer (non-primitive)</a:t>
            </a:r>
          </a:p>
        </p:txBody>
      </p:sp>
    </p:spTree>
    <p:extLst>
      <p:ext uri="{BB962C8B-B14F-4D97-AF65-F5344CB8AC3E}">
        <p14:creationId xmlns:p14="http://schemas.microsoft.com/office/powerpoint/2010/main" val="31762544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IO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38200" y="2274094"/>
            <a:ext cx="5181600" cy="345440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File reading/writing can get a little complicated, mostly because the of the different ways you can read/write a file.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32676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IO  Write a file.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7323306" cy="4351338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Using the </a:t>
            </a:r>
            <a:r>
              <a:rPr lang="en-US" dirty="0" err="1"/>
              <a:t>outputStreamWriter</a:t>
            </a:r>
            <a:r>
              <a:rPr lang="en-US" dirty="0"/>
              <a:t> works for most things</a:t>
            </a:r>
          </a:p>
          <a:p>
            <a:pPr marL="0" indent="0">
              <a:buNone/>
            </a:pPr>
            <a:r>
              <a:rPr lang="en-US" dirty="0"/>
              <a:t>import </a:t>
            </a:r>
            <a:r>
              <a:rPr lang="en-US" dirty="0" err="1"/>
              <a:t>java.io.FileOutputStream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import </a:t>
            </a:r>
            <a:r>
              <a:rPr lang="en-US" dirty="0" err="1"/>
              <a:t>java.io.OutputStreamWriter</a:t>
            </a:r>
            <a:r>
              <a:rPr lang="en-US" dirty="0"/>
              <a:t>;</a:t>
            </a:r>
          </a:p>
          <a:p>
            <a:pPr lvl="1"/>
            <a:r>
              <a:rPr lang="en-US" dirty="0"/>
              <a:t>Creates a </a:t>
            </a:r>
            <a:r>
              <a:rPr lang="en-US" dirty="0" err="1"/>
              <a:t>FileOutputStream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FileOutputStream</a:t>
            </a:r>
            <a:r>
              <a:rPr lang="en-US" dirty="0"/>
              <a:t> file = new </a:t>
            </a:r>
            <a:r>
              <a:rPr lang="en-US" dirty="0" err="1"/>
              <a:t>FileOutputStream</a:t>
            </a:r>
            <a:r>
              <a:rPr lang="en-US" dirty="0"/>
              <a:t>("output.txt");</a:t>
            </a:r>
          </a:p>
          <a:p>
            <a:pPr lvl="1"/>
            <a:r>
              <a:rPr lang="en-US" dirty="0"/>
              <a:t>Creates an </a:t>
            </a:r>
            <a:r>
              <a:rPr lang="en-US" dirty="0" err="1"/>
              <a:t>OutputStreamWriter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OutputStreamWriter</a:t>
            </a:r>
            <a:r>
              <a:rPr lang="en-US" dirty="0"/>
              <a:t> out = new </a:t>
            </a:r>
            <a:r>
              <a:rPr lang="en-US" dirty="0" err="1"/>
              <a:t>OutputStreamWriter</a:t>
            </a:r>
            <a:r>
              <a:rPr lang="en-US" dirty="0"/>
              <a:t>(file);</a:t>
            </a:r>
          </a:p>
          <a:p>
            <a:pPr lvl="1"/>
            <a:r>
              <a:rPr lang="en-US" dirty="0"/>
              <a:t>writing</a:t>
            </a:r>
          </a:p>
          <a:p>
            <a:pPr marL="0" indent="0">
              <a:buNone/>
            </a:pPr>
            <a:r>
              <a:rPr lang="en-US" dirty="0" err="1"/>
              <a:t>out.write</a:t>
            </a:r>
            <a:r>
              <a:rPr lang="en-US" dirty="0"/>
              <a:t>(data);</a:t>
            </a:r>
          </a:p>
          <a:p>
            <a:pPr lvl="1"/>
            <a:r>
              <a:rPr lang="en-US" dirty="0"/>
              <a:t>write a new line (assuming it's not in the data)</a:t>
            </a:r>
          </a:p>
          <a:p>
            <a:pPr marL="0" indent="0">
              <a:buNone/>
            </a:pPr>
            <a:r>
              <a:rPr lang="en-US" dirty="0" err="1"/>
              <a:t>out.newline</a:t>
            </a:r>
            <a:r>
              <a:rPr lang="en-US" dirty="0"/>
              <a:t>();</a:t>
            </a:r>
          </a:p>
          <a:p>
            <a:pPr lvl="1"/>
            <a:r>
              <a:rPr lang="en-US" dirty="0"/>
              <a:t>Closes the writer</a:t>
            </a:r>
          </a:p>
          <a:p>
            <a:pPr marL="0" indent="0">
              <a:buNone/>
            </a:pPr>
            <a:r>
              <a:rPr lang="en-US" dirty="0" err="1"/>
              <a:t>output.close</a:t>
            </a:r>
            <a:r>
              <a:rPr lang="en-US" dirty="0"/>
              <a:t>();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49055" y="1825625"/>
            <a:ext cx="3104745" cy="4351338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windows vs </a:t>
            </a:r>
            <a:r>
              <a:rPr lang="en-US" dirty="0" err="1"/>
              <a:t>unix</a:t>
            </a:r>
            <a:r>
              <a:rPr lang="en-US" dirty="0"/>
              <a:t> and directories</a:t>
            </a:r>
          </a:p>
          <a:p>
            <a:r>
              <a:rPr lang="en-US" dirty="0"/>
              <a:t>windows</a:t>
            </a:r>
          </a:p>
          <a:p>
            <a:pPr lvl="1"/>
            <a:r>
              <a:rPr lang="en-US" dirty="0"/>
              <a:t>"c:\\dir\\output.txt"</a:t>
            </a:r>
          </a:p>
          <a:p>
            <a:pPr lvl="1"/>
            <a:r>
              <a:rPr lang="en-US" dirty="0"/>
              <a:t>need the \\ </a:t>
            </a:r>
          </a:p>
          <a:p>
            <a:r>
              <a:rPr lang="en-US" dirty="0" err="1"/>
              <a:t>unix</a:t>
            </a:r>
            <a:endParaRPr lang="en-US" dirty="0"/>
          </a:p>
          <a:p>
            <a:pPr lvl="1"/>
            <a:r>
              <a:rPr lang="en-US" dirty="0"/>
              <a:t>"/</a:t>
            </a:r>
            <a:r>
              <a:rPr lang="en-US" dirty="0" err="1"/>
              <a:t>dir</a:t>
            </a:r>
            <a:r>
              <a:rPr lang="en-US" dirty="0"/>
              <a:t>/output.txt"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1737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IO reading a file.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7187119" cy="435133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string line;</a:t>
            </a:r>
          </a:p>
          <a:p>
            <a:r>
              <a:rPr lang="en-US" dirty="0"/>
              <a:t>simple version using a </a:t>
            </a:r>
            <a:r>
              <a:rPr lang="en-US" dirty="0" err="1"/>
              <a:t>FileReader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BufferedReader</a:t>
            </a:r>
            <a:r>
              <a:rPr lang="en-US" dirty="0"/>
              <a:t> in = new </a:t>
            </a:r>
            <a:r>
              <a:rPr lang="en-US" dirty="0" err="1"/>
              <a:t>BufferedReader</a:t>
            </a:r>
            <a:r>
              <a:rPr lang="en-US" dirty="0"/>
              <a:t>(new </a:t>
            </a:r>
            <a:r>
              <a:rPr lang="en-US" dirty="0" err="1"/>
              <a:t>FileReader</a:t>
            </a:r>
            <a:r>
              <a:rPr lang="en-US" dirty="0"/>
              <a:t>( "input.txt" ));</a:t>
            </a:r>
          </a:p>
          <a:p>
            <a:r>
              <a:rPr lang="en-US" dirty="0"/>
              <a:t>if </a:t>
            </a:r>
            <a:r>
              <a:rPr lang="en-US" dirty="0" err="1"/>
              <a:t>fileReader</a:t>
            </a:r>
            <a:r>
              <a:rPr lang="en-US" dirty="0"/>
              <a:t> isn't available</a:t>
            </a:r>
          </a:p>
          <a:p>
            <a:pPr marL="0" indent="0">
              <a:buNone/>
            </a:pPr>
            <a:r>
              <a:rPr lang="en-US" dirty="0" err="1"/>
              <a:t>InputStreamReader</a:t>
            </a:r>
            <a:r>
              <a:rPr lang="en-US" dirty="0"/>
              <a:t> </a:t>
            </a:r>
            <a:r>
              <a:rPr lang="en-US" dirty="0" err="1"/>
              <a:t>isr</a:t>
            </a:r>
            <a:r>
              <a:rPr lang="en-US" dirty="0"/>
              <a:t> = new </a:t>
            </a:r>
            <a:r>
              <a:rPr lang="en-US" dirty="0" err="1"/>
              <a:t>InputStreamReader</a:t>
            </a:r>
            <a:r>
              <a:rPr lang="en-US" dirty="0"/>
              <a:t>("input.txt");</a:t>
            </a:r>
          </a:p>
          <a:p>
            <a:pPr marL="0" indent="0">
              <a:buNone/>
            </a:pPr>
            <a:r>
              <a:rPr lang="en-US" dirty="0" err="1"/>
              <a:t>BufferedReader</a:t>
            </a:r>
            <a:r>
              <a:rPr lang="en-US" dirty="0"/>
              <a:t> in = new </a:t>
            </a:r>
            <a:r>
              <a:rPr lang="en-US" dirty="0" err="1"/>
              <a:t>BufferedReader</a:t>
            </a:r>
            <a:r>
              <a:rPr lang="en-US" dirty="0"/>
              <a:t>(</a:t>
            </a:r>
            <a:r>
              <a:rPr lang="en-US" dirty="0" err="1"/>
              <a:t>isr</a:t>
            </a:r>
            <a:r>
              <a:rPr lang="en-US" dirty="0"/>
              <a:t>);</a:t>
            </a:r>
          </a:p>
          <a:p>
            <a:r>
              <a:rPr lang="en-US" dirty="0"/>
              <a:t>now read the file, like "normal"</a:t>
            </a:r>
          </a:p>
          <a:p>
            <a:pPr marL="0" indent="0">
              <a:buNone/>
            </a:pPr>
            <a:r>
              <a:rPr lang="en-US" dirty="0"/>
              <a:t> line = </a:t>
            </a:r>
            <a:r>
              <a:rPr lang="en-US" dirty="0" err="1"/>
              <a:t>in.readLine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while (line != null) {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 err="1"/>
              <a:t>System.out.println</a:t>
            </a:r>
            <a:r>
              <a:rPr lang="en-US" dirty="0"/>
              <a:t>(line);</a:t>
            </a:r>
          </a:p>
          <a:p>
            <a:pPr marL="0" indent="0">
              <a:buNone/>
            </a:pPr>
            <a:r>
              <a:rPr lang="en-US" dirty="0"/>
              <a:t>   line = </a:t>
            </a:r>
            <a:r>
              <a:rPr lang="en-US" dirty="0" err="1"/>
              <a:t>in.readLine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 err="1"/>
              <a:t>in.close</a:t>
            </a:r>
            <a:r>
              <a:rPr lang="en-US" dirty="0"/>
              <a:t>();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908587" y="1825625"/>
            <a:ext cx="3445213" cy="4351338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note</a:t>
            </a:r>
          </a:p>
          <a:p>
            <a:r>
              <a:rPr lang="en-US" dirty="0"/>
              <a:t>read() reads one character at time. so </a:t>
            </a:r>
            <a:r>
              <a:rPr lang="en-US" dirty="0" err="1"/>
              <a:t>readLine</a:t>
            </a:r>
            <a:r>
              <a:rPr lang="en-US" dirty="0"/>
              <a:t>() is more efficient.</a:t>
            </a:r>
          </a:p>
          <a:p>
            <a:r>
              <a:rPr lang="en-US" dirty="0"/>
              <a:t>You need then break up the line and convert as needed.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10293" y="4786009"/>
            <a:ext cx="6137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Why do we read before the loop and then again at the bottom?</a:t>
            </a:r>
          </a:p>
        </p:txBody>
      </p:sp>
      <p:cxnSp>
        <p:nvCxnSpPr>
          <p:cNvPr id="7" name="Straight Arrow Connector 6"/>
          <p:cNvCxnSpPr>
            <a:stCxn id="5" idx="1"/>
          </p:cNvCxnSpPr>
          <p:nvPr/>
        </p:nvCxnSpPr>
        <p:spPr>
          <a:xfrm flipH="1" flipV="1">
            <a:off x="2908571" y="4241261"/>
            <a:ext cx="2101722" cy="7294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5" idx="1"/>
          </p:cNvCxnSpPr>
          <p:nvPr/>
        </p:nvCxnSpPr>
        <p:spPr>
          <a:xfrm flipH="1">
            <a:off x="3015575" y="4970675"/>
            <a:ext cx="1994718" cy="1846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08927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split and regex.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string class has a split method returns an arrays of strings.</a:t>
            </a:r>
          </a:p>
          <a:p>
            <a:pPr marL="0" indent="0">
              <a:buNone/>
            </a:pPr>
            <a:r>
              <a:rPr lang="en-US" dirty="0"/>
              <a:t>String line = "Hi there, class";</a:t>
            </a:r>
          </a:p>
          <a:p>
            <a:pPr marL="0" indent="0">
              <a:buNone/>
            </a:pPr>
            <a:r>
              <a:rPr lang="en-US" dirty="0"/>
              <a:t>String [] </a:t>
            </a:r>
            <a:r>
              <a:rPr lang="en-US" dirty="0" err="1"/>
              <a:t>arr</a:t>
            </a:r>
            <a:r>
              <a:rPr lang="en-US" dirty="0"/>
              <a:t> = </a:t>
            </a:r>
            <a:r>
              <a:rPr lang="en-US" dirty="0" err="1"/>
              <a:t>line.split</a:t>
            </a:r>
            <a:r>
              <a:rPr lang="en-US" dirty="0"/>
              <a:t>(" ");  </a:t>
            </a:r>
          </a:p>
          <a:p>
            <a:pPr lvl="1"/>
            <a:r>
              <a:rPr lang="en-US" dirty="0" err="1"/>
              <a:t>arr</a:t>
            </a:r>
            <a:r>
              <a:rPr lang="en-US" dirty="0"/>
              <a:t>[0]="Hi", </a:t>
            </a:r>
            <a:r>
              <a:rPr lang="en-US" dirty="0" err="1"/>
              <a:t>arr</a:t>
            </a:r>
            <a:r>
              <a:rPr lang="en-US" dirty="0"/>
              <a:t>[1] = "there," and </a:t>
            </a:r>
            <a:r>
              <a:rPr lang="en-US" dirty="0" err="1"/>
              <a:t>arr</a:t>
            </a:r>
            <a:r>
              <a:rPr lang="en-US" dirty="0"/>
              <a:t>[2] = "class"  </a:t>
            </a:r>
          </a:p>
          <a:p>
            <a:r>
              <a:rPr lang="en-US" dirty="0"/>
              <a:t>full syntax for split</a:t>
            </a:r>
          </a:p>
          <a:p>
            <a:pPr lvl="1"/>
            <a:r>
              <a:rPr lang="en-US" dirty="0" err="1"/>
              <a:t>string.split</a:t>
            </a:r>
            <a:r>
              <a:rPr lang="en-US" dirty="0"/>
              <a:t>(String regex, </a:t>
            </a:r>
            <a:r>
              <a:rPr lang="en-US" dirty="0" err="1"/>
              <a:t>int</a:t>
            </a:r>
            <a:r>
              <a:rPr lang="en-US" dirty="0"/>
              <a:t> limit)</a:t>
            </a:r>
          </a:p>
          <a:p>
            <a:pPr lvl="2"/>
            <a:r>
              <a:rPr lang="en-US" dirty="0"/>
              <a:t> regex - the string is divided at this regex (can be strings)</a:t>
            </a:r>
          </a:p>
          <a:p>
            <a:pPr lvl="2"/>
            <a:r>
              <a:rPr lang="en-US" dirty="0"/>
              <a:t> limit (optional) - controls the number of resulting substrings</a:t>
            </a:r>
          </a:p>
          <a:p>
            <a:pPr lvl="3"/>
            <a:r>
              <a:rPr lang="en-US" dirty="0"/>
              <a:t>if not passed, then all possible.</a:t>
            </a:r>
          </a:p>
          <a:p>
            <a:pPr lvl="1"/>
            <a:r>
              <a:rPr lang="en-US" dirty="0"/>
              <a:t>regex is beyond the scope of this lecture and is covered in another lecture.</a:t>
            </a:r>
          </a:p>
        </p:txBody>
      </p:sp>
    </p:spTree>
    <p:extLst>
      <p:ext uri="{BB962C8B-B14F-4D97-AF65-F5344CB8AC3E}">
        <p14:creationId xmlns:p14="http://schemas.microsoft.com/office/powerpoint/2010/main" val="12974213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collections are a set of "list" classes, like </a:t>
            </a:r>
            <a:r>
              <a:rPr lang="en-US" dirty="0" err="1"/>
              <a:t>LinkList</a:t>
            </a:r>
            <a:r>
              <a:rPr lang="en-US" dirty="0"/>
              <a:t>, </a:t>
            </a:r>
            <a:r>
              <a:rPr lang="en-US" dirty="0" err="1"/>
              <a:t>ArrayList</a:t>
            </a:r>
            <a:r>
              <a:rPr lang="en-US" dirty="0"/>
              <a:t>, </a:t>
            </a:r>
            <a:r>
              <a:rPr lang="en-US" dirty="0" err="1"/>
              <a:t>HashSet</a:t>
            </a:r>
            <a:r>
              <a:rPr lang="en-US" dirty="0"/>
              <a:t>, </a:t>
            </a:r>
            <a:r>
              <a:rPr lang="en-US" dirty="0" err="1"/>
              <a:t>LinkedHashSet</a:t>
            </a:r>
            <a:r>
              <a:rPr lang="en-US" dirty="0"/>
              <a:t>, </a:t>
            </a:r>
            <a:r>
              <a:rPr lang="en-US" dirty="0" err="1"/>
              <a:t>TreeSet</a:t>
            </a:r>
            <a:r>
              <a:rPr lang="en-US" dirty="0"/>
              <a:t>, </a:t>
            </a:r>
            <a:r>
              <a:rPr lang="en-US" dirty="0" err="1"/>
              <a:t>HashMap</a:t>
            </a:r>
            <a:r>
              <a:rPr lang="en-US" dirty="0"/>
              <a:t>, </a:t>
            </a:r>
            <a:r>
              <a:rPr lang="en-US" dirty="0" err="1"/>
              <a:t>TreeMap</a:t>
            </a:r>
            <a:endParaRPr lang="en-US" dirty="0"/>
          </a:p>
          <a:p>
            <a:endParaRPr lang="en-US" dirty="0"/>
          </a:p>
          <a:p>
            <a:r>
              <a:rPr lang="en-US" dirty="0"/>
              <a:t>which are covered in the </a:t>
            </a:r>
            <a:r>
              <a:rPr lang="en-US" dirty="0" err="1"/>
              <a:t>stl</a:t>
            </a:r>
            <a:r>
              <a:rPr lang="en-US" dirty="0"/>
              <a:t> lectures.</a:t>
            </a:r>
          </a:p>
          <a:p>
            <a:pPr lvl="1"/>
            <a:r>
              <a:rPr lang="en-US" dirty="0"/>
              <a:t>Example from stl1 lecture</a:t>
            </a:r>
          </a:p>
          <a:p>
            <a:pPr marL="0" indent="0">
              <a:buNone/>
            </a:pPr>
            <a:r>
              <a:rPr lang="en-US" dirty="0" err="1"/>
              <a:t>Deque</a:t>
            </a:r>
            <a:r>
              <a:rPr lang="en-US" dirty="0"/>
              <a:t>&lt;String&gt; </a:t>
            </a:r>
            <a:r>
              <a:rPr lang="en-US" dirty="0" err="1"/>
              <a:t>deque</a:t>
            </a:r>
            <a:r>
              <a:rPr lang="en-US" dirty="0"/>
              <a:t> = new </a:t>
            </a:r>
            <a:r>
              <a:rPr lang="en-US" dirty="0" err="1"/>
              <a:t>ArrayDeque</a:t>
            </a:r>
            <a:r>
              <a:rPr lang="en-US" dirty="0"/>
              <a:t>&lt;String&gt;();  </a:t>
            </a:r>
          </a:p>
          <a:p>
            <a:pPr marL="0" indent="0">
              <a:buNone/>
            </a:pPr>
            <a:r>
              <a:rPr lang="en-US" dirty="0" err="1"/>
              <a:t>deque.add</a:t>
            </a:r>
            <a:r>
              <a:rPr lang="en-US" dirty="0"/>
              <a:t>("Jim"); </a:t>
            </a:r>
          </a:p>
          <a:p>
            <a:pPr marL="0" indent="0">
              <a:buNone/>
            </a:pPr>
            <a:r>
              <a:rPr lang="en-US" dirty="0" err="1"/>
              <a:t>deque.offerFirst</a:t>
            </a:r>
            <a:r>
              <a:rPr lang="en-US" dirty="0"/>
              <a:t>("Fred");</a:t>
            </a:r>
          </a:p>
          <a:p>
            <a:pPr marL="0" indent="0">
              <a:buNone/>
            </a:pPr>
            <a:r>
              <a:rPr lang="en-US" dirty="0" err="1"/>
              <a:t>deque.offerLast</a:t>
            </a:r>
            <a:r>
              <a:rPr lang="en-US" dirty="0"/>
              <a:t>("Jake");</a:t>
            </a:r>
          </a:p>
          <a:p>
            <a:pPr lvl="1"/>
            <a:r>
              <a:rPr lang="en-US" dirty="0"/>
              <a:t>so Fred, Jim, and Jake is the list.</a:t>
            </a:r>
          </a:p>
        </p:txBody>
      </p:sp>
    </p:spTree>
    <p:extLst>
      <p:ext uri="{BB962C8B-B14F-4D97-AF65-F5344CB8AC3E}">
        <p14:creationId xmlns:p14="http://schemas.microsoft.com/office/powerpoint/2010/main" val="324143744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Generics are the same ideas as </a:t>
            </a:r>
            <a:r>
              <a:rPr lang="en-US" dirty="0" err="1"/>
              <a:t>c++</a:t>
            </a:r>
            <a:r>
              <a:rPr lang="en-US" dirty="0"/>
              <a:t> template class.</a:t>
            </a:r>
          </a:p>
          <a:p>
            <a:pPr marL="0" indent="0">
              <a:buNone/>
            </a:pPr>
            <a:r>
              <a:rPr lang="en-US" dirty="0"/>
              <a:t>public class ADT&lt;T&gt; {  //the datatype is left until it's declared.</a:t>
            </a:r>
          </a:p>
          <a:p>
            <a:pPr marL="0" indent="0">
              <a:buNone/>
            </a:pPr>
            <a:r>
              <a:rPr lang="en-US" dirty="0"/>
              <a:t>   private T </a:t>
            </a:r>
            <a:r>
              <a:rPr lang="en-US" dirty="0" err="1"/>
              <a:t>t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   public void add(T t) {  this.t = t; }</a:t>
            </a:r>
          </a:p>
          <a:p>
            <a:pPr marL="0" indent="0">
              <a:buNone/>
            </a:pPr>
            <a:r>
              <a:rPr lang="en-US" dirty="0"/>
              <a:t>   public T get() { return t; }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ADT&lt;Integer&gt; </a:t>
            </a:r>
            <a:r>
              <a:rPr lang="en-US" dirty="0" err="1"/>
              <a:t>integerADT</a:t>
            </a:r>
            <a:r>
              <a:rPr lang="en-US" dirty="0"/>
              <a:t> = new ADT&lt;Integer&gt;();</a:t>
            </a:r>
          </a:p>
          <a:p>
            <a:pPr marL="0" indent="0">
              <a:buNone/>
            </a:pPr>
            <a:r>
              <a:rPr lang="en-US" dirty="0"/>
              <a:t>ADT&lt;String&gt; </a:t>
            </a:r>
            <a:r>
              <a:rPr lang="en-US" dirty="0" err="1"/>
              <a:t>stringADT</a:t>
            </a:r>
            <a:r>
              <a:rPr lang="en-US" dirty="0"/>
              <a:t> = new ADT&lt;String&gt;();</a:t>
            </a:r>
          </a:p>
        </p:txBody>
      </p:sp>
    </p:spTree>
    <p:extLst>
      <p:ext uri="{BB962C8B-B14F-4D97-AF65-F5344CB8AC3E}">
        <p14:creationId xmlns:p14="http://schemas.microsoft.com/office/powerpoint/2010/main" val="2259220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HelloWorld, Java edition.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public class </a:t>
            </a:r>
            <a:r>
              <a:rPr lang="en-US" dirty="0" err="1"/>
              <a:t>helloWorld</a:t>
            </a:r>
            <a:r>
              <a:rPr lang="en-US" dirty="0"/>
              <a:t> {</a:t>
            </a:r>
          </a:p>
          <a:p>
            <a:pPr marL="0" indent="0">
              <a:buNone/>
            </a:pPr>
            <a:r>
              <a:rPr lang="en-US" dirty="0"/>
              <a:t>   /* </a:t>
            </a:r>
          </a:p>
          <a:p>
            <a:pPr marL="0" indent="0">
              <a:buNone/>
            </a:pPr>
            <a:r>
              <a:rPr lang="en-US" dirty="0"/>
              <a:t>     *  This will print 'Hello World' as the output</a:t>
            </a:r>
          </a:p>
          <a:p>
            <a:pPr marL="0" indent="0">
              <a:buNone/>
            </a:pPr>
            <a:r>
              <a:rPr lang="en-US" dirty="0"/>
              <a:t>    */</a:t>
            </a:r>
          </a:p>
          <a:p>
            <a:pPr marL="0" indent="0">
              <a:buNone/>
            </a:pPr>
            <a:r>
              <a:rPr lang="en-US" dirty="0"/>
              <a:t>   public static void main(String [] </a:t>
            </a:r>
            <a:r>
              <a:rPr lang="en-US" dirty="0" err="1"/>
              <a:t>args</a:t>
            </a:r>
            <a:r>
              <a:rPr lang="en-US" dirty="0"/>
              <a:t>) {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err="1"/>
              <a:t>System.out.println</a:t>
            </a:r>
            <a:r>
              <a:rPr lang="en-US" dirty="0"/>
              <a:t>("Hello World"); // prints Hello World</a:t>
            </a:r>
          </a:p>
          <a:p>
            <a:pPr marL="0" indent="0">
              <a:buNone/>
            </a:pPr>
            <a:r>
              <a:rPr lang="en-US" dirty="0"/>
              <a:t>   }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r>
              <a:rPr lang="en-US" dirty="0"/>
              <a:t>Note this must be saved in a file named helloWorld.java  The filename must match the class name.  Also case sensitive.  if it doesn't match, it won't compile.</a:t>
            </a:r>
          </a:p>
        </p:txBody>
      </p:sp>
    </p:spTree>
    <p:extLst>
      <p:ext uri="{BB962C8B-B14F-4D97-AF65-F5344CB8AC3E}">
        <p14:creationId xmlns:p14="http://schemas.microsoft.com/office/powerpoint/2010/main" val="345413068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 Abstraction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Data abstraction is the process of hiding certain details and showing only essential information to the user.</a:t>
            </a:r>
          </a:p>
          <a:p>
            <a:pPr lvl="1"/>
            <a:r>
              <a:rPr lang="en-US" dirty="0"/>
              <a:t>Abstraction can be achieved with either abstract classes or interfaces </a:t>
            </a:r>
          </a:p>
          <a:p>
            <a:pPr lvl="2"/>
            <a:r>
              <a:rPr lang="en-US" dirty="0"/>
              <a:t>interface class is completely abstract class.</a:t>
            </a:r>
          </a:p>
          <a:p>
            <a:r>
              <a:rPr lang="en-US" dirty="0"/>
              <a:t>The abstract keyword is a non-access modifier, used for classes and methods:</a:t>
            </a:r>
          </a:p>
          <a:p>
            <a:pPr lvl="1"/>
            <a:r>
              <a:rPr lang="en-US" dirty="0"/>
              <a:t>Abstract class: is a restricted class that cannot be used to create objects (to access it, it must be inherited from another class).	</a:t>
            </a:r>
          </a:p>
          <a:p>
            <a:pPr lvl="1"/>
            <a:r>
              <a:rPr lang="en-US" dirty="0"/>
              <a:t>Abstract method: can only be used in an abstract class, and it does not have a body. The body is provided by the subclass (inherited from).</a:t>
            </a:r>
          </a:p>
          <a:p>
            <a:r>
              <a:rPr lang="en-US" dirty="0"/>
              <a:t>An abstract class can have both abstract and regular methods</a:t>
            </a:r>
          </a:p>
        </p:txBody>
      </p:sp>
    </p:spTree>
    <p:extLst>
      <p:ext uri="{BB962C8B-B14F-4D97-AF65-F5344CB8AC3E}">
        <p14:creationId xmlns:p14="http://schemas.microsoft.com/office/powerpoint/2010/main" val="240701731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 example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23280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/>
              <a:t>abstract class Animal {</a:t>
            </a:r>
          </a:p>
          <a:p>
            <a:pPr marL="0" indent="0">
              <a:buNone/>
            </a:pPr>
            <a:r>
              <a:rPr lang="en-US" sz="2000" dirty="0"/>
              <a:t>  public abstract void </a:t>
            </a:r>
            <a:r>
              <a:rPr lang="en-US" sz="2000" dirty="0" err="1"/>
              <a:t>animalSound</a:t>
            </a:r>
            <a:r>
              <a:rPr lang="en-US" sz="2000" dirty="0"/>
              <a:t>();</a:t>
            </a:r>
          </a:p>
          <a:p>
            <a:pPr marL="0" indent="0">
              <a:buNone/>
            </a:pPr>
            <a:r>
              <a:rPr lang="en-US" sz="2000" dirty="0"/>
              <a:t>  public void sleep() {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dirty="0" err="1"/>
              <a:t>System.out.println</a:t>
            </a:r>
            <a:r>
              <a:rPr lang="en-US" sz="2000" dirty="0"/>
              <a:t>("</a:t>
            </a:r>
            <a:r>
              <a:rPr lang="en-US" sz="2000" dirty="0" err="1"/>
              <a:t>Zzz</a:t>
            </a:r>
            <a:r>
              <a:rPr lang="en-US" sz="2000" dirty="0"/>
              <a:t>");</a:t>
            </a:r>
          </a:p>
          <a:p>
            <a:pPr marL="0" indent="0">
              <a:buNone/>
            </a:pPr>
            <a:r>
              <a:rPr lang="en-US" sz="2000" dirty="0"/>
              <a:t>  }</a:t>
            </a:r>
          </a:p>
          <a:p>
            <a:pPr marL="0" indent="0">
              <a:buNone/>
            </a:pPr>
            <a:r>
              <a:rPr lang="en-US" sz="2000" dirty="0"/>
              <a:t>}  </a:t>
            </a:r>
            <a:r>
              <a:rPr lang="en-US" sz="2000" dirty="0">
                <a:solidFill>
                  <a:srgbClr val="FF0000"/>
                </a:solidFill>
              </a:rPr>
              <a:t>//abstract class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549630" cy="244481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3300" dirty="0"/>
              <a:t>class Pig extends Animal {</a:t>
            </a:r>
          </a:p>
          <a:p>
            <a:pPr marL="0" indent="0">
              <a:buNone/>
            </a:pPr>
            <a:r>
              <a:rPr lang="en-US" sz="3300" dirty="0"/>
              <a:t>  public void </a:t>
            </a:r>
            <a:r>
              <a:rPr lang="en-US" sz="3300" dirty="0" err="1"/>
              <a:t>animalSound</a:t>
            </a:r>
            <a:r>
              <a:rPr lang="en-US" sz="3300" dirty="0"/>
              <a:t>() {</a:t>
            </a:r>
          </a:p>
          <a:p>
            <a:pPr marL="0" indent="0">
              <a:buNone/>
            </a:pPr>
            <a:r>
              <a:rPr lang="en-US" sz="3300" dirty="0"/>
              <a:t>    // The body of </a:t>
            </a:r>
            <a:r>
              <a:rPr lang="en-US" sz="3300" dirty="0" err="1"/>
              <a:t>animalSound</a:t>
            </a:r>
            <a:r>
              <a:rPr lang="en-US" sz="3300" dirty="0"/>
              <a:t>() is provided here</a:t>
            </a:r>
          </a:p>
          <a:p>
            <a:pPr marL="0" indent="0">
              <a:buNone/>
            </a:pPr>
            <a:r>
              <a:rPr lang="en-US" sz="3300" dirty="0"/>
              <a:t>    </a:t>
            </a:r>
            <a:r>
              <a:rPr lang="en-US" sz="3300" dirty="0" err="1"/>
              <a:t>System.out.println</a:t>
            </a:r>
            <a:r>
              <a:rPr lang="en-US" sz="3300" dirty="0"/>
              <a:t>("The pig says: wee wee");</a:t>
            </a:r>
          </a:p>
          <a:p>
            <a:pPr marL="0" indent="0">
              <a:buNone/>
            </a:pPr>
            <a:r>
              <a:rPr lang="en-US" sz="3300" dirty="0"/>
              <a:t>  }</a:t>
            </a:r>
          </a:p>
          <a:p>
            <a:pPr marL="0" indent="0">
              <a:buNone/>
            </a:pPr>
            <a:r>
              <a:rPr lang="en-US" sz="3300" dirty="0"/>
              <a:t>} //</a:t>
            </a:r>
            <a:r>
              <a:rPr lang="en-US" sz="3300" dirty="0">
                <a:solidFill>
                  <a:srgbClr val="FF0000"/>
                </a:solidFill>
              </a:rPr>
              <a:t> subclass that inherits Animal</a:t>
            </a:r>
            <a:endParaRPr lang="en-US" sz="33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122579" y="4357991"/>
            <a:ext cx="449167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class Main {</a:t>
            </a:r>
          </a:p>
          <a:p>
            <a:r>
              <a:rPr lang="en-US" dirty="0"/>
              <a:t>  public static void main(String[] </a:t>
            </a:r>
            <a:r>
              <a:rPr lang="en-US" dirty="0" err="1"/>
              <a:t>args</a:t>
            </a:r>
            <a:r>
              <a:rPr lang="en-US" dirty="0"/>
              <a:t>) {</a:t>
            </a:r>
          </a:p>
          <a:p>
            <a:r>
              <a:rPr lang="en-US" dirty="0"/>
              <a:t>    Pig </a:t>
            </a:r>
            <a:r>
              <a:rPr lang="en-US" dirty="0" err="1"/>
              <a:t>myPig</a:t>
            </a:r>
            <a:r>
              <a:rPr lang="en-US" dirty="0"/>
              <a:t> = new Pig(); // Create a Pig object</a:t>
            </a:r>
          </a:p>
          <a:p>
            <a:r>
              <a:rPr lang="en-US" dirty="0"/>
              <a:t>    </a:t>
            </a:r>
            <a:r>
              <a:rPr lang="en-US" dirty="0" err="1"/>
              <a:t>myPig.animalSound</a:t>
            </a:r>
            <a:r>
              <a:rPr lang="en-US" dirty="0"/>
              <a:t>();</a:t>
            </a:r>
          </a:p>
          <a:p>
            <a:r>
              <a:rPr lang="en-US" dirty="0"/>
              <a:t>    </a:t>
            </a:r>
            <a:r>
              <a:rPr lang="en-US" dirty="0" err="1"/>
              <a:t>myPig.sleep</a:t>
            </a:r>
            <a:r>
              <a:rPr lang="en-US" dirty="0"/>
              <a:t>();</a:t>
            </a:r>
          </a:p>
          <a:p>
            <a:r>
              <a:rPr lang="en-US" dirty="0"/>
              <a:t>  }</a:t>
            </a:r>
          </a:p>
          <a:p>
            <a:r>
              <a:rPr lang="en-US" dirty="0"/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0390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 Interface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4405009" cy="254209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// interface</a:t>
            </a:r>
          </a:p>
          <a:p>
            <a:pPr marL="0" indent="0">
              <a:buNone/>
            </a:pPr>
            <a:r>
              <a:rPr lang="en-US" dirty="0"/>
              <a:t>interface Animal {</a:t>
            </a:r>
          </a:p>
          <a:p>
            <a:pPr marL="0" indent="0">
              <a:buNone/>
            </a:pPr>
            <a:r>
              <a:rPr lang="en-US" dirty="0"/>
              <a:t>// interface methods (does not have a body)</a:t>
            </a:r>
          </a:p>
          <a:p>
            <a:pPr marL="0" indent="0">
              <a:buNone/>
            </a:pPr>
            <a:r>
              <a:rPr lang="en-US" dirty="0"/>
              <a:t>  public void </a:t>
            </a:r>
            <a:r>
              <a:rPr lang="en-US" dirty="0" err="1"/>
              <a:t>animalSound</a:t>
            </a:r>
            <a:r>
              <a:rPr lang="en-US" dirty="0"/>
              <a:t>(); </a:t>
            </a:r>
          </a:p>
          <a:p>
            <a:pPr marL="0" indent="0">
              <a:buNone/>
            </a:pPr>
            <a:r>
              <a:rPr lang="en-US" dirty="0"/>
              <a:t>  public void sleep();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23275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class Pig implements Animal {</a:t>
            </a:r>
          </a:p>
          <a:p>
            <a:pPr marL="0" indent="0">
              <a:buNone/>
            </a:pPr>
            <a:r>
              <a:rPr lang="en-US" dirty="0"/>
              <a:t>  public void </a:t>
            </a:r>
            <a:r>
              <a:rPr lang="en-US" dirty="0" err="1"/>
              <a:t>animalSound</a:t>
            </a:r>
            <a:r>
              <a:rPr lang="en-US" dirty="0"/>
              <a:t>() {</a:t>
            </a:r>
          </a:p>
          <a:p>
            <a:pPr marL="0" indent="0">
              <a:buNone/>
            </a:pPr>
            <a:r>
              <a:rPr lang="en-US" dirty="0"/>
              <a:t>    // The body of </a:t>
            </a:r>
            <a:r>
              <a:rPr lang="en-US" dirty="0" err="1"/>
              <a:t>animalSound</a:t>
            </a:r>
            <a:r>
              <a:rPr lang="en-US" dirty="0"/>
              <a:t>() is provided here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System.out.println</a:t>
            </a:r>
            <a:r>
              <a:rPr lang="en-US" dirty="0"/>
              <a:t>("The pig says: wee wee");</a:t>
            </a:r>
          </a:p>
          <a:p>
            <a:pPr marL="0" indent="0">
              <a:buNone/>
            </a:pPr>
            <a:r>
              <a:rPr lang="en-US" dirty="0"/>
              <a:t>  }</a:t>
            </a:r>
          </a:p>
          <a:p>
            <a:pPr marL="0" indent="0">
              <a:buNone/>
            </a:pPr>
            <a:r>
              <a:rPr lang="en-US" dirty="0"/>
              <a:t>  public void sleep() {</a:t>
            </a:r>
          </a:p>
          <a:p>
            <a:pPr marL="0" indent="0">
              <a:buNone/>
            </a:pPr>
            <a:r>
              <a:rPr lang="en-US" dirty="0"/>
              <a:t>    // The body of sleep() is provided here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System.out.println</a:t>
            </a:r>
            <a:r>
              <a:rPr lang="en-US" dirty="0"/>
              <a:t>("</a:t>
            </a:r>
            <a:r>
              <a:rPr lang="en-US" dirty="0" err="1"/>
              <a:t>Zzz</a:t>
            </a:r>
            <a:r>
              <a:rPr lang="en-US" dirty="0"/>
              <a:t>");</a:t>
            </a:r>
          </a:p>
          <a:p>
            <a:pPr marL="0" indent="0">
              <a:buNone/>
            </a:pPr>
            <a:r>
              <a:rPr lang="en-US" dirty="0"/>
              <a:t>  }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459149" y="4502656"/>
            <a:ext cx="454457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class Main {</a:t>
            </a:r>
          </a:p>
          <a:p>
            <a:r>
              <a:rPr lang="en-US" dirty="0"/>
              <a:t>  public static void main(String[] </a:t>
            </a:r>
            <a:r>
              <a:rPr lang="en-US" dirty="0" err="1"/>
              <a:t>args</a:t>
            </a:r>
            <a:r>
              <a:rPr lang="en-US" dirty="0"/>
              <a:t>) {</a:t>
            </a:r>
          </a:p>
          <a:p>
            <a:r>
              <a:rPr lang="en-US" dirty="0"/>
              <a:t>    Pig </a:t>
            </a:r>
            <a:r>
              <a:rPr lang="en-US" dirty="0" err="1"/>
              <a:t>myPig</a:t>
            </a:r>
            <a:r>
              <a:rPr lang="en-US" dirty="0"/>
              <a:t> = new Pig();  // Create a Pig object</a:t>
            </a:r>
          </a:p>
          <a:p>
            <a:r>
              <a:rPr lang="en-US" dirty="0"/>
              <a:t>    </a:t>
            </a:r>
            <a:r>
              <a:rPr lang="en-US" dirty="0" err="1"/>
              <a:t>myPig.animalSound</a:t>
            </a:r>
            <a:r>
              <a:rPr lang="en-US" dirty="0"/>
              <a:t>();</a:t>
            </a:r>
          </a:p>
          <a:p>
            <a:r>
              <a:rPr lang="en-US" dirty="0"/>
              <a:t>    </a:t>
            </a:r>
            <a:r>
              <a:rPr lang="en-US" dirty="0" err="1"/>
              <a:t>myPig.sleep</a:t>
            </a:r>
            <a:r>
              <a:rPr lang="en-US" dirty="0"/>
              <a:t>();</a:t>
            </a:r>
          </a:p>
          <a:p>
            <a:r>
              <a:rPr lang="en-US" dirty="0"/>
              <a:t>  }</a:t>
            </a:r>
          </a:p>
          <a:p>
            <a:r>
              <a:rPr lang="en-US" dirty="0"/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7397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note on interfaces and inheritance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you can inheritance from multiple class at the same time</a:t>
            </a:r>
          </a:p>
          <a:p>
            <a:pPr lvl="1"/>
            <a:r>
              <a:rPr lang="en-US" dirty="0"/>
              <a:t>they don't have to interfaces, this example just happens to be </a:t>
            </a:r>
            <a:r>
              <a:rPr lang="en-US"/>
              <a:t>all interfaces.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class c inheritance from both class A and B.</a:t>
            </a:r>
          </a:p>
          <a:p>
            <a:pPr lvl="1"/>
            <a:r>
              <a:rPr lang="en-US" dirty="0"/>
              <a:t>it just has to implement whatever methods are missing.</a:t>
            </a:r>
          </a:p>
          <a:p>
            <a:pPr lvl="1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interface A {</a:t>
            </a:r>
          </a:p>
          <a:p>
            <a:pPr marL="0" indent="0">
              <a:buNone/>
            </a:pPr>
            <a:r>
              <a:rPr lang="en-US" dirty="0"/>
              <a:t>   ...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interface B {</a:t>
            </a:r>
          </a:p>
          <a:p>
            <a:pPr marL="0" indent="0">
              <a:buNone/>
            </a:pPr>
            <a:r>
              <a:rPr lang="en-US" dirty="0"/>
              <a:t>   ... 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interface C extends A, B {</a:t>
            </a:r>
          </a:p>
          <a:p>
            <a:pPr marL="0" indent="0">
              <a:buNone/>
            </a:pPr>
            <a:r>
              <a:rPr lang="en-US" dirty="0"/>
              <a:t>   ...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38411506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Threading/concurrent programming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In it's simplest form</a:t>
            </a:r>
          </a:p>
          <a:p>
            <a:pPr lvl="1">
              <a:defRPr/>
            </a:pPr>
            <a:r>
              <a:rPr lang="en-US" dirty="0"/>
              <a:t>two or more programs, processes, or threads running at the same time to complete a task.</a:t>
            </a:r>
          </a:p>
          <a:p>
            <a:pPr lvl="2">
              <a:defRPr/>
            </a:pPr>
            <a:r>
              <a:rPr lang="en-US" dirty="0"/>
              <a:t>This can be two completely separate programs running</a:t>
            </a:r>
          </a:p>
          <a:p>
            <a:pPr lvl="3">
              <a:defRPr/>
            </a:pPr>
            <a:r>
              <a:rPr lang="en-US" dirty="0"/>
              <a:t>may not even be coded in the same language</a:t>
            </a:r>
          </a:p>
          <a:p>
            <a:pPr lvl="2">
              <a:defRPr/>
            </a:pPr>
            <a:r>
              <a:rPr lang="en-US" dirty="0"/>
              <a:t>This can be two running instances of the same program </a:t>
            </a:r>
          </a:p>
          <a:p>
            <a:pPr lvl="2">
              <a:defRPr/>
            </a:pPr>
            <a:r>
              <a:rPr lang="en-US" dirty="0"/>
              <a:t>This can be one program running multiple threads.</a:t>
            </a:r>
          </a:p>
          <a:p>
            <a:pPr lvl="1">
              <a:defRPr/>
            </a:pPr>
            <a:r>
              <a:rPr lang="en-US" dirty="0"/>
              <a:t>Example</a:t>
            </a:r>
          </a:p>
          <a:p>
            <a:pPr lvl="2">
              <a:defRPr/>
            </a:pPr>
            <a:r>
              <a:rPr lang="en-US" dirty="0"/>
              <a:t>Web server, every time a new connection is made, the web server spawns a new process to deal with that connection.</a:t>
            </a:r>
          </a:p>
          <a:p>
            <a:pPr lvl="2">
              <a:defRPr/>
            </a:pPr>
            <a:r>
              <a:rPr lang="en-US" dirty="0"/>
              <a:t>GUI apps, one thread drawings the screen while others do the background work, such as networking, etc.  this means the GUI doesn't lock up and is responsive to the user.</a:t>
            </a:r>
          </a:p>
        </p:txBody>
      </p:sp>
    </p:spTree>
    <p:extLst>
      <p:ext uri="{BB962C8B-B14F-4D97-AF65-F5344CB8AC3E}">
        <p14:creationId xmlns:p14="http://schemas.microsoft.com/office/powerpoint/2010/main" val="423672237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Java Threading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/>
              <a:t>When a java program starts, it gets one thread (the main execute line of the program)</a:t>
            </a:r>
          </a:p>
          <a:p>
            <a:pPr>
              <a:defRPr/>
            </a:pPr>
            <a:r>
              <a:rPr lang="en-US" dirty="0"/>
              <a:t>By extending the thread class, you can add more threads or implements </a:t>
            </a:r>
            <a:r>
              <a:rPr lang="en-US" dirty="0" err="1"/>
              <a:t>runnable</a:t>
            </a:r>
            <a:r>
              <a:rPr lang="en-US" dirty="0"/>
              <a:t> in your class</a:t>
            </a:r>
          </a:p>
          <a:p>
            <a:pPr lvl="1">
              <a:defRPr/>
            </a:pPr>
            <a:r>
              <a:rPr lang="en-US" dirty="0"/>
              <a:t>the void run method must be implemented for either approach.</a:t>
            </a:r>
          </a:p>
        </p:txBody>
      </p:sp>
      <p:pic>
        <p:nvPicPr>
          <p:cNvPr id="35844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941269" y="1887860"/>
            <a:ext cx="5604120" cy="4394741"/>
          </a:xfrm>
        </p:spPr>
      </p:pic>
    </p:spTree>
    <p:extLst>
      <p:ext uri="{BB962C8B-B14F-4D97-AF65-F5344CB8AC3E}">
        <p14:creationId xmlns:p14="http://schemas.microsoft.com/office/powerpoint/2010/main" val="151850814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Java Threading (2)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 rtlCol="0">
            <a:normAutofit fontScale="92500"/>
          </a:bodyPr>
          <a:lstStyle/>
          <a:p>
            <a:pPr>
              <a:buNone/>
              <a:defRPr/>
            </a:pPr>
            <a:r>
              <a:rPr lang="en-US" dirty="0"/>
              <a:t>Class </a:t>
            </a:r>
            <a:r>
              <a:rPr lang="en-US" dirty="0" err="1"/>
              <a:t>myThread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extends Thread </a:t>
            </a:r>
            <a:r>
              <a:rPr lang="en-US" dirty="0"/>
              <a:t>{</a:t>
            </a:r>
          </a:p>
          <a:p>
            <a:pPr>
              <a:buNone/>
              <a:defRPr/>
            </a:pPr>
            <a:r>
              <a:rPr lang="en-US" dirty="0"/>
              <a:t>   //variables, whatever</a:t>
            </a:r>
          </a:p>
          <a:p>
            <a:pPr>
              <a:buNone/>
              <a:defRPr/>
            </a:pPr>
            <a:r>
              <a:rPr lang="en-US" dirty="0"/>
              <a:t>   </a:t>
            </a:r>
            <a:r>
              <a:rPr lang="en-US" dirty="0" err="1"/>
              <a:t>myThread</a:t>
            </a:r>
            <a:r>
              <a:rPr lang="en-US" dirty="0"/>
              <a:t>() {</a:t>
            </a:r>
          </a:p>
          <a:p>
            <a:pPr>
              <a:buNone/>
              <a:defRPr/>
            </a:pPr>
            <a:r>
              <a:rPr lang="en-US" dirty="0"/>
              <a:t>	//constructor class if needed</a:t>
            </a:r>
          </a:p>
          <a:p>
            <a:pPr>
              <a:buNone/>
              <a:defRPr/>
            </a:pPr>
            <a:r>
              <a:rPr lang="en-US" dirty="0"/>
              <a:t>   }</a:t>
            </a:r>
          </a:p>
          <a:p>
            <a:pPr>
              <a:buNone/>
              <a:defRPr/>
            </a:pPr>
            <a:r>
              <a:rPr lang="en-US" dirty="0">
                <a:solidFill>
                  <a:srgbClr val="FF0000"/>
                </a:solidFill>
              </a:rPr>
              <a:t>   public void run() </a:t>
            </a:r>
            <a:r>
              <a:rPr lang="en-US" dirty="0"/>
              <a:t>{</a:t>
            </a:r>
          </a:p>
          <a:p>
            <a:pPr>
              <a:buNone/>
              <a:defRPr/>
            </a:pPr>
            <a:r>
              <a:rPr lang="en-US" dirty="0"/>
              <a:t>	//called when the thread is started</a:t>
            </a:r>
          </a:p>
          <a:p>
            <a:pPr>
              <a:buNone/>
              <a:defRPr/>
            </a:pPr>
            <a:r>
              <a:rPr lang="en-US" dirty="0"/>
              <a:t>   }</a:t>
            </a:r>
          </a:p>
          <a:p>
            <a:pPr>
              <a:buNone/>
              <a:defRPr/>
            </a:pPr>
            <a:r>
              <a:rPr lang="en-US" dirty="0"/>
              <a:t>}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 rtlCol="0">
            <a:normAutofit fontScale="92500"/>
          </a:bodyPr>
          <a:lstStyle/>
          <a:p>
            <a:pPr>
              <a:buNone/>
              <a:defRPr/>
            </a:pPr>
            <a:r>
              <a:rPr lang="en-US" dirty="0" err="1"/>
              <a:t>myThread</a:t>
            </a:r>
            <a:r>
              <a:rPr lang="en-US" dirty="0"/>
              <a:t> t = new </a:t>
            </a:r>
            <a:r>
              <a:rPr lang="en-US" dirty="0" err="1"/>
              <a:t>myThread</a:t>
            </a:r>
            <a:r>
              <a:rPr lang="en-US" dirty="0"/>
              <a:t>();</a:t>
            </a:r>
          </a:p>
          <a:p>
            <a:pPr>
              <a:buNone/>
              <a:defRPr/>
            </a:pPr>
            <a:r>
              <a:rPr lang="en-US" dirty="0" err="1"/>
              <a:t>t.start</a:t>
            </a:r>
            <a:r>
              <a:rPr lang="en-US" dirty="0"/>
              <a:t>();  //new thread and calls run</a:t>
            </a:r>
          </a:p>
          <a:p>
            <a:pPr>
              <a:buNone/>
              <a:defRPr/>
            </a:pPr>
            <a:r>
              <a:rPr lang="en-US" dirty="0"/>
              <a:t>//this code continues to run</a:t>
            </a:r>
          </a:p>
          <a:p>
            <a:pPr>
              <a:buNone/>
              <a:defRPr/>
            </a:pPr>
            <a:r>
              <a:rPr lang="en-US" dirty="0"/>
              <a:t>//do something else, while thread is also running.</a:t>
            </a:r>
          </a:p>
          <a:p>
            <a:pPr>
              <a:buNone/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Note when execution the run method is done, the thread also ends.</a:t>
            </a:r>
          </a:p>
          <a:p>
            <a:pPr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16044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Java Threading (3)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>
              <a:defRPr/>
            </a:pPr>
            <a:r>
              <a:rPr lang="en-US" dirty="0"/>
              <a:t>A second method exists, called implements, which creates a </a:t>
            </a:r>
            <a:r>
              <a:rPr lang="en-US" dirty="0" err="1"/>
              <a:t>runnable</a:t>
            </a:r>
            <a:r>
              <a:rPr lang="en-US" dirty="0"/>
              <a:t> object (</a:t>
            </a:r>
            <a:r>
              <a:rPr lang="en-US" dirty="0" err="1"/>
              <a:t>ie</a:t>
            </a:r>
            <a:r>
              <a:rPr lang="en-US" dirty="0"/>
              <a:t> a class with a threads), but may extend another class.</a:t>
            </a:r>
          </a:p>
          <a:p>
            <a:pPr>
              <a:buNone/>
              <a:defRPr/>
            </a:pPr>
            <a:r>
              <a:rPr lang="en-US" dirty="0"/>
              <a:t>class </a:t>
            </a:r>
            <a:r>
              <a:rPr lang="en-US" dirty="0" err="1"/>
              <a:t>myClass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implements </a:t>
            </a:r>
            <a:r>
              <a:rPr lang="en-US" dirty="0" err="1">
                <a:solidFill>
                  <a:srgbClr val="FF0000"/>
                </a:solidFill>
              </a:rPr>
              <a:t>Runnable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{</a:t>
            </a:r>
          </a:p>
          <a:p>
            <a:pPr>
              <a:buNone/>
              <a:defRPr/>
            </a:pPr>
            <a:r>
              <a:rPr lang="en-US" dirty="0"/>
              <a:t>    public </a:t>
            </a:r>
            <a:r>
              <a:rPr lang="en-US" dirty="0" err="1"/>
              <a:t>int</a:t>
            </a:r>
            <a:r>
              <a:rPr lang="en-US" dirty="0"/>
              <a:t> a;</a:t>
            </a:r>
          </a:p>
          <a:p>
            <a:pPr>
              <a:buNone/>
              <a:defRPr/>
            </a:pPr>
            <a:r>
              <a:rPr lang="en-US" dirty="0"/>
              <a:t>    </a:t>
            </a:r>
            <a:r>
              <a:rPr lang="en-US" dirty="0">
                <a:solidFill>
                  <a:srgbClr val="FF0000"/>
                </a:solidFill>
              </a:rPr>
              <a:t>public void run() </a:t>
            </a:r>
            <a:r>
              <a:rPr lang="en-US" dirty="0"/>
              <a:t>{</a:t>
            </a:r>
          </a:p>
          <a:p>
            <a:pPr>
              <a:buNone/>
              <a:defRPr/>
            </a:pPr>
            <a:r>
              <a:rPr lang="en-US" dirty="0"/>
              <a:t>		//do something with a</a:t>
            </a:r>
          </a:p>
          <a:p>
            <a:pPr>
              <a:buNone/>
              <a:defRPr/>
            </a:pPr>
            <a:r>
              <a:rPr lang="en-US" dirty="0"/>
              <a:t>    }</a:t>
            </a:r>
          </a:p>
          <a:p>
            <a:pPr>
              <a:buNone/>
              <a:defRPr/>
            </a:pPr>
            <a:r>
              <a:rPr lang="en-US" dirty="0"/>
              <a:t>}</a:t>
            </a:r>
          </a:p>
          <a:p>
            <a:pPr>
              <a:buNone/>
              <a:defRPr/>
            </a:pPr>
            <a:r>
              <a:rPr lang="en-US" dirty="0" err="1"/>
              <a:t>myClass</a:t>
            </a:r>
            <a:r>
              <a:rPr lang="en-US" dirty="0"/>
              <a:t> t = new </a:t>
            </a:r>
            <a:r>
              <a:rPr lang="en-US" dirty="0" err="1"/>
              <a:t>myClass</a:t>
            </a:r>
            <a:r>
              <a:rPr lang="en-US" dirty="0"/>
              <a:t>;</a:t>
            </a:r>
          </a:p>
          <a:p>
            <a:pPr>
              <a:buNone/>
              <a:defRPr/>
            </a:pPr>
            <a:r>
              <a:rPr lang="en-US" dirty="0"/>
              <a:t>new </a:t>
            </a:r>
            <a:r>
              <a:rPr lang="en-US" dirty="0" err="1"/>
              <a:t>Thead</a:t>
            </a:r>
            <a:r>
              <a:rPr lang="en-US" dirty="0"/>
              <a:t>(t).start();  //new thread starts and calls run();</a:t>
            </a:r>
          </a:p>
          <a:p>
            <a:pPr>
              <a:buNone/>
              <a:defRPr/>
            </a:pPr>
            <a:r>
              <a:rPr lang="en-US" dirty="0" err="1"/>
              <a:t>System.out.println</a:t>
            </a:r>
            <a:r>
              <a:rPr lang="en-US" dirty="0"/>
              <a:t>(</a:t>
            </a:r>
            <a:r>
              <a:rPr lang="en-US" dirty="0" err="1"/>
              <a:t>t.a</a:t>
            </a:r>
            <a:r>
              <a:rPr lang="en-US" dirty="0"/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63280161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Quick example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876799"/>
          </a:xfrm>
        </p:spPr>
        <p:txBody>
          <a:bodyPr rtlCol="0">
            <a:normAutofit fontScale="55000" lnSpcReduction="20000"/>
          </a:bodyPr>
          <a:lstStyle/>
          <a:p>
            <a:pPr>
              <a:buNone/>
              <a:defRPr/>
            </a:pPr>
            <a:r>
              <a:rPr lang="en-US" dirty="0"/>
              <a:t>import java.io.*;</a:t>
            </a:r>
          </a:p>
          <a:p>
            <a:pPr>
              <a:buNone/>
              <a:defRPr/>
            </a:pPr>
            <a:r>
              <a:rPr lang="en-US" dirty="0"/>
              <a:t>import java.net.*;</a:t>
            </a:r>
          </a:p>
          <a:p>
            <a:pPr>
              <a:buNone/>
              <a:defRPr/>
            </a:pPr>
            <a:endParaRPr lang="en-US" dirty="0"/>
          </a:p>
          <a:p>
            <a:pPr>
              <a:buNone/>
              <a:defRPr/>
            </a:pPr>
            <a:r>
              <a:rPr lang="en-US" dirty="0"/>
              <a:t>public class </a:t>
            </a:r>
            <a:r>
              <a:rPr lang="en-US" dirty="0" err="1"/>
              <a:t>testThread</a:t>
            </a:r>
            <a:r>
              <a:rPr lang="en-US" dirty="0"/>
              <a:t> extends Thread {</a:t>
            </a:r>
          </a:p>
          <a:p>
            <a:pPr>
              <a:buNone/>
              <a:defRPr/>
            </a:pPr>
            <a:r>
              <a:rPr lang="en-US" dirty="0"/>
              <a:t>    public </a:t>
            </a:r>
            <a:r>
              <a:rPr lang="en-US" dirty="0" err="1"/>
              <a:t>int</a:t>
            </a:r>
            <a:r>
              <a:rPr lang="en-US" dirty="0"/>
              <a:t> count;</a:t>
            </a:r>
          </a:p>
          <a:p>
            <a:pPr>
              <a:buNone/>
              <a:defRPr/>
            </a:pPr>
            <a:r>
              <a:rPr lang="en-US" dirty="0"/>
              <a:t>    public String name;</a:t>
            </a:r>
          </a:p>
          <a:p>
            <a:pPr>
              <a:buNone/>
              <a:defRPr/>
            </a:pPr>
            <a:r>
              <a:rPr lang="en-US" dirty="0"/>
              <a:t>   </a:t>
            </a:r>
          </a:p>
          <a:p>
            <a:pPr>
              <a:buNone/>
              <a:defRPr/>
            </a:pPr>
            <a:r>
              <a:rPr lang="en-US" dirty="0"/>
              <a:t>   </a:t>
            </a:r>
            <a:r>
              <a:rPr lang="en-US" dirty="0" err="1"/>
              <a:t>testThread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, String n) {</a:t>
            </a:r>
          </a:p>
          <a:p>
            <a:pPr>
              <a:buNone/>
              <a:defRPr/>
            </a:pPr>
            <a:r>
              <a:rPr lang="en-US" dirty="0"/>
              <a:t>      count = </a:t>
            </a:r>
            <a:r>
              <a:rPr lang="en-US" dirty="0" err="1"/>
              <a:t>i</a:t>
            </a:r>
            <a:r>
              <a:rPr lang="en-US" dirty="0"/>
              <a:t>;</a:t>
            </a:r>
          </a:p>
          <a:p>
            <a:pPr>
              <a:buNone/>
              <a:defRPr/>
            </a:pPr>
            <a:r>
              <a:rPr lang="en-US" dirty="0"/>
              <a:t>      name = n;</a:t>
            </a:r>
          </a:p>
          <a:p>
            <a:pPr>
              <a:buNone/>
              <a:defRPr/>
            </a:pPr>
            <a:r>
              <a:rPr lang="en-US" dirty="0"/>
              <a:t>   }</a:t>
            </a:r>
          </a:p>
          <a:p>
            <a:pPr>
              <a:buNone/>
              <a:defRPr/>
            </a:pPr>
            <a:r>
              <a:rPr lang="en-US" dirty="0"/>
              <a:t>   public void run() {</a:t>
            </a:r>
          </a:p>
          <a:p>
            <a:pPr>
              <a:buNone/>
              <a:defRPr/>
            </a:pPr>
            <a:r>
              <a:rPr lang="en-US" dirty="0"/>
              <a:t>     for 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= 0; </a:t>
            </a:r>
            <a:r>
              <a:rPr lang="en-US" dirty="0" err="1"/>
              <a:t>i</a:t>
            </a:r>
            <a:r>
              <a:rPr lang="en-US" dirty="0"/>
              <a:t> &lt;count; </a:t>
            </a:r>
            <a:r>
              <a:rPr lang="en-US" dirty="0" err="1"/>
              <a:t>i</a:t>
            </a:r>
            <a:r>
              <a:rPr lang="en-US" dirty="0"/>
              <a:t>++) {</a:t>
            </a:r>
          </a:p>
          <a:p>
            <a:pPr>
              <a:buNone/>
              <a:defRPr/>
            </a:pPr>
            <a:r>
              <a:rPr lang="en-US" dirty="0"/>
              <a:t>       </a:t>
            </a:r>
            <a:r>
              <a:rPr lang="en-US" dirty="0" err="1"/>
              <a:t>System.out.println</a:t>
            </a:r>
            <a:r>
              <a:rPr lang="en-US" dirty="0"/>
              <a:t>(name + " " + </a:t>
            </a:r>
            <a:r>
              <a:rPr lang="en-US" dirty="0" err="1"/>
              <a:t>i</a:t>
            </a:r>
            <a:r>
              <a:rPr lang="en-US" dirty="0"/>
              <a:t>);</a:t>
            </a:r>
          </a:p>
          <a:p>
            <a:pPr>
              <a:buNone/>
              <a:defRPr/>
            </a:pPr>
            <a:r>
              <a:rPr lang="en-US" dirty="0"/>
              <a:t>     }</a:t>
            </a:r>
          </a:p>
          <a:p>
            <a:pPr>
              <a:buNone/>
              <a:defRPr/>
            </a:pPr>
            <a:r>
              <a:rPr lang="en-US" dirty="0"/>
              <a:t>   }</a:t>
            </a:r>
          </a:p>
          <a:p>
            <a:pPr>
              <a:buNone/>
              <a:defRPr/>
            </a:pPr>
            <a:endParaRPr lang="en-US" dirty="0"/>
          </a:p>
          <a:p>
            <a:pPr>
              <a:buNone/>
              <a:defRPr/>
            </a:pP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613400" cy="4876799"/>
          </a:xfrm>
        </p:spPr>
        <p:txBody>
          <a:bodyPr rtlCol="0">
            <a:normAutofit fontScale="55000" lnSpcReduction="20000"/>
          </a:bodyPr>
          <a:lstStyle/>
          <a:p>
            <a:pPr>
              <a:buNone/>
              <a:defRPr/>
            </a:pPr>
            <a:r>
              <a:rPr lang="en-US" dirty="0"/>
              <a:t> public static void main (String[] </a:t>
            </a:r>
            <a:r>
              <a:rPr lang="en-US" dirty="0" err="1"/>
              <a:t>args</a:t>
            </a:r>
            <a:r>
              <a:rPr lang="en-US" dirty="0"/>
              <a:t>) {</a:t>
            </a:r>
          </a:p>
          <a:p>
            <a:pPr>
              <a:buNone/>
              <a:defRPr/>
            </a:pPr>
            <a:r>
              <a:rPr lang="en-US" dirty="0"/>
              <a:t>        // declare the threads to run</a:t>
            </a:r>
          </a:p>
          <a:p>
            <a:pPr>
              <a:buNone/>
              <a:defRPr/>
            </a:pPr>
            <a:r>
              <a:rPr lang="en-US" dirty="0"/>
              <a:t>        </a:t>
            </a:r>
            <a:r>
              <a:rPr lang="en-US" dirty="0" err="1"/>
              <a:t>testThread</a:t>
            </a:r>
            <a:r>
              <a:rPr lang="en-US" dirty="0"/>
              <a:t> t1 = new </a:t>
            </a:r>
            <a:r>
              <a:rPr lang="en-US" dirty="0" err="1"/>
              <a:t>testThread</a:t>
            </a:r>
            <a:r>
              <a:rPr lang="en-US" dirty="0"/>
              <a:t>(20,"P1");</a:t>
            </a:r>
          </a:p>
          <a:p>
            <a:pPr>
              <a:buNone/>
              <a:defRPr/>
            </a:pPr>
            <a:r>
              <a:rPr lang="en-US" dirty="0"/>
              <a:t>        </a:t>
            </a:r>
            <a:r>
              <a:rPr lang="en-US" dirty="0" err="1"/>
              <a:t>testThread</a:t>
            </a:r>
            <a:r>
              <a:rPr lang="en-US" dirty="0"/>
              <a:t> t2 = new </a:t>
            </a:r>
            <a:r>
              <a:rPr lang="en-US" dirty="0" err="1"/>
              <a:t>testThread</a:t>
            </a:r>
            <a:r>
              <a:rPr lang="en-US" dirty="0"/>
              <a:t>(30,"P2");</a:t>
            </a:r>
          </a:p>
          <a:p>
            <a:pPr>
              <a:buNone/>
              <a:defRPr/>
            </a:pPr>
            <a:r>
              <a:rPr lang="en-US" dirty="0"/>
              <a:t>        </a:t>
            </a:r>
            <a:r>
              <a:rPr lang="en-US" dirty="0" err="1"/>
              <a:t>testThread</a:t>
            </a:r>
            <a:r>
              <a:rPr lang="en-US" dirty="0"/>
              <a:t> t3 = new </a:t>
            </a:r>
            <a:r>
              <a:rPr lang="en-US" dirty="0" err="1"/>
              <a:t>testThread</a:t>
            </a:r>
            <a:r>
              <a:rPr lang="en-US" dirty="0"/>
              <a:t>(15,"P3");</a:t>
            </a:r>
          </a:p>
          <a:p>
            <a:pPr>
              <a:buNone/>
              <a:defRPr/>
            </a:pPr>
            <a:endParaRPr lang="en-US" dirty="0"/>
          </a:p>
          <a:p>
            <a:pPr>
              <a:buNone/>
              <a:defRPr/>
            </a:pPr>
            <a:r>
              <a:rPr lang="en-US" dirty="0"/>
              <a:t>        // start the threads</a:t>
            </a:r>
          </a:p>
          <a:p>
            <a:pPr>
              <a:buNone/>
              <a:defRPr/>
            </a:pPr>
            <a:r>
              <a:rPr lang="en-US" dirty="0"/>
              <a:t>        t1.start();</a:t>
            </a:r>
          </a:p>
          <a:p>
            <a:pPr>
              <a:buNone/>
              <a:defRPr/>
            </a:pPr>
            <a:r>
              <a:rPr lang="en-US" dirty="0"/>
              <a:t>        t2.start();</a:t>
            </a:r>
          </a:p>
          <a:p>
            <a:pPr>
              <a:buNone/>
              <a:defRPr/>
            </a:pPr>
            <a:r>
              <a:rPr lang="en-US" dirty="0"/>
              <a:t>        t3.start();</a:t>
            </a:r>
          </a:p>
          <a:p>
            <a:pPr>
              <a:buNone/>
              <a:defRPr/>
            </a:pPr>
            <a:r>
              <a:rPr lang="en-US" dirty="0"/>
              <a:t>        for 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= 0; </a:t>
            </a:r>
            <a:r>
              <a:rPr lang="en-US" dirty="0" err="1"/>
              <a:t>i</a:t>
            </a:r>
            <a:r>
              <a:rPr lang="en-US" dirty="0"/>
              <a:t> &lt;10; </a:t>
            </a:r>
            <a:r>
              <a:rPr lang="en-US" dirty="0" err="1"/>
              <a:t>i</a:t>
            </a:r>
            <a:r>
              <a:rPr lang="en-US" dirty="0"/>
              <a:t>++) {</a:t>
            </a:r>
          </a:p>
          <a:p>
            <a:pPr>
              <a:buNone/>
              <a:defRPr/>
            </a:pPr>
            <a:r>
              <a:rPr lang="en-US" dirty="0"/>
              <a:t>          </a:t>
            </a:r>
            <a:r>
              <a:rPr lang="en-US" dirty="0" err="1"/>
              <a:t>System.out.println</a:t>
            </a:r>
            <a:r>
              <a:rPr lang="en-US" dirty="0"/>
              <a:t>("main" + " " + </a:t>
            </a:r>
            <a:r>
              <a:rPr lang="en-US" dirty="0" err="1"/>
              <a:t>i</a:t>
            </a:r>
            <a:r>
              <a:rPr lang="en-US" dirty="0"/>
              <a:t>);</a:t>
            </a:r>
          </a:p>
          <a:p>
            <a:pPr>
              <a:buNone/>
              <a:defRPr/>
            </a:pPr>
            <a:r>
              <a:rPr lang="en-US" dirty="0"/>
              <a:t>        }</a:t>
            </a:r>
          </a:p>
          <a:p>
            <a:pPr>
              <a:buNone/>
              <a:defRPr/>
            </a:pPr>
            <a:r>
              <a:rPr lang="en-US" dirty="0"/>
              <a:t>   }</a:t>
            </a:r>
          </a:p>
          <a:p>
            <a:pPr>
              <a:buNone/>
              <a:defRPr/>
            </a:pPr>
            <a:r>
              <a:rPr lang="en-US" dirty="0"/>
              <a:t>}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517349" y="6292334"/>
            <a:ext cx="54869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Would we expect the output to be the same every time?</a:t>
            </a:r>
          </a:p>
        </p:txBody>
      </p:sp>
    </p:spTree>
    <p:extLst>
      <p:ext uri="{BB962C8B-B14F-4D97-AF65-F5344CB8AC3E}">
        <p14:creationId xmlns:p14="http://schemas.microsoft.com/office/powerpoint/2010/main" val="162123900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A21DE-10B6-7894-FB92-01CECBEEE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 AWT briefly.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EAB91E-7CEC-60D5-B2B9-C6B2A4739E3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Briefly,</a:t>
            </a:r>
          </a:p>
          <a:p>
            <a:r>
              <a:rPr lang="en-US" dirty="0"/>
              <a:t>  Java's AWT is platform independent and use the hierarchy to the right.</a:t>
            </a:r>
          </a:p>
          <a:p>
            <a:r>
              <a:rPr lang="en-US" dirty="0"/>
              <a:t>The GUI window you need a Container, which made up of a java Frame Panel, Windows, or Applet</a:t>
            </a:r>
          </a:p>
        </p:txBody>
      </p:sp>
      <p:pic>
        <p:nvPicPr>
          <p:cNvPr id="6" name="Content Placeholder 5" descr="A diagram of a computer&#10;&#10;Description automatically generated">
            <a:extLst>
              <a:ext uri="{FF2B5EF4-FFF2-40B4-BE49-F238E27FC236}">
                <a16:creationId xmlns:a16="http://schemas.microsoft.com/office/drawing/2014/main" id="{529C6940-83A2-890B-6171-3B99AFA877F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0466" y="1825625"/>
            <a:ext cx="4125068" cy="4351338"/>
          </a:xfrm>
        </p:spPr>
      </p:pic>
    </p:spTree>
    <p:extLst>
      <p:ext uri="{BB962C8B-B14F-4D97-AF65-F5344CB8AC3E}">
        <p14:creationId xmlns:p14="http://schemas.microsoft.com/office/powerpoint/2010/main" val="1933582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java there are three primary IDEs often used for written java code</a:t>
            </a:r>
          </a:p>
          <a:p>
            <a:pPr lvl="1"/>
            <a:r>
              <a:rPr lang="en-US" dirty="0"/>
              <a:t>IntelliJ, Eclipse, and NetBeans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Can you use Visual Studio to write Java code?</a:t>
            </a:r>
          </a:p>
          <a:p>
            <a:pPr lvl="2"/>
            <a:r>
              <a:rPr lang="en-US" dirty="0"/>
              <a:t>No</a:t>
            </a:r>
          </a:p>
          <a:p>
            <a:pPr lvl="2"/>
            <a:endParaRPr lang="en-US" dirty="0"/>
          </a:p>
          <a:p>
            <a:pPr lvl="1"/>
            <a:r>
              <a:rPr lang="en-US" dirty="0"/>
              <a:t>Can you use Visual Studio Code to write Java code?</a:t>
            </a:r>
          </a:p>
          <a:p>
            <a:pPr lvl="2"/>
            <a:r>
              <a:rPr lang="en-US" dirty="0"/>
              <a:t>Yes, with the "Extension Pack for Java"</a:t>
            </a:r>
          </a:p>
        </p:txBody>
      </p:sp>
    </p:spTree>
    <p:extLst>
      <p:ext uri="{BB962C8B-B14F-4D97-AF65-F5344CB8AC3E}">
        <p14:creationId xmlns:p14="http://schemas.microsoft.com/office/powerpoint/2010/main" val="676669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A6CBB-A4A3-86EE-62C6-25E234468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example: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813DE38-6331-5875-0AE5-5B7D90DE5F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Using a Frame, which a simple "layout", we can add a button.</a:t>
            </a:r>
          </a:p>
          <a:p>
            <a:pPr marL="0" indent="0">
              <a:buNone/>
            </a:pPr>
            <a:r>
              <a:rPr lang="en-US" dirty="0"/>
              <a:t>import </a:t>
            </a:r>
            <a:r>
              <a:rPr lang="en-US" dirty="0" err="1"/>
              <a:t>java.awt</a:t>
            </a:r>
            <a:r>
              <a:rPr lang="en-US" dirty="0"/>
              <a:t>.*;</a:t>
            </a:r>
          </a:p>
          <a:p>
            <a:pPr marL="0" indent="0">
              <a:buNone/>
            </a:pPr>
            <a:r>
              <a:rPr lang="en-US" dirty="0"/>
              <a:t>class exampe1 extends </a:t>
            </a:r>
            <a:r>
              <a:rPr lang="en-US" dirty="0" err="1"/>
              <a:t>JFrame</a:t>
            </a:r>
            <a:r>
              <a:rPr lang="en-US" dirty="0"/>
              <a:t> {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JButton</a:t>
            </a:r>
            <a:r>
              <a:rPr lang="en-US" dirty="0"/>
              <a:t> b = new </a:t>
            </a:r>
            <a:r>
              <a:rPr lang="en-US" dirty="0" err="1"/>
              <a:t>JButton</a:t>
            </a:r>
            <a:r>
              <a:rPr lang="en-US" dirty="0"/>
              <a:t> ("Click me");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b.setBounds</a:t>
            </a:r>
            <a:r>
              <a:rPr lang="en-US" dirty="0"/>
              <a:t>(30,100,80,30);</a:t>
            </a:r>
          </a:p>
          <a:p>
            <a:pPr marL="0" indent="0">
              <a:buNone/>
            </a:pPr>
            <a:r>
              <a:rPr lang="en-US" dirty="0"/>
              <a:t>     add(b);  //add the button to the frame.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setSize</a:t>
            </a:r>
            <a:r>
              <a:rPr lang="en-US" dirty="0"/>
              <a:t>(300,300);  / setting the title of Frame  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err="1"/>
              <a:t>setTitle</a:t>
            </a:r>
            <a:r>
              <a:rPr lang="en-US" dirty="0"/>
              <a:t>("This is our basic AWT example"); 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err="1"/>
              <a:t>setVisible</a:t>
            </a:r>
            <a:r>
              <a:rPr lang="en-US" dirty="0"/>
              <a:t>(true); </a:t>
            </a:r>
          </a:p>
          <a:p>
            <a:pPr marL="0" indent="0">
              <a:buNone/>
            </a:pPr>
            <a:r>
              <a:rPr lang="en-US" dirty="0"/>
              <a:t>} </a:t>
            </a:r>
          </a:p>
          <a:p>
            <a:pPr marL="0" indent="0">
              <a:buNone/>
            </a:pPr>
            <a:r>
              <a:rPr lang="en-US" dirty="0"/>
              <a:t>  public static void main(String </a:t>
            </a:r>
            <a:r>
              <a:rPr lang="en-US" dirty="0" err="1"/>
              <a:t>args</a:t>
            </a:r>
            <a:r>
              <a:rPr lang="en-US" dirty="0"/>
              <a:t>[]) {   WTExample1 f = new example1();    }  </a:t>
            </a:r>
          </a:p>
          <a:p>
            <a:pPr marL="0" indent="0">
              <a:buNone/>
            </a:pPr>
            <a:r>
              <a:rPr lang="en-US" dirty="0"/>
              <a:t>} </a:t>
            </a:r>
          </a:p>
        </p:txBody>
      </p:sp>
      <p:pic>
        <p:nvPicPr>
          <p:cNvPr id="8" name="Picture 7" descr="A screenshot of a computer&#10;&#10;Description automatically generated">
            <a:extLst>
              <a:ext uri="{FF2B5EF4-FFF2-40B4-BE49-F238E27FC236}">
                <a16:creationId xmlns:a16="http://schemas.microsoft.com/office/drawing/2014/main" id="{11692DE0-0547-6B00-F1C6-8107571836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3556" y="1923055"/>
            <a:ext cx="2724150" cy="2790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86008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969ED-13D6-11C6-DE5D-72FD8072A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Button handling.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6628A-5821-2AEE-15C3-49E64C943A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need a button action listener and then code for what happens.</a:t>
            </a:r>
          </a:p>
          <a:p>
            <a:r>
              <a:rPr lang="en-US" dirty="0"/>
              <a:t>back to the example before:  </a:t>
            </a:r>
          </a:p>
          <a:p>
            <a:r>
              <a:rPr lang="en-US" dirty="0"/>
              <a:t>add a listener, where this is method declared below.</a:t>
            </a:r>
          </a:p>
          <a:p>
            <a:pPr marL="0" indent="0">
              <a:buNone/>
            </a:pPr>
            <a:r>
              <a:rPr lang="en-US" dirty="0" err="1"/>
              <a:t>b.addActionListener</a:t>
            </a:r>
            <a:r>
              <a:rPr lang="en-US" dirty="0"/>
              <a:t>(this);//passing current instance </a:t>
            </a:r>
          </a:p>
          <a:p>
            <a:r>
              <a:rPr lang="en-US" dirty="0"/>
              <a:t>the listener code</a:t>
            </a:r>
          </a:p>
          <a:p>
            <a:pPr marL="0" indent="0">
              <a:buNone/>
            </a:pPr>
            <a:r>
              <a:rPr lang="en-US" dirty="0"/>
              <a:t>public void </a:t>
            </a:r>
            <a:r>
              <a:rPr lang="en-US" dirty="0" err="1"/>
              <a:t>actionPerformed</a:t>
            </a:r>
            <a:r>
              <a:rPr lang="en-US" dirty="0"/>
              <a:t>(</a:t>
            </a:r>
            <a:r>
              <a:rPr lang="en-US" dirty="0" err="1"/>
              <a:t>ActionEvent</a:t>
            </a:r>
            <a:r>
              <a:rPr lang="en-US" dirty="0"/>
              <a:t> e){  </a:t>
            </a:r>
          </a:p>
          <a:p>
            <a:pPr marL="0" indent="0">
              <a:buNone/>
            </a:pPr>
            <a:r>
              <a:rPr lang="en-US" dirty="0"/>
              <a:t> // do something.</a:t>
            </a:r>
          </a:p>
          <a:p>
            <a:pPr marL="0" indent="0">
              <a:buNone/>
            </a:pPr>
            <a:r>
              <a:rPr lang="en-US" dirty="0"/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381071978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Want to learn more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https://www.w3schools.com/java/default.asp</a:t>
            </a:r>
            <a:endParaRPr lang="en-US" dirty="0"/>
          </a:p>
          <a:p>
            <a:r>
              <a:rPr lang="en-US" dirty="0">
                <a:hlinkClick r:id="rId3"/>
              </a:rPr>
              <a:t>https://www.tutorialspoint.com/java/index.htm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>
                <a:hlinkClick r:id="rId4"/>
              </a:rPr>
              <a:t>https://www.javatpoint.com/java-awt</a:t>
            </a:r>
            <a:r>
              <a:rPr lang="en-US" dirty="0"/>
              <a:t>  java </a:t>
            </a:r>
            <a:r>
              <a:rPr lang="en-US" dirty="0" err="1"/>
              <a:t>awt</a:t>
            </a:r>
            <a:r>
              <a:rPr lang="en-US"/>
              <a:t> code and more info.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55976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4243389" y="1676401"/>
            <a:ext cx="1735137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en-US" sz="15000" b="1">
                <a:latin typeface="Tahoma" panose="020B0604030504040204" pitchFamily="34" charset="0"/>
              </a:rPr>
              <a:t>Q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6054725" y="2044701"/>
            <a:ext cx="1735138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en-US" sz="15000" b="1">
                <a:latin typeface="Tahoma" panose="020B0604030504040204" pitchFamily="34" charset="0"/>
              </a:rPr>
              <a:t>A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5334000" y="2679701"/>
            <a:ext cx="1735138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en-US" sz="10000" b="1">
                <a:latin typeface="Tahoma" panose="020B0604030504040204" pitchFamily="34" charset="0"/>
              </a:rPr>
              <a:t>&amp;</a:t>
            </a:r>
            <a:endParaRPr lang="en-US" altLang="en-US" sz="15000" b="1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5446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utoUpdateAnimBg="0"/>
      <p:bldP spid="17411" grpId="0" autoUpdateAnimBg="0"/>
      <p:bldP spid="17412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 in a nutshell.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not a complete guide or even a complete list of everything you can do it in java.</a:t>
            </a:r>
          </a:p>
          <a:p>
            <a:endParaRPr lang="en-US" dirty="0"/>
          </a:p>
          <a:p>
            <a:r>
              <a:rPr lang="en-US" dirty="0"/>
              <a:t>it's intended a primer to get you started (or remember) java language.</a:t>
            </a:r>
          </a:p>
        </p:txBody>
      </p:sp>
    </p:spTree>
    <p:extLst>
      <p:ext uri="{BB962C8B-B14F-4D97-AF65-F5344CB8AC3E}">
        <p14:creationId xmlns:p14="http://schemas.microsoft.com/office/powerpoint/2010/main" val="1842804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 Keywords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These can't be used a variable or constants (or other names like labels).  They are reserved for the language. </a:t>
            </a:r>
          </a:p>
          <a:p>
            <a:pPr lvl="1"/>
            <a:r>
              <a:rPr lang="en-US" dirty="0"/>
              <a:t>abstract, assert, </a:t>
            </a:r>
            <a:r>
              <a:rPr lang="en-US" dirty="0" err="1"/>
              <a:t>boolean</a:t>
            </a:r>
            <a:r>
              <a:rPr lang="en-US" dirty="0"/>
              <a:t>, break, byte, case, catch, char, </a:t>
            </a:r>
            <a:r>
              <a:rPr lang="en-US" dirty="0" err="1"/>
              <a:t>class,const</a:t>
            </a:r>
            <a:r>
              <a:rPr lang="en-US" dirty="0"/>
              <a:t>, continue, default, do, double, else, </a:t>
            </a:r>
            <a:r>
              <a:rPr lang="en-US" dirty="0" err="1"/>
              <a:t>enum</a:t>
            </a:r>
            <a:r>
              <a:rPr lang="en-US" dirty="0"/>
              <a:t>, extends, final, finally, float, for, </a:t>
            </a:r>
            <a:r>
              <a:rPr lang="en-US" dirty="0" err="1"/>
              <a:t>goto</a:t>
            </a:r>
            <a:r>
              <a:rPr lang="en-US" dirty="0"/>
              <a:t>, if, implements, import, </a:t>
            </a:r>
            <a:r>
              <a:rPr lang="en-US" dirty="0" err="1"/>
              <a:t>instanceof</a:t>
            </a:r>
            <a:r>
              <a:rPr lang="en-US" dirty="0"/>
              <a:t>, </a:t>
            </a:r>
            <a:r>
              <a:rPr lang="en-US" dirty="0" err="1"/>
              <a:t>int</a:t>
            </a:r>
            <a:r>
              <a:rPr lang="en-US" dirty="0"/>
              <a:t>, interface, long, native, new, package, private, protected, public, return, short, static, </a:t>
            </a:r>
            <a:r>
              <a:rPr lang="en-US" dirty="0" err="1"/>
              <a:t>strictfp</a:t>
            </a:r>
            <a:r>
              <a:rPr lang="en-US" dirty="0"/>
              <a:t>, super, switch, synchronized, this, throw, throws, transient, try, void, volatile, while</a:t>
            </a:r>
          </a:p>
        </p:txBody>
      </p:sp>
    </p:spTree>
    <p:extLst>
      <p:ext uri="{BB962C8B-B14F-4D97-AF65-F5344CB8AC3E}">
        <p14:creationId xmlns:p14="http://schemas.microsoft.com/office/powerpoint/2010/main" val="16307784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single line comments use //</a:t>
            </a:r>
          </a:p>
          <a:p>
            <a:pPr marL="457200" lvl="1" indent="0">
              <a:buNone/>
            </a:pPr>
            <a:r>
              <a:rPr lang="en-US" dirty="0"/>
              <a:t>// this is a comment.</a:t>
            </a:r>
          </a:p>
          <a:p>
            <a:r>
              <a:rPr lang="en-US" dirty="0"/>
              <a:t>multiple line comments use /*   like </a:t>
            </a:r>
            <a:r>
              <a:rPr lang="en-US" dirty="0" err="1"/>
              <a:t>c++</a:t>
            </a:r>
            <a:r>
              <a:rPr lang="en-US" dirty="0"/>
              <a:t>  */</a:t>
            </a:r>
          </a:p>
          <a:p>
            <a:pPr marL="457200" lvl="1" indent="0">
              <a:buNone/>
            </a:pPr>
            <a:r>
              <a:rPr lang="en-US" dirty="0"/>
              <a:t>/*  this is</a:t>
            </a:r>
          </a:p>
          <a:p>
            <a:pPr marL="457200" lvl="1" indent="0">
              <a:buNone/>
            </a:pPr>
            <a:r>
              <a:rPr lang="en-US" dirty="0"/>
              <a:t>  * a comment (the * is not required here, just comment practice</a:t>
            </a:r>
          </a:p>
          <a:p>
            <a:pPr marL="457200" lvl="1" indent="0">
              <a:buNone/>
            </a:pPr>
            <a:r>
              <a:rPr lang="en-US" dirty="0"/>
              <a:t> */ </a:t>
            </a:r>
          </a:p>
        </p:txBody>
      </p:sp>
    </p:spTree>
    <p:extLst>
      <p:ext uri="{BB962C8B-B14F-4D97-AF65-F5344CB8AC3E}">
        <p14:creationId xmlns:p14="http://schemas.microsoft.com/office/powerpoint/2010/main" val="673151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primitive data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Everything is a class/object, but there are some basic primitive data types.  </a:t>
            </a:r>
          </a:p>
          <a:p>
            <a:pPr lvl="1"/>
            <a:r>
              <a:rPr lang="en-US" b="1" dirty="0"/>
              <a:t>byte</a:t>
            </a:r>
            <a:r>
              <a:rPr lang="en-US" dirty="0"/>
              <a:t> is an 8-bit signed two's complement integer ( -128 to 127)</a:t>
            </a:r>
          </a:p>
          <a:p>
            <a:pPr lvl="2"/>
            <a:r>
              <a:rPr lang="en-US" dirty="0"/>
              <a:t>byte a = 100;</a:t>
            </a:r>
          </a:p>
          <a:p>
            <a:pPr lvl="1"/>
            <a:r>
              <a:rPr lang="en-US" b="1" dirty="0"/>
              <a:t>short </a:t>
            </a:r>
            <a:r>
              <a:rPr lang="en-US" dirty="0"/>
              <a:t> is a 16-bit signed two's complement integer (-32,768 to 32,767)</a:t>
            </a:r>
          </a:p>
          <a:p>
            <a:pPr lvl="2"/>
            <a:r>
              <a:rPr lang="en-US" dirty="0"/>
              <a:t>short s = 100;</a:t>
            </a:r>
          </a:p>
          <a:p>
            <a:pPr lvl="1"/>
            <a:r>
              <a:rPr lang="en-US" b="1" dirty="0" err="1"/>
              <a:t>int</a:t>
            </a:r>
            <a:r>
              <a:rPr lang="en-US" b="1" dirty="0"/>
              <a:t> </a:t>
            </a:r>
            <a:r>
              <a:rPr lang="en-US" dirty="0"/>
              <a:t>is a 32-bit signed two's complement integer (-2,147,483,648 to 2,147,483,647)</a:t>
            </a:r>
          </a:p>
          <a:p>
            <a:pPr lvl="2"/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= 100;</a:t>
            </a:r>
          </a:p>
          <a:p>
            <a:pPr lvl="1"/>
            <a:r>
              <a:rPr lang="en-US" b="1" dirty="0"/>
              <a:t>long  </a:t>
            </a:r>
            <a:r>
              <a:rPr lang="en-US" dirty="0"/>
              <a:t>is a 64-bit signed two's complement integer (  -9,223,372,036,854,775,808 to 9,223,372,036,854,775,807)</a:t>
            </a:r>
          </a:p>
          <a:p>
            <a:pPr lvl="2"/>
            <a:r>
              <a:rPr lang="en-US" dirty="0"/>
              <a:t>long l = 100L;  //L needed so java knows it a long, java assumes int.</a:t>
            </a:r>
          </a:p>
          <a:p>
            <a:pPr lvl="1"/>
            <a:r>
              <a:rPr lang="en-US" b="1" dirty="0"/>
              <a:t>float</a:t>
            </a:r>
            <a:r>
              <a:rPr lang="en-US" dirty="0"/>
              <a:t> is a single-precision 32-bit IEEE 754 floating point</a:t>
            </a:r>
          </a:p>
          <a:p>
            <a:pPr lvl="2"/>
            <a:r>
              <a:rPr lang="en-US" dirty="0"/>
              <a:t>float f = 234.5f;  //f needed so java knows it's a float, assumes double.</a:t>
            </a:r>
          </a:p>
          <a:p>
            <a:pPr lvl="1"/>
            <a:r>
              <a:rPr lang="en-US" b="1" dirty="0"/>
              <a:t>double</a:t>
            </a:r>
            <a:r>
              <a:rPr lang="en-US" dirty="0"/>
              <a:t> data type is a double-precision 64-bit IEEE 754 floating point</a:t>
            </a:r>
          </a:p>
          <a:p>
            <a:pPr lvl="2"/>
            <a:r>
              <a:rPr lang="en-US" dirty="0"/>
              <a:t>double d = 123.4;   </a:t>
            </a:r>
          </a:p>
          <a:p>
            <a:pPr lvl="1"/>
            <a:r>
              <a:rPr lang="en-US" b="1" dirty="0"/>
              <a:t>char</a:t>
            </a:r>
            <a:r>
              <a:rPr lang="en-US" dirty="0"/>
              <a:t> data type is a single 16-bit Unicode character</a:t>
            </a:r>
          </a:p>
          <a:p>
            <a:pPr lvl="2"/>
            <a:r>
              <a:rPr lang="en-US" dirty="0"/>
              <a:t>char c = 'a';  //single characters use the single quote.    note, '\</a:t>
            </a:r>
            <a:r>
              <a:rPr lang="en-US" dirty="0" err="1"/>
              <a:t>uffff</a:t>
            </a:r>
            <a:r>
              <a:rPr lang="en-US" dirty="0"/>
              <a:t>' is 65,535th character and '\u0000' is the zeroth character in the Unicode.</a:t>
            </a:r>
          </a:p>
          <a:p>
            <a:pPr lvl="1"/>
            <a:r>
              <a:rPr lang="en-US" b="1" dirty="0" err="1"/>
              <a:t>boolean</a:t>
            </a:r>
            <a:r>
              <a:rPr lang="en-US" dirty="0"/>
              <a:t> data type is a 1 bit stores enumerated type true or false.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70826" y="6311900"/>
            <a:ext cx="528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Why is it important to know the size of your variables?</a:t>
            </a:r>
          </a:p>
        </p:txBody>
      </p:sp>
    </p:spTree>
    <p:extLst>
      <p:ext uri="{BB962C8B-B14F-4D97-AF65-F5344CB8AC3E}">
        <p14:creationId xmlns:p14="http://schemas.microsoft.com/office/powerpoint/2010/main" val="9966147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non-primitive data types.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of the primitives has non-primitive as well.  Mostly first letter </a:t>
            </a:r>
            <a:r>
              <a:rPr lang="en-US" dirty="0" err="1"/>
              <a:t>Cap'd</a:t>
            </a:r>
            <a:endParaRPr lang="en-US" dirty="0"/>
          </a:p>
          <a:p>
            <a:r>
              <a:rPr lang="en-US" dirty="0"/>
              <a:t>Boolean, Short, Integer (instead of </a:t>
            </a:r>
            <a:r>
              <a:rPr lang="en-US" dirty="0" err="1"/>
              <a:t>int</a:t>
            </a:r>
            <a:r>
              <a:rPr lang="en-US" dirty="0"/>
              <a:t>), Float, Double, etc.</a:t>
            </a:r>
          </a:p>
          <a:p>
            <a:r>
              <a:rPr lang="en-US" dirty="0"/>
              <a:t>These can be used as the variable type.  </a:t>
            </a:r>
          </a:p>
          <a:p>
            <a:r>
              <a:rPr lang="en-US" dirty="0"/>
              <a:t>They also have the converters built-in</a:t>
            </a:r>
          </a:p>
          <a:p>
            <a:pPr lvl="1"/>
            <a:r>
              <a:rPr lang="en-US" dirty="0"/>
              <a:t>Integer example:</a:t>
            </a:r>
          </a:p>
          <a:p>
            <a:pPr lvl="1"/>
            <a:r>
              <a:rPr lang="en-US" dirty="0"/>
              <a:t>has </a:t>
            </a:r>
            <a:r>
              <a:rPr lang="en-US" dirty="0" err="1"/>
              <a:t>Integer.parseInt</a:t>
            </a:r>
            <a:r>
              <a:rPr lang="en-US" dirty="0"/>
              <a:t>( string)  vs </a:t>
            </a:r>
            <a:r>
              <a:rPr lang="en-US" dirty="0" err="1"/>
              <a:t>Integer.valueOf</a:t>
            </a:r>
            <a:r>
              <a:rPr lang="en-US" dirty="0"/>
              <a:t>( string)</a:t>
            </a:r>
          </a:p>
          <a:p>
            <a:pPr lvl="2"/>
            <a:r>
              <a:rPr lang="en-US" dirty="0" err="1"/>
              <a:t>parseInt</a:t>
            </a:r>
            <a:r>
              <a:rPr lang="en-US" dirty="0"/>
              <a:t> return a primitive </a:t>
            </a:r>
            <a:r>
              <a:rPr lang="en-US" dirty="0" err="1"/>
              <a:t>int</a:t>
            </a:r>
            <a:r>
              <a:rPr lang="en-US" dirty="0"/>
              <a:t>, while value of returns an Integer</a:t>
            </a:r>
          </a:p>
          <a:p>
            <a:pPr lvl="1"/>
            <a:r>
              <a:rPr lang="en-US" dirty="0" err="1"/>
              <a:t>parseFloat</a:t>
            </a:r>
            <a:r>
              <a:rPr lang="en-US" dirty="0"/>
              <a:t>, </a:t>
            </a:r>
            <a:r>
              <a:rPr lang="en-US" dirty="0" err="1"/>
              <a:t>parseDouble</a:t>
            </a:r>
            <a:r>
              <a:rPr lang="en-US" dirty="0"/>
              <a:t>, etc…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9498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1706</TotalTime>
  <Words>3992</Words>
  <Application>Microsoft Office PowerPoint</Application>
  <PresentationFormat>Widescreen</PresentationFormat>
  <Paragraphs>487</Paragraphs>
  <Slides>43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8" baseType="lpstr">
      <vt:lpstr>Arial</vt:lpstr>
      <vt:lpstr>Calibri</vt:lpstr>
      <vt:lpstr>Calibri Light</vt:lpstr>
      <vt:lpstr>Tahoma</vt:lpstr>
      <vt:lpstr>Office Theme</vt:lpstr>
      <vt:lpstr>Cosc 2030</vt:lpstr>
      <vt:lpstr>Java Overview</vt:lpstr>
      <vt:lpstr>HelloWorld, Java edition.</vt:lpstr>
      <vt:lpstr>IDE</vt:lpstr>
      <vt:lpstr>Java in a nutshell.</vt:lpstr>
      <vt:lpstr>Java Keywords</vt:lpstr>
      <vt:lpstr>Comments</vt:lpstr>
      <vt:lpstr>primitive data types</vt:lpstr>
      <vt:lpstr>non-primitive data types.</vt:lpstr>
      <vt:lpstr>arrays in java.</vt:lpstr>
      <vt:lpstr>multidimensional arrays</vt:lpstr>
      <vt:lpstr>String</vt:lpstr>
      <vt:lpstr>classes</vt:lpstr>
      <vt:lpstr>inherence </vt:lpstr>
      <vt:lpstr>Operators</vt:lpstr>
      <vt:lpstr>Comparison operators</vt:lpstr>
      <vt:lpstr>Flow Control</vt:lpstr>
      <vt:lpstr>Flow Control (2)</vt:lpstr>
      <vt:lpstr>switch statement</vt:lpstr>
      <vt:lpstr>while loops</vt:lpstr>
      <vt:lpstr>For loop</vt:lpstr>
      <vt:lpstr>loop control</vt:lpstr>
      <vt:lpstr>methods and parameters.</vt:lpstr>
      <vt:lpstr>File IO</vt:lpstr>
      <vt:lpstr>File IO  Write a file.</vt:lpstr>
      <vt:lpstr>File IO reading a file.</vt:lpstr>
      <vt:lpstr>split and regex.</vt:lpstr>
      <vt:lpstr>Collections</vt:lpstr>
      <vt:lpstr>Generics</vt:lpstr>
      <vt:lpstr>Java Abstraction</vt:lpstr>
      <vt:lpstr>Abstract example</vt:lpstr>
      <vt:lpstr>Java Interface Example</vt:lpstr>
      <vt:lpstr>last note on interfaces and inheritance</vt:lpstr>
      <vt:lpstr>Threading/concurrent programming</vt:lpstr>
      <vt:lpstr>Java Threading</vt:lpstr>
      <vt:lpstr>Java Threading (2)</vt:lpstr>
      <vt:lpstr>Java Threading (3)</vt:lpstr>
      <vt:lpstr>Quick example</vt:lpstr>
      <vt:lpstr>Java AWT briefly.</vt:lpstr>
      <vt:lpstr>Basic example:</vt:lpstr>
      <vt:lpstr>Button handling.</vt:lpstr>
      <vt:lpstr>Want to learn more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Jim Ward</dc:creator>
  <cp:lastModifiedBy>Jim Ward</cp:lastModifiedBy>
  <cp:revision>34</cp:revision>
  <dcterms:created xsi:type="dcterms:W3CDTF">2022-07-18T14:49:44Z</dcterms:created>
  <dcterms:modified xsi:type="dcterms:W3CDTF">2024-11-04T20:29:43Z</dcterms:modified>
</cp:coreProperties>
</file>