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73" r:id="rId19"/>
    <p:sldId id="27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1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E525D7-BA5B-407C-A41C-CE63D465B32C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B2F95A-60D7-4A6A-8C4F-65C8B8D2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900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https://www.rapidtables.com/code/text/ascii-table.html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B2F95A-60D7-4A6A-8C4F-65C8B8D2C88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254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7376-62A3-4AC0-9801-95D468498CB2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3F52F-9B99-4441-9EC7-B7F759B14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956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7376-62A3-4AC0-9801-95D468498CB2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3F52F-9B99-4441-9EC7-B7F759B14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211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7376-62A3-4AC0-9801-95D468498CB2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3F52F-9B99-4441-9EC7-B7F759B14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855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7376-62A3-4AC0-9801-95D468498CB2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3F52F-9B99-4441-9EC7-B7F759B14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764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7376-62A3-4AC0-9801-95D468498CB2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3F52F-9B99-4441-9EC7-B7F759B14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66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7376-62A3-4AC0-9801-95D468498CB2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3F52F-9B99-4441-9EC7-B7F759B14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0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7376-62A3-4AC0-9801-95D468498CB2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3F52F-9B99-4441-9EC7-B7F759B14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757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7376-62A3-4AC0-9801-95D468498CB2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3F52F-9B99-4441-9EC7-B7F759B14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38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7376-62A3-4AC0-9801-95D468498CB2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3F52F-9B99-4441-9EC7-B7F759B14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084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7376-62A3-4AC0-9801-95D468498CB2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3F52F-9B99-4441-9EC7-B7F759B14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174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C7376-62A3-4AC0-9801-95D468498CB2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23F52F-9B99-4441-9EC7-B7F759B14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608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C7376-62A3-4AC0-9801-95D468498CB2}" type="datetimeFigureOut">
              <a:rPr lang="en-US" smtClean="0"/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23F52F-9B99-4441-9EC7-B7F759B143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069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Cosc</a:t>
            </a:r>
            <a:r>
              <a:rPr lang="en-US" dirty="0" smtClean="0"/>
              <a:t> 2030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Text compression</a:t>
            </a:r>
          </a:p>
          <a:p>
            <a:endParaRPr lang="en-US" dirty="0"/>
          </a:p>
          <a:p>
            <a:r>
              <a:rPr lang="en-US" dirty="0" smtClean="0"/>
              <a:t>using Huffman encoding.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153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next ' ' is 1 and k! tree is 2</a:t>
            </a:r>
          </a:p>
          <a:p>
            <a:endParaRPr lang="en-US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c is 2 and u is 2, so combine </a:t>
            </a:r>
          </a:p>
          <a:p>
            <a:pPr marL="0" indent="0">
              <a:buNone/>
            </a:pPr>
            <a:r>
              <a:rPr lang="en-US" dirty="0" smtClean="0"/>
              <a:t>them next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484582"/>
            <a:ext cx="4133850" cy="23907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7007" y="4137092"/>
            <a:ext cx="4791075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17485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next s 3 with 3 tree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52" y="2602047"/>
            <a:ext cx="4133850" cy="319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0958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finally combine the last two trees into a final tree.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2958" y="2501900"/>
            <a:ext cx="4352925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3708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the tree for encoding.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When we look for letter going down the tree</a:t>
            </a:r>
          </a:p>
          <a:p>
            <a:pPr lvl="1"/>
            <a:r>
              <a:rPr lang="en-US" dirty="0" smtClean="0"/>
              <a:t>left</a:t>
            </a:r>
            <a:r>
              <a:rPr lang="en-US" dirty="0"/>
              <a:t>:</a:t>
            </a:r>
            <a:r>
              <a:rPr lang="en-US" dirty="0" smtClean="0"/>
              <a:t> it's an 0,</a:t>
            </a:r>
          </a:p>
          <a:p>
            <a:pPr lvl="1"/>
            <a:r>
              <a:rPr lang="en-US" dirty="0" smtClean="0"/>
              <a:t>right</a:t>
            </a:r>
            <a:r>
              <a:rPr lang="en-US" dirty="0"/>
              <a:t>:</a:t>
            </a:r>
            <a:r>
              <a:rPr lang="en-US" dirty="0" smtClean="0"/>
              <a:t> it's a 1</a:t>
            </a:r>
          </a:p>
          <a:p>
            <a:pPr marL="0" indent="0">
              <a:buNone/>
            </a:pPr>
            <a:r>
              <a:rPr lang="en-US" dirty="0" smtClean="0"/>
              <a:t>00 c</a:t>
            </a:r>
          </a:p>
          <a:p>
            <a:pPr marL="0" indent="0">
              <a:buNone/>
            </a:pPr>
            <a:r>
              <a:rPr lang="en-US" dirty="0" smtClean="0"/>
              <a:t>01 u</a:t>
            </a:r>
          </a:p>
          <a:p>
            <a:pPr marL="0" indent="0">
              <a:buNone/>
            </a:pPr>
            <a:r>
              <a:rPr lang="en-US" dirty="0" smtClean="0"/>
              <a:t>10 s</a:t>
            </a:r>
          </a:p>
          <a:p>
            <a:pPr marL="0" indent="0">
              <a:buNone/>
            </a:pPr>
            <a:r>
              <a:rPr lang="en-US" dirty="0" smtClean="0"/>
              <a:t>110 space</a:t>
            </a:r>
          </a:p>
          <a:p>
            <a:pPr marL="0" indent="0">
              <a:buNone/>
            </a:pPr>
            <a:r>
              <a:rPr lang="en-US" dirty="0" smtClean="0"/>
              <a:t>1110 k</a:t>
            </a:r>
          </a:p>
          <a:p>
            <a:pPr marL="0" indent="0">
              <a:buNone/>
            </a:pPr>
            <a:r>
              <a:rPr lang="en-US" dirty="0" smtClean="0"/>
              <a:t>1111 !</a:t>
            </a:r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45157" y="1926085"/>
            <a:ext cx="4603818" cy="3794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9075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Encoding our string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'</a:t>
            </a:r>
            <a:r>
              <a:rPr lang="en-US" dirty="0" err="1" smtClean="0"/>
              <a:t>csu</a:t>
            </a:r>
            <a:r>
              <a:rPr lang="en-US" dirty="0" smtClean="0"/>
              <a:t> sucks!'  would look like this</a:t>
            </a:r>
          </a:p>
          <a:p>
            <a:pPr marL="0" indent="0">
              <a:buNone/>
            </a:pPr>
            <a:r>
              <a:rPr lang="en-US" dirty="0" smtClean="0"/>
              <a:t>0010011101001001110101111</a:t>
            </a:r>
          </a:p>
          <a:p>
            <a:r>
              <a:rPr lang="en-US" dirty="0" smtClean="0"/>
              <a:t>so it can be stored as 25 bits.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7945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so how do decode this:</a:t>
            </a:r>
          </a:p>
          <a:p>
            <a:pPr marL="0" indent="0">
              <a:buNone/>
            </a:pPr>
            <a:r>
              <a:rPr lang="en-US" dirty="0" smtClean="0"/>
              <a:t>0010011101001001110101111</a:t>
            </a:r>
          </a:p>
          <a:p>
            <a:r>
              <a:rPr lang="en-US" dirty="0" smtClean="0"/>
              <a:t>read down the tree using left and right again for 0 and 1.  When we get to a leaf, it's that letter.</a:t>
            </a:r>
          </a:p>
          <a:p>
            <a:r>
              <a:rPr lang="en-US" dirty="0" smtClean="0"/>
              <a:t>So </a:t>
            </a:r>
          </a:p>
          <a:p>
            <a:pPr marL="0" indent="0">
              <a:buNone/>
            </a:pPr>
            <a:r>
              <a:rPr lang="en-US" dirty="0" smtClean="0"/>
              <a:t>00 c 10s </a:t>
            </a:r>
            <a:r>
              <a:rPr lang="en-US" dirty="0" smtClean="0"/>
              <a:t>01u 110space 10s 01u 00c 1110k 10s 1111!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15974" y="1474748"/>
            <a:ext cx="5245843" cy="4323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7568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Problem!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To decode, we either have already know the tree or store the tree with the compressed data.</a:t>
            </a:r>
          </a:p>
          <a:p>
            <a:pPr lvl="1"/>
            <a:r>
              <a:rPr lang="en-US" dirty="0" smtClean="0"/>
              <a:t>In most compressed files there a header section with the tree.</a:t>
            </a:r>
          </a:p>
          <a:p>
            <a:pPr lvl="1"/>
            <a:r>
              <a:rPr lang="en-US" dirty="0" smtClean="0"/>
              <a:t>There are a couple of options to store it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store the frequency count and the use the same algorithm to rebuild the tree.  Can you see any problems here?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Use a "standard" character frequency count for any language, so say English.  Again, see the problem here?  The advantage?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store the tree in a pre-order traversal, writing out each node</a:t>
            </a:r>
          </a:p>
          <a:p>
            <a:pPr lvl="2"/>
            <a:r>
              <a:rPr lang="en-US" dirty="0" smtClean="0"/>
              <a:t>need to know leafs from non.  So say 1 for internal 0 for leaf and store the character too.</a:t>
            </a:r>
          </a:p>
          <a:p>
            <a:pPr lvl="2"/>
            <a:r>
              <a:rPr lang="en-US" dirty="0" smtClean="0"/>
              <a:t>could look like this: 0 0 1c 1u 0 1s 0 0' ' 0 1k 1!</a:t>
            </a:r>
          </a:p>
          <a:p>
            <a:pPr lvl="2"/>
            <a:r>
              <a:rPr lang="en-US" dirty="0" smtClean="0"/>
              <a:t>advantage?  disadvantage?</a:t>
            </a:r>
          </a:p>
        </p:txBody>
      </p:sp>
    </p:spTree>
    <p:extLst>
      <p:ext uri="{BB962C8B-B14F-4D97-AF65-F5344CB8AC3E}">
        <p14:creationId xmlns:p14="http://schemas.microsoft.com/office/powerpoint/2010/main" val="22202897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Node data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node data structure is going to have to have something like this</a:t>
            </a:r>
          </a:p>
          <a:p>
            <a:pPr lvl="1"/>
            <a:r>
              <a:rPr lang="en-US" dirty="0" smtClean="0"/>
              <a:t>char data;</a:t>
            </a:r>
          </a:p>
          <a:p>
            <a:pPr lvl="1"/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freq</a:t>
            </a:r>
            <a:r>
              <a:rPr lang="en-US" dirty="0" smtClean="0"/>
              <a:t>;  //maybe long unsigned  (we can't have negative counts)</a:t>
            </a:r>
          </a:p>
          <a:p>
            <a:pPr lvl="1"/>
            <a:r>
              <a:rPr lang="en-US" dirty="0" smtClean="0"/>
              <a:t>bool internal  (could just check if left and right are </a:t>
            </a:r>
            <a:r>
              <a:rPr lang="en-US" dirty="0" err="1" smtClean="0"/>
              <a:t>nullptrs</a:t>
            </a:r>
            <a:r>
              <a:rPr lang="en-US" dirty="0" smtClean="0"/>
              <a:t> well)  </a:t>
            </a:r>
          </a:p>
          <a:p>
            <a:pPr lvl="1"/>
            <a:r>
              <a:rPr lang="en-US" dirty="0" smtClean="0"/>
              <a:t>node * left</a:t>
            </a:r>
          </a:p>
          <a:p>
            <a:pPr lvl="1"/>
            <a:r>
              <a:rPr lang="en-US" dirty="0" smtClean="0"/>
              <a:t>node * 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22247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tree option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use a different data structure, which is easier to write out as it is already an array.  </a:t>
            </a:r>
          </a:p>
          <a:p>
            <a:r>
              <a:rPr lang="en-US" dirty="0" smtClean="0"/>
              <a:t>Binary Heap (max heap/priority queue) as an array.  It is easy to serialize, since it is complete.</a:t>
            </a:r>
          </a:p>
          <a:p>
            <a:pPr lvl="1"/>
            <a:r>
              <a:rPr lang="en-US" dirty="0" smtClean="0"/>
              <a:t>like before, we need internal nodes with just the combined priority</a:t>
            </a:r>
          </a:p>
          <a:p>
            <a:pPr lvl="1"/>
            <a:r>
              <a:rPr lang="en-US" dirty="0" smtClean="0"/>
              <a:t>but more complex, because we would all be inserting a partial priority trees too.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downside to a complete tree, it will like not be the most optimized.</a:t>
            </a:r>
          </a:p>
        </p:txBody>
      </p:sp>
    </p:spTree>
    <p:extLst>
      <p:ext uri="{BB962C8B-B14F-4D97-AF65-F5344CB8AC3E}">
        <p14:creationId xmlns:p14="http://schemas.microsoft.com/office/powerpoint/2010/main" val="42623625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4243389" y="1676401"/>
            <a:ext cx="1735137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5000" b="1">
                <a:latin typeface="Tahoma" panose="020B0604030504040204" pitchFamily="34" charset="0"/>
              </a:rPr>
              <a:t>Q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6054725" y="2044701"/>
            <a:ext cx="17351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5000" b="1">
                <a:latin typeface="Tahoma" panose="020B0604030504040204" pitchFamily="34" charset="0"/>
              </a:rPr>
              <a:t>A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5334000" y="2679701"/>
            <a:ext cx="173513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hangingPunct="0">
              <a:spcBef>
                <a:spcPct val="50000"/>
              </a:spcBef>
            </a:pPr>
            <a:r>
              <a:rPr lang="en-US" altLang="en-US" sz="10000" b="1">
                <a:latin typeface="Tahoma" panose="020B0604030504040204" pitchFamily="34" charset="0"/>
              </a:rPr>
              <a:t>&amp;</a:t>
            </a:r>
            <a:endParaRPr lang="en-US" altLang="en-US" sz="15000" b="1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5124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utoUpdateAnimBg="0"/>
      <p:bldP spid="17411" grpId="0" autoUpdateAnimBg="0"/>
      <p:bldP spid="17412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32543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ASCII  table  (first half only)</a:t>
            </a:r>
            <a:endParaRPr lang="en-US" dirty="0"/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5211988"/>
              </p:ext>
            </p:extLst>
          </p:nvPr>
        </p:nvGraphicFramePr>
        <p:xfrm>
          <a:off x="838200" y="882042"/>
          <a:ext cx="10515600" cy="58464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7225">
                  <a:extLst>
                    <a:ext uri="{9D8B030D-6E8A-4147-A177-3AD203B41FA5}">
                      <a16:colId xmlns:a16="http://schemas.microsoft.com/office/drawing/2014/main" val="1073448915"/>
                    </a:ext>
                  </a:extLst>
                </a:gridCol>
                <a:gridCol w="657225">
                  <a:extLst>
                    <a:ext uri="{9D8B030D-6E8A-4147-A177-3AD203B41FA5}">
                      <a16:colId xmlns:a16="http://schemas.microsoft.com/office/drawing/2014/main" val="2792676631"/>
                    </a:ext>
                  </a:extLst>
                </a:gridCol>
                <a:gridCol w="657225">
                  <a:extLst>
                    <a:ext uri="{9D8B030D-6E8A-4147-A177-3AD203B41FA5}">
                      <a16:colId xmlns:a16="http://schemas.microsoft.com/office/drawing/2014/main" val="1675277133"/>
                    </a:ext>
                  </a:extLst>
                </a:gridCol>
                <a:gridCol w="657225">
                  <a:extLst>
                    <a:ext uri="{9D8B030D-6E8A-4147-A177-3AD203B41FA5}">
                      <a16:colId xmlns:a16="http://schemas.microsoft.com/office/drawing/2014/main" val="4030913512"/>
                    </a:ext>
                  </a:extLst>
                </a:gridCol>
                <a:gridCol w="657225">
                  <a:extLst>
                    <a:ext uri="{9D8B030D-6E8A-4147-A177-3AD203B41FA5}">
                      <a16:colId xmlns:a16="http://schemas.microsoft.com/office/drawing/2014/main" val="3584430573"/>
                    </a:ext>
                  </a:extLst>
                </a:gridCol>
                <a:gridCol w="657225">
                  <a:extLst>
                    <a:ext uri="{9D8B030D-6E8A-4147-A177-3AD203B41FA5}">
                      <a16:colId xmlns:a16="http://schemas.microsoft.com/office/drawing/2014/main" val="900234113"/>
                    </a:ext>
                  </a:extLst>
                </a:gridCol>
                <a:gridCol w="657225">
                  <a:extLst>
                    <a:ext uri="{9D8B030D-6E8A-4147-A177-3AD203B41FA5}">
                      <a16:colId xmlns:a16="http://schemas.microsoft.com/office/drawing/2014/main" val="3879711431"/>
                    </a:ext>
                  </a:extLst>
                </a:gridCol>
                <a:gridCol w="657225">
                  <a:extLst>
                    <a:ext uri="{9D8B030D-6E8A-4147-A177-3AD203B41FA5}">
                      <a16:colId xmlns:a16="http://schemas.microsoft.com/office/drawing/2014/main" val="3185884031"/>
                    </a:ext>
                  </a:extLst>
                </a:gridCol>
                <a:gridCol w="657225">
                  <a:extLst>
                    <a:ext uri="{9D8B030D-6E8A-4147-A177-3AD203B41FA5}">
                      <a16:colId xmlns:a16="http://schemas.microsoft.com/office/drawing/2014/main" val="1919572532"/>
                    </a:ext>
                  </a:extLst>
                </a:gridCol>
                <a:gridCol w="657225">
                  <a:extLst>
                    <a:ext uri="{9D8B030D-6E8A-4147-A177-3AD203B41FA5}">
                      <a16:colId xmlns:a16="http://schemas.microsoft.com/office/drawing/2014/main" val="3346999213"/>
                    </a:ext>
                  </a:extLst>
                </a:gridCol>
                <a:gridCol w="657225">
                  <a:extLst>
                    <a:ext uri="{9D8B030D-6E8A-4147-A177-3AD203B41FA5}">
                      <a16:colId xmlns:a16="http://schemas.microsoft.com/office/drawing/2014/main" val="1166958550"/>
                    </a:ext>
                  </a:extLst>
                </a:gridCol>
                <a:gridCol w="657225">
                  <a:extLst>
                    <a:ext uri="{9D8B030D-6E8A-4147-A177-3AD203B41FA5}">
                      <a16:colId xmlns:a16="http://schemas.microsoft.com/office/drawing/2014/main" val="1568695554"/>
                    </a:ext>
                  </a:extLst>
                </a:gridCol>
                <a:gridCol w="657225">
                  <a:extLst>
                    <a:ext uri="{9D8B030D-6E8A-4147-A177-3AD203B41FA5}">
                      <a16:colId xmlns:a16="http://schemas.microsoft.com/office/drawing/2014/main" val="1367096479"/>
                    </a:ext>
                  </a:extLst>
                </a:gridCol>
                <a:gridCol w="657225">
                  <a:extLst>
                    <a:ext uri="{9D8B030D-6E8A-4147-A177-3AD203B41FA5}">
                      <a16:colId xmlns:a16="http://schemas.microsoft.com/office/drawing/2014/main" val="2266169062"/>
                    </a:ext>
                  </a:extLst>
                </a:gridCol>
                <a:gridCol w="657225">
                  <a:extLst>
                    <a:ext uri="{9D8B030D-6E8A-4147-A177-3AD203B41FA5}">
                      <a16:colId xmlns:a16="http://schemas.microsoft.com/office/drawing/2014/main" val="731835557"/>
                    </a:ext>
                  </a:extLst>
                </a:gridCol>
                <a:gridCol w="657225">
                  <a:extLst>
                    <a:ext uri="{9D8B030D-6E8A-4147-A177-3AD203B41FA5}">
                      <a16:colId xmlns:a16="http://schemas.microsoft.com/office/drawing/2014/main" val="1566255308"/>
                    </a:ext>
                  </a:extLst>
                </a:gridCol>
              </a:tblGrid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Hex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Binary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Hex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Binary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Hex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Binary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Hex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Binary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Char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4024810"/>
                  </a:ext>
                </a:extLst>
              </a:tr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00000000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NUL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00100000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space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01000000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@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01100000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`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29866377"/>
                  </a:ext>
                </a:extLst>
              </a:tr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00000001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SOH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00100001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!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01000001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01100001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6873644"/>
                  </a:ext>
                </a:extLst>
              </a:tr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00000010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STX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00100010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dbl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space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01000010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01100010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26872460"/>
                  </a:ext>
                </a:extLst>
              </a:tr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00000011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ETX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00100011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01000011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01100011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35147293"/>
                  </a:ext>
                </a:extLst>
              </a:tr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00000100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EOT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00100100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$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01000100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01100100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2889257"/>
                  </a:ext>
                </a:extLst>
              </a:tr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00000101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ENQ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00100101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01000101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01100101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08186085"/>
                  </a:ext>
                </a:extLst>
              </a:tr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00000110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ACK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00100110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&amp;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01000110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01100110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25470191"/>
                  </a:ext>
                </a:extLst>
              </a:tr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00000111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00100111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'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01000111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01100111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7526418"/>
                  </a:ext>
                </a:extLst>
              </a:tr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00001000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00101000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01001000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01101000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22183755"/>
                  </a:ext>
                </a:extLst>
              </a:tr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00001001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HT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00101001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01001001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01101001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25168239"/>
                  </a:ext>
                </a:extLst>
              </a:tr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0A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00001010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LF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2A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00101010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4A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01001010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6A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01101010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18627177"/>
                  </a:ext>
                </a:extLst>
              </a:tr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0B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00001011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2B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00101011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4B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01001011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6B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01101011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74835593"/>
                  </a:ext>
                </a:extLst>
              </a:tr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0C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00001100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FF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2C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00101100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4C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01001100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6C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01101100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87554320"/>
                  </a:ext>
                </a:extLst>
              </a:tr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0D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00001101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2D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00101101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4D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01001101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6D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01101101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38665059"/>
                  </a:ext>
                </a:extLst>
              </a:tr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0E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00001110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2E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00101110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4E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01001110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6E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01101110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13484831"/>
                  </a:ext>
                </a:extLst>
              </a:tr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0F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00001111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2F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00101111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4F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01001111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6F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01101111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94876388"/>
                  </a:ext>
                </a:extLst>
              </a:tr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00010000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DLE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00110000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01010000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01110000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86321913"/>
                  </a:ext>
                </a:extLst>
              </a:tr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00010001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DC1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00110001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01010001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01110001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26441947"/>
                  </a:ext>
                </a:extLst>
              </a:tr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00010010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DC2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00110010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01010010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01110010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36730097"/>
                  </a:ext>
                </a:extLst>
              </a:tr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00010011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DC3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00110011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01010011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01110011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18523605"/>
                  </a:ext>
                </a:extLst>
              </a:tr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00010100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DC4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00110100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01010100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01110100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47536578"/>
                  </a:ext>
                </a:extLst>
              </a:tr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00010101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NAK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00110101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01010101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01110101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5679723"/>
                  </a:ext>
                </a:extLst>
              </a:tr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00010110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SYN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00110110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01010110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01110110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18836975"/>
                  </a:ext>
                </a:extLst>
              </a:tr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00010111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ETB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00110111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01010111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01110111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91749389"/>
                  </a:ext>
                </a:extLst>
              </a:tr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00011000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CAN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00111000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01011000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01111000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64241904"/>
                  </a:ext>
                </a:extLst>
              </a:tr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00011001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00111001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01011001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01111001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01669370"/>
                  </a:ext>
                </a:extLst>
              </a:tr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1A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00011010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3A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00111010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: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5A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01011010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7A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01111010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73919835"/>
                  </a:ext>
                </a:extLst>
              </a:tr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1B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00011011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3B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00111011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;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5B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01011011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7B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01111011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{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153778"/>
                  </a:ext>
                </a:extLst>
              </a:tr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1C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00011100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3C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00111100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5C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01011100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\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7C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01111100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|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85017349"/>
                  </a:ext>
                </a:extLst>
              </a:tr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1D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00011101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3D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00111101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=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5D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01011101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]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7D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01111101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}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74325460"/>
                  </a:ext>
                </a:extLst>
              </a:tr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1E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00011110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3E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00111110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&gt;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5E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01011110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^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7E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01111110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~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80412017"/>
                  </a:ext>
                </a:extLst>
              </a:tr>
              <a:tr h="1598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1F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00011111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3F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00111111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?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5F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01011111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_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7F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01111111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527895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4926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</a:t>
            </a:r>
            <a:r>
              <a:rPr lang="en-US" dirty="0" smtClean="0"/>
              <a:t>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all the characters, letters, punctuation, whitespace, and "other" are represented in 8 bits.</a:t>
            </a:r>
          </a:p>
          <a:p>
            <a:pPr lvl="1"/>
            <a:r>
              <a:rPr lang="en-US" dirty="0" smtClean="0"/>
              <a:t>More if you are using Unicode is 16 bits or UTF-8</a:t>
            </a:r>
          </a:p>
          <a:p>
            <a:pPr lvl="2"/>
            <a:r>
              <a:rPr lang="en-US" dirty="0" smtClean="0"/>
              <a:t>UTF-8 is a variable width character encoding capable of encoding all 1,112,064 codes up to 4 bytes</a:t>
            </a:r>
          </a:p>
          <a:p>
            <a:r>
              <a:rPr lang="en-US" dirty="0" smtClean="0"/>
              <a:t>let's stick with just standard English text file for the moment.</a:t>
            </a:r>
          </a:p>
          <a:p>
            <a:pPr lvl="1"/>
            <a:r>
              <a:rPr lang="en-US" dirty="0" smtClean="0"/>
              <a:t>First do we even need all 8 bits?  </a:t>
            </a:r>
          </a:p>
          <a:p>
            <a:pPr lvl="2"/>
            <a:r>
              <a:rPr lang="en-US" dirty="0" smtClean="0"/>
              <a:t>hint, 127 was listed on the last page</a:t>
            </a:r>
            <a:endParaRPr lang="en-US" dirty="0"/>
          </a:p>
          <a:p>
            <a:pPr lvl="1"/>
            <a:r>
              <a:rPr lang="en-US" dirty="0" smtClean="0"/>
              <a:t>All the punctuation and whitespace?  </a:t>
            </a:r>
          </a:p>
          <a:p>
            <a:pPr lvl="2"/>
            <a:r>
              <a:rPr lang="en-US" dirty="0" smtClean="0"/>
              <a:t>hint, look at the first 16 positions.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fewer bits per letter and we have the basic idea of lossless compression.</a:t>
            </a:r>
          </a:p>
        </p:txBody>
      </p:sp>
    </p:spTree>
    <p:extLst>
      <p:ext uri="{BB962C8B-B14F-4D97-AF65-F5344CB8AC3E}">
        <p14:creationId xmlns:p14="http://schemas.microsoft.com/office/powerpoint/2010/main" val="2866658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Representation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3039302" y="1948808"/>
            <a:ext cx="5157787" cy="82391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What if we only need to represent this: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          </a:t>
            </a:r>
            <a:r>
              <a:rPr lang="en-US" dirty="0" err="1" smtClean="0"/>
              <a:t>csu</a:t>
            </a:r>
            <a:r>
              <a:rPr lang="en-US" dirty="0" smtClean="0"/>
              <a:t> sucks!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49019284"/>
              </p:ext>
            </p:extLst>
          </p:nvPr>
        </p:nvGraphicFramePr>
        <p:xfrm>
          <a:off x="460409" y="3048708"/>
          <a:ext cx="5157786" cy="338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19262">
                  <a:extLst>
                    <a:ext uri="{9D8B030D-6E8A-4147-A177-3AD203B41FA5}">
                      <a16:colId xmlns:a16="http://schemas.microsoft.com/office/drawing/2014/main" val="2020362352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val="2051732049"/>
                    </a:ext>
                  </a:extLst>
                </a:gridCol>
                <a:gridCol w="1719262">
                  <a:extLst>
                    <a:ext uri="{9D8B030D-6E8A-4147-A177-3AD203B41FA5}">
                      <a16:colId xmlns:a16="http://schemas.microsoft.com/office/drawing/2014/main" val="1796429219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ASCII 8 bit</a:t>
                      </a:r>
                      <a:r>
                        <a:rPr lang="en-US" sz="2000" baseline="0" dirty="0" smtClean="0"/>
                        <a:t> encoding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8219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Char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ASCII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Binary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6456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01100011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376652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01110011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405891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01110101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047723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Space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01000000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786717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01101011 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836100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!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01000001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54643106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characters at 8bits, requires 80 bits.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77045086"/>
                  </a:ext>
                </a:extLst>
              </a:tr>
            </a:tbl>
          </a:graphicData>
        </a:graphic>
      </p:graphicFrame>
      <p:graphicFrame>
        <p:nvGraphicFramePr>
          <p:cNvPr id="9" name="Content Placeholder 8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195814784"/>
              </p:ext>
            </p:extLst>
          </p:nvPr>
        </p:nvGraphicFramePr>
        <p:xfrm>
          <a:off x="5947282" y="3048708"/>
          <a:ext cx="5183187" cy="338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7729">
                  <a:extLst>
                    <a:ext uri="{9D8B030D-6E8A-4147-A177-3AD203B41FA5}">
                      <a16:colId xmlns:a16="http://schemas.microsoft.com/office/drawing/2014/main" val="3822083460"/>
                    </a:ext>
                  </a:extLst>
                </a:gridCol>
                <a:gridCol w="1727729">
                  <a:extLst>
                    <a:ext uri="{9D8B030D-6E8A-4147-A177-3AD203B41FA5}">
                      <a16:colId xmlns:a16="http://schemas.microsoft.com/office/drawing/2014/main" val="3785227192"/>
                    </a:ext>
                  </a:extLst>
                </a:gridCol>
                <a:gridCol w="1727729">
                  <a:extLst>
                    <a:ext uri="{9D8B030D-6E8A-4147-A177-3AD203B41FA5}">
                      <a16:colId xmlns:a16="http://schemas.microsoft.com/office/drawing/2014/main" val="4102452974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Ward 3 bit encoding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8973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Char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/>
                        <a:t>Code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Binary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92162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13844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471754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17269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Space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011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22345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396212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!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2615810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 characters at 3 bits,</a:t>
                      </a:r>
                      <a:r>
                        <a:rPr lang="en-US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requires 30 bits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424752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4943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 compression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would like to find a more generic way, to do text compression (or general compression).</a:t>
            </a:r>
          </a:p>
          <a:p>
            <a:pPr lvl="1"/>
            <a:r>
              <a:rPr lang="en-US" dirty="0" smtClean="0"/>
              <a:t>one that has a set of unique encoding for each character and can be easily encoded and decoded.</a:t>
            </a:r>
          </a:p>
          <a:p>
            <a:r>
              <a:rPr lang="en-US" dirty="0" smtClean="0"/>
              <a:t>David Huffman, when he was doctorial student at MIT in 1952, developed Huffman coding.</a:t>
            </a:r>
          </a:p>
          <a:p>
            <a:pPr lvl="1"/>
            <a:r>
              <a:rPr lang="en-US" dirty="0" smtClean="0"/>
              <a:t>We can get encoding and decoding of text. many compression programs (like say </a:t>
            </a:r>
            <a:r>
              <a:rPr lang="en-US" dirty="0" err="1" smtClean="0"/>
              <a:t>winzip</a:t>
            </a:r>
            <a:r>
              <a:rPr lang="en-US" dirty="0" smtClean="0"/>
              <a:t>) use this as compression for text files.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6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the uncompressed text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count the frequency of the characters.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use the frequency, build a binary tree with high frequency letter at or near the top, lower frequency characters near the bottom.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Use the final tree to encode the characters.</a:t>
            </a:r>
          </a:p>
          <a:p>
            <a:r>
              <a:rPr lang="en-US" dirty="0" smtClean="0"/>
              <a:t>with compressed/encoded text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use the tree developed  before to decode the characters.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312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frequency count for </a:t>
            </a:r>
          </a:p>
          <a:p>
            <a:pPr marL="457200" lvl="1" indent="0">
              <a:buNone/>
            </a:pPr>
            <a:r>
              <a:rPr lang="en-US" dirty="0" err="1" smtClean="0"/>
              <a:t>csu</a:t>
            </a:r>
            <a:r>
              <a:rPr lang="en-US" dirty="0" smtClean="0"/>
              <a:t> sucks!</a:t>
            </a:r>
          </a:p>
          <a:p>
            <a:pPr marL="0" indent="0">
              <a:buNone/>
            </a:pPr>
            <a:r>
              <a:rPr lang="en-US" dirty="0" smtClean="0"/>
              <a:t>'c' 2</a:t>
            </a:r>
          </a:p>
          <a:p>
            <a:pPr marL="0" indent="0">
              <a:buNone/>
            </a:pPr>
            <a:r>
              <a:rPr lang="en-US" dirty="0" smtClean="0"/>
              <a:t>'s' 3</a:t>
            </a:r>
          </a:p>
          <a:p>
            <a:pPr marL="0" indent="0">
              <a:buNone/>
            </a:pPr>
            <a:r>
              <a:rPr lang="en-US" dirty="0" smtClean="0"/>
              <a:t>'u' 2</a:t>
            </a:r>
          </a:p>
          <a:p>
            <a:pPr marL="0" indent="0">
              <a:buNone/>
            </a:pPr>
            <a:r>
              <a:rPr lang="en-US" dirty="0" smtClean="0"/>
              <a:t>' ' 1 (space)</a:t>
            </a:r>
          </a:p>
          <a:p>
            <a:pPr marL="0" indent="0">
              <a:buNone/>
            </a:pPr>
            <a:r>
              <a:rPr lang="en-US" dirty="0" smtClean="0"/>
              <a:t>'k' 1</a:t>
            </a:r>
          </a:p>
          <a:p>
            <a:pPr marL="0" indent="0">
              <a:buNone/>
            </a:pPr>
            <a:r>
              <a:rPr lang="en-US" dirty="0" smtClean="0"/>
              <a:t>'!'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43923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encoding tree (original version)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create the tree we create a set of tree.  All the trees are one node with the weight of tree equal to number of characters.</a:t>
            </a:r>
          </a:p>
          <a:p>
            <a:pPr lvl="1"/>
            <a:r>
              <a:rPr lang="en-US" dirty="0" smtClean="0"/>
              <a:t>IE '!' weighted 1 and 'c' weighted 2</a:t>
            </a:r>
          </a:p>
          <a:p>
            <a:r>
              <a:rPr lang="en-US" dirty="0" smtClean="0"/>
              <a:t>repeat this step until there is only one tree</a:t>
            </a:r>
          </a:p>
          <a:p>
            <a:pPr lvl="1"/>
            <a:r>
              <a:rPr lang="en-US" dirty="0" smtClean="0"/>
              <a:t>choose two trees with the smallest weights and create a new tree whose root has the weight of the combined tree.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8438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weighted one node trees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Now combine 2 lowest trees</a:t>
            </a:r>
          </a:p>
          <a:p>
            <a:pPr marL="0" indent="0">
              <a:buNone/>
            </a:pPr>
            <a:r>
              <a:rPr lang="en-US" dirty="0" smtClean="0"/>
              <a:t>together.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and repeat.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9522" y="1690688"/>
            <a:ext cx="4029075" cy="10191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0446" y="3538538"/>
            <a:ext cx="4324350" cy="180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8064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2850</TotalTime>
  <Words>1440</Words>
  <Application>Microsoft Office PowerPoint</Application>
  <PresentationFormat>Widescreen</PresentationFormat>
  <Paragraphs>688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Tahoma</vt:lpstr>
      <vt:lpstr>Office Theme</vt:lpstr>
      <vt:lpstr>Cosc 2030</vt:lpstr>
      <vt:lpstr>ASCII  table  (first half only)</vt:lpstr>
      <vt:lpstr>Representation</vt:lpstr>
      <vt:lpstr>Representation (2)</vt:lpstr>
      <vt:lpstr>text compression</vt:lpstr>
      <vt:lpstr>algorithm</vt:lpstr>
      <vt:lpstr>first</vt:lpstr>
      <vt:lpstr>encoding tree (original version)</vt:lpstr>
      <vt:lpstr>Example</vt:lpstr>
      <vt:lpstr>Example (2)</vt:lpstr>
      <vt:lpstr>example (3)</vt:lpstr>
      <vt:lpstr>example (4)</vt:lpstr>
      <vt:lpstr>Using the tree for encoding.</vt:lpstr>
      <vt:lpstr>Encoding our string</vt:lpstr>
      <vt:lpstr>decoding</vt:lpstr>
      <vt:lpstr>Problem!</vt:lpstr>
      <vt:lpstr>Node data structure</vt:lpstr>
      <vt:lpstr>second tree option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Cosc 2030</dc:title>
  <dc:creator>James S. Ward</dc:creator>
  <cp:lastModifiedBy>James S. Ward</cp:lastModifiedBy>
  <cp:revision>21</cp:revision>
  <dcterms:created xsi:type="dcterms:W3CDTF">2019-07-16T17:10:23Z</dcterms:created>
  <dcterms:modified xsi:type="dcterms:W3CDTF">2019-07-18T16:40:38Z</dcterms:modified>
</cp:coreProperties>
</file>