
<file path=[Content_Types].xml><?xml version="1.0" encoding="utf-8"?>
<Types xmlns="http://schemas.openxmlformats.org/package/2006/content-types">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90"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7" r:id="rId29"/>
    <p:sldId id="288" r:id="rId30"/>
    <p:sldId id="289" r:id="rId3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98" d="100"/>
          <a:sy n="98" d="100"/>
        </p:scale>
        <p:origin x="198"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image" Target="../media/image1.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image" Target="../media/image3.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image" Target="../media/image8.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0.wmf"/></Relationships>
</file>

<file path=ppt/drawings/_rels/vmlDrawing8.vml.rels><?xml version="1.0" encoding="UTF-8" standalone="yes"?>
<Relationships xmlns="http://schemas.openxmlformats.org/package/2006/relationships"><Relationship Id="rId2" Type="http://schemas.openxmlformats.org/officeDocument/2006/relationships/image" Target="../media/image11.wmf"/><Relationship Id="rId1" Type="http://schemas.openxmlformats.org/officeDocument/2006/relationships/image" Target="../media/image8.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8.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1624259-EB4D-4A46-84C2-C788DD6105C8}" type="datetimeFigureOut">
              <a:rPr lang="en-US" smtClean="0"/>
              <a:t>4/21/2022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07F004-0056-47DF-941C-F66441E87CD6}" type="slidenum">
              <a:rPr lang="en-US" smtClean="0"/>
              <a:t>‹#›</a:t>
            </a:fld>
            <a:endParaRPr lang="en-US"/>
          </a:p>
        </p:txBody>
      </p:sp>
    </p:spTree>
    <p:extLst>
      <p:ext uri="{BB962C8B-B14F-4D97-AF65-F5344CB8AC3E}">
        <p14:creationId xmlns:p14="http://schemas.microsoft.com/office/powerpoint/2010/main" val="27992797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1624259-EB4D-4A46-84C2-C788DD6105C8}" type="datetimeFigureOut">
              <a:rPr lang="en-US" smtClean="0"/>
              <a:t>4/21/2022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07F004-0056-47DF-941C-F66441E87CD6}" type="slidenum">
              <a:rPr lang="en-US" smtClean="0"/>
              <a:t>‹#›</a:t>
            </a:fld>
            <a:endParaRPr lang="en-US"/>
          </a:p>
        </p:txBody>
      </p:sp>
    </p:spTree>
    <p:extLst>
      <p:ext uri="{BB962C8B-B14F-4D97-AF65-F5344CB8AC3E}">
        <p14:creationId xmlns:p14="http://schemas.microsoft.com/office/powerpoint/2010/main" val="20169651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1624259-EB4D-4A46-84C2-C788DD6105C8}" type="datetimeFigureOut">
              <a:rPr lang="en-US" smtClean="0"/>
              <a:t>4/21/2022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07F004-0056-47DF-941C-F66441E87CD6}" type="slidenum">
              <a:rPr lang="en-US" smtClean="0"/>
              <a:t>‹#›</a:t>
            </a:fld>
            <a:endParaRPr lang="en-US"/>
          </a:p>
        </p:txBody>
      </p:sp>
    </p:spTree>
    <p:extLst>
      <p:ext uri="{BB962C8B-B14F-4D97-AF65-F5344CB8AC3E}">
        <p14:creationId xmlns:p14="http://schemas.microsoft.com/office/powerpoint/2010/main" val="42683501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1624259-EB4D-4A46-84C2-C788DD6105C8}" type="datetimeFigureOut">
              <a:rPr lang="en-US" smtClean="0"/>
              <a:t>4/21/2022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07F004-0056-47DF-941C-F66441E87CD6}" type="slidenum">
              <a:rPr lang="en-US" smtClean="0"/>
              <a:t>‹#›</a:t>
            </a:fld>
            <a:endParaRPr lang="en-US"/>
          </a:p>
        </p:txBody>
      </p:sp>
    </p:spTree>
    <p:extLst>
      <p:ext uri="{BB962C8B-B14F-4D97-AF65-F5344CB8AC3E}">
        <p14:creationId xmlns:p14="http://schemas.microsoft.com/office/powerpoint/2010/main" val="29113052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1624259-EB4D-4A46-84C2-C788DD6105C8}" type="datetimeFigureOut">
              <a:rPr lang="en-US" smtClean="0"/>
              <a:t>4/21/2022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07F004-0056-47DF-941C-F66441E87CD6}" type="slidenum">
              <a:rPr lang="en-US" smtClean="0"/>
              <a:t>‹#›</a:t>
            </a:fld>
            <a:endParaRPr lang="en-US"/>
          </a:p>
        </p:txBody>
      </p:sp>
    </p:spTree>
    <p:extLst>
      <p:ext uri="{BB962C8B-B14F-4D97-AF65-F5344CB8AC3E}">
        <p14:creationId xmlns:p14="http://schemas.microsoft.com/office/powerpoint/2010/main" val="947243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1624259-EB4D-4A46-84C2-C788DD6105C8}" type="datetimeFigureOut">
              <a:rPr lang="en-US" smtClean="0"/>
              <a:t>4/21/2022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07F004-0056-47DF-941C-F66441E87CD6}" type="slidenum">
              <a:rPr lang="en-US" smtClean="0"/>
              <a:t>‹#›</a:t>
            </a:fld>
            <a:endParaRPr lang="en-US"/>
          </a:p>
        </p:txBody>
      </p:sp>
    </p:spTree>
    <p:extLst>
      <p:ext uri="{BB962C8B-B14F-4D97-AF65-F5344CB8AC3E}">
        <p14:creationId xmlns:p14="http://schemas.microsoft.com/office/powerpoint/2010/main" val="37105534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1624259-EB4D-4A46-84C2-C788DD6105C8}" type="datetimeFigureOut">
              <a:rPr lang="en-US" smtClean="0"/>
              <a:t>4/21/2022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207F004-0056-47DF-941C-F66441E87CD6}" type="slidenum">
              <a:rPr lang="en-US" smtClean="0"/>
              <a:t>‹#›</a:t>
            </a:fld>
            <a:endParaRPr lang="en-US"/>
          </a:p>
        </p:txBody>
      </p:sp>
    </p:spTree>
    <p:extLst>
      <p:ext uri="{BB962C8B-B14F-4D97-AF65-F5344CB8AC3E}">
        <p14:creationId xmlns:p14="http://schemas.microsoft.com/office/powerpoint/2010/main" val="8127668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1624259-EB4D-4A46-84C2-C788DD6105C8}" type="datetimeFigureOut">
              <a:rPr lang="en-US" smtClean="0"/>
              <a:t>4/21/2022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207F004-0056-47DF-941C-F66441E87CD6}" type="slidenum">
              <a:rPr lang="en-US" smtClean="0"/>
              <a:t>‹#›</a:t>
            </a:fld>
            <a:endParaRPr lang="en-US"/>
          </a:p>
        </p:txBody>
      </p:sp>
    </p:spTree>
    <p:extLst>
      <p:ext uri="{BB962C8B-B14F-4D97-AF65-F5344CB8AC3E}">
        <p14:creationId xmlns:p14="http://schemas.microsoft.com/office/powerpoint/2010/main" val="13551041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624259-EB4D-4A46-84C2-C788DD6105C8}" type="datetimeFigureOut">
              <a:rPr lang="en-US" smtClean="0"/>
              <a:t>4/21/2022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207F004-0056-47DF-941C-F66441E87CD6}" type="slidenum">
              <a:rPr lang="en-US" smtClean="0"/>
              <a:t>‹#›</a:t>
            </a:fld>
            <a:endParaRPr lang="en-US"/>
          </a:p>
        </p:txBody>
      </p:sp>
    </p:spTree>
    <p:extLst>
      <p:ext uri="{BB962C8B-B14F-4D97-AF65-F5344CB8AC3E}">
        <p14:creationId xmlns:p14="http://schemas.microsoft.com/office/powerpoint/2010/main" val="11103204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1624259-EB4D-4A46-84C2-C788DD6105C8}" type="datetimeFigureOut">
              <a:rPr lang="en-US" smtClean="0"/>
              <a:t>4/21/2022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07F004-0056-47DF-941C-F66441E87CD6}" type="slidenum">
              <a:rPr lang="en-US" smtClean="0"/>
              <a:t>‹#›</a:t>
            </a:fld>
            <a:endParaRPr lang="en-US"/>
          </a:p>
        </p:txBody>
      </p:sp>
    </p:spTree>
    <p:extLst>
      <p:ext uri="{BB962C8B-B14F-4D97-AF65-F5344CB8AC3E}">
        <p14:creationId xmlns:p14="http://schemas.microsoft.com/office/powerpoint/2010/main" val="40010737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1624259-EB4D-4A46-84C2-C788DD6105C8}" type="datetimeFigureOut">
              <a:rPr lang="en-US" smtClean="0"/>
              <a:t>4/21/2022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07F004-0056-47DF-941C-F66441E87CD6}" type="slidenum">
              <a:rPr lang="en-US" smtClean="0"/>
              <a:t>‹#›</a:t>
            </a:fld>
            <a:endParaRPr lang="en-US"/>
          </a:p>
        </p:txBody>
      </p:sp>
    </p:spTree>
    <p:extLst>
      <p:ext uri="{BB962C8B-B14F-4D97-AF65-F5344CB8AC3E}">
        <p14:creationId xmlns:p14="http://schemas.microsoft.com/office/powerpoint/2010/main" val="6686016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1624259-EB4D-4A46-84C2-C788DD6105C8}" type="datetimeFigureOut">
              <a:rPr lang="en-US" smtClean="0"/>
              <a:t>4/21/2022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07F004-0056-47DF-941C-F66441E87CD6}" type="slidenum">
              <a:rPr lang="en-US" smtClean="0"/>
              <a:t>‹#›</a:t>
            </a:fld>
            <a:endParaRPr lang="en-US"/>
          </a:p>
        </p:txBody>
      </p:sp>
    </p:spTree>
    <p:extLst>
      <p:ext uri="{BB962C8B-B14F-4D97-AF65-F5344CB8AC3E}">
        <p14:creationId xmlns:p14="http://schemas.microsoft.com/office/powerpoint/2010/main" val="29687021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5.wmf"/></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6.wmf"/></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7.wmf"/></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9.wmf"/><Relationship Id="rId5" Type="http://schemas.openxmlformats.org/officeDocument/2006/relationships/oleObject" Target="../embeddings/oleObject9.bin"/><Relationship Id="rId4" Type="http://schemas.openxmlformats.org/officeDocument/2006/relationships/image" Target="../media/image8.wmf"/></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Layout" Target="../slideLayouts/slideLayout2.xml"/><Relationship Id="rId1" Type="http://schemas.openxmlformats.org/officeDocument/2006/relationships/vmlDrawing" Target="../drawings/vmlDrawing7.vml"/><Relationship Id="rId4" Type="http://schemas.openxmlformats.org/officeDocument/2006/relationships/image" Target="../media/image10.wmf"/></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11.wmf"/><Relationship Id="rId5" Type="http://schemas.openxmlformats.org/officeDocument/2006/relationships/oleObject" Target="../embeddings/oleObject12.bin"/><Relationship Id="rId4" Type="http://schemas.openxmlformats.org/officeDocument/2006/relationships/image" Target="../media/image8.wmf"/></Relationships>
</file>

<file path=ppt/slides/_rels/slide27.xml.rels><?xml version="1.0" encoding="UTF-8" standalone="yes"?>
<Relationships xmlns="http://schemas.openxmlformats.org/package/2006/relationships"><Relationship Id="rId3" Type="http://schemas.openxmlformats.org/officeDocument/2006/relationships/oleObject" Target="../embeddings/oleObject13.bin"/><Relationship Id="rId2" Type="http://schemas.openxmlformats.org/officeDocument/2006/relationships/slideLayout" Target="../slideLayouts/slideLayout2.xml"/><Relationship Id="rId1" Type="http://schemas.openxmlformats.org/officeDocument/2006/relationships/vmlDrawing" Target="../drawings/vmlDrawing9.vml"/><Relationship Id="rId4" Type="http://schemas.openxmlformats.org/officeDocument/2006/relationships/image" Target="../media/image8.wmf"/></Relationships>
</file>

<file path=ppt/slides/_rels/slide28.xml.rels><?xml version="1.0" encoding="UTF-8" standalone="yes"?>
<Relationships xmlns="http://schemas.openxmlformats.org/package/2006/relationships"><Relationship Id="rId3" Type="http://schemas.openxmlformats.org/officeDocument/2006/relationships/oleObject" Target="../embeddings/oleObject14.bin"/><Relationship Id="rId2" Type="http://schemas.openxmlformats.org/officeDocument/2006/relationships/slideLayout" Target="../slideLayouts/slideLayout6.xml"/><Relationship Id="rId1" Type="http://schemas.openxmlformats.org/officeDocument/2006/relationships/vmlDrawing" Target="../drawings/vmlDrawing10.vml"/><Relationship Id="rId4" Type="http://schemas.openxmlformats.org/officeDocument/2006/relationships/image" Target="../media/image8.wmf"/></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2.wmf"/><Relationship Id="rId5" Type="http://schemas.openxmlformats.org/officeDocument/2006/relationships/oleObject" Target="../embeddings/oleObject2.bin"/><Relationship Id="rId4" Type="http://schemas.openxmlformats.org/officeDocument/2006/relationships/image" Target="../media/image1.wmf"/></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4.wmf"/><Relationship Id="rId5" Type="http://schemas.openxmlformats.org/officeDocument/2006/relationships/oleObject" Target="../embeddings/oleObject4.bin"/><Relationship Id="rId4" Type="http://schemas.openxmlformats.org/officeDocument/2006/relationships/image" Target="../media/image3.w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smtClean="0"/>
              <a:t>cosc</a:t>
            </a:r>
            <a:r>
              <a:rPr lang="en-US" dirty="0" smtClean="0"/>
              <a:t> 2030</a:t>
            </a:r>
            <a:endParaRPr lang="en-US" dirty="0"/>
          </a:p>
        </p:txBody>
      </p:sp>
      <p:sp>
        <p:nvSpPr>
          <p:cNvPr id="3" name="Subtitle 2"/>
          <p:cNvSpPr>
            <a:spLocks noGrp="1"/>
          </p:cNvSpPr>
          <p:nvPr>
            <p:ph type="subTitle" idx="1"/>
          </p:nvPr>
        </p:nvSpPr>
        <p:spPr/>
        <p:txBody>
          <a:bodyPr/>
          <a:lstStyle/>
          <a:p>
            <a:r>
              <a:rPr lang="en-US" dirty="0" smtClean="0"/>
              <a:t>Data structure:</a:t>
            </a:r>
          </a:p>
          <a:p>
            <a:r>
              <a:rPr lang="en-US" dirty="0" smtClean="0"/>
              <a:t>Hashes</a:t>
            </a:r>
            <a:endParaRPr lang="en-US" dirty="0"/>
          </a:p>
        </p:txBody>
      </p:sp>
    </p:spTree>
    <p:extLst>
      <p:ext uri="{BB962C8B-B14F-4D97-AF65-F5344CB8AC3E}">
        <p14:creationId xmlns:p14="http://schemas.microsoft.com/office/powerpoint/2010/main" val="19563401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5090" name="Rectangle 2"/>
          <p:cNvSpPr>
            <a:spLocks noGrp="1" noChangeArrowheads="1"/>
          </p:cNvSpPr>
          <p:nvPr>
            <p:ph type="title"/>
          </p:nvPr>
        </p:nvSpPr>
        <p:spPr/>
        <p:txBody>
          <a:bodyPr/>
          <a:lstStyle/>
          <a:p>
            <a:r>
              <a:rPr lang="en-US" altLang="en-US" smtClean="0"/>
              <a:t>Question</a:t>
            </a:r>
            <a:endParaRPr lang="en-US" altLang="en-US"/>
          </a:p>
        </p:txBody>
      </p:sp>
      <p:sp>
        <p:nvSpPr>
          <p:cNvPr id="345091" name="Rectangle 3"/>
          <p:cNvSpPr>
            <a:spLocks noGrp="1" noChangeArrowheads="1"/>
          </p:cNvSpPr>
          <p:nvPr>
            <p:ph type="body" idx="1"/>
          </p:nvPr>
        </p:nvSpPr>
        <p:spPr/>
        <p:txBody>
          <a:bodyPr/>
          <a:lstStyle/>
          <a:p>
            <a:r>
              <a:rPr lang="en-US" altLang="en-US" smtClean="0"/>
              <a:t>What happens if two keys hash to the same number?</a:t>
            </a:r>
          </a:p>
          <a:p>
            <a:r>
              <a:rPr lang="en-US" altLang="en-US" smtClean="0"/>
              <a:t>This is called a “collision”.</a:t>
            </a:r>
          </a:p>
          <a:p>
            <a:r>
              <a:rPr lang="en-US" altLang="en-US" smtClean="0"/>
              <a:t>Dealing with collisions is called “collision resolution”.</a:t>
            </a:r>
            <a:endParaRPr lang="en-US" altLang="en-US"/>
          </a:p>
        </p:txBody>
      </p:sp>
    </p:spTree>
    <p:extLst>
      <p:ext uri="{BB962C8B-B14F-4D97-AF65-F5344CB8AC3E}">
        <p14:creationId xmlns:p14="http://schemas.microsoft.com/office/powerpoint/2010/main" val="42263964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6114" name="Rectangle 2"/>
          <p:cNvSpPr>
            <a:spLocks noGrp="1" noChangeArrowheads="1"/>
          </p:cNvSpPr>
          <p:nvPr>
            <p:ph type="title"/>
          </p:nvPr>
        </p:nvSpPr>
        <p:spPr/>
        <p:txBody>
          <a:bodyPr/>
          <a:lstStyle/>
          <a:p>
            <a:r>
              <a:rPr lang="en-US" altLang="en-US" smtClean="0"/>
              <a:t>Example</a:t>
            </a:r>
            <a:endParaRPr lang="en-US" altLang="en-US"/>
          </a:p>
        </p:txBody>
      </p:sp>
      <p:sp>
        <p:nvSpPr>
          <p:cNvPr id="346121" name="Rectangle 9"/>
          <p:cNvSpPr>
            <a:spLocks noChangeArrowheads="1"/>
          </p:cNvSpPr>
          <p:nvPr/>
        </p:nvSpPr>
        <p:spPr bwMode="auto">
          <a:xfrm>
            <a:off x="1981200" y="1828800"/>
            <a:ext cx="2286000" cy="2057400"/>
          </a:xfrm>
          <a:prstGeom prst="rect">
            <a:avLst/>
          </a:prstGeom>
          <a:solidFill>
            <a:schemeClr val="accent4">
              <a:lumMod val="40000"/>
              <a:lumOff val="60000"/>
            </a:schemeClr>
          </a:solidFill>
          <a:ln w="9525">
            <a:solidFill>
              <a:schemeClr val="tx1"/>
            </a:solidFill>
            <a:miter lim="800000"/>
            <a:headEnd/>
            <a:tailEnd/>
          </a:ln>
          <a:effectLst/>
        </p:spPr>
        <p:txBody>
          <a:bodyPr wrap="none" anchor="ctr"/>
          <a:lstStyle/>
          <a:p>
            <a:endParaRPr lang="en-US"/>
          </a:p>
        </p:txBody>
      </p:sp>
      <p:sp>
        <p:nvSpPr>
          <p:cNvPr id="346122" name="Text Box 10"/>
          <p:cNvSpPr txBox="1">
            <a:spLocks noChangeArrowheads="1"/>
          </p:cNvSpPr>
          <p:nvPr/>
        </p:nvSpPr>
        <p:spPr bwMode="auto">
          <a:xfrm>
            <a:off x="1965326" y="1966913"/>
            <a:ext cx="2041525" cy="180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dirty="0"/>
              <a:t>Name: William Spears</a:t>
            </a:r>
          </a:p>
          <a:p>
            <a:r>
              <a:rPr lang="en-US" altLang="en-US" sz="1600" dirty="0"/>
              <a:t>University: UWYO</a:t>
            </a:r>
          </a:p>
          <a:p>
            <a:r>
              <a:rPr lang="en-US" altLang="en-US" sz="1600" dirty="0"/>
              <a:t>Office: ENG </a:t>
            </a:r>
          </a:p>
          <a:p>
            <a:r>
              <a:rPr lang="en-US" altLang="en-US" sz="1600" dirty="0"/>
              <a:t>Height: ……</a:t>
            </a:r>
          </a:p>
          <a:p>
            <a:r>
              <a:rPr lang="en-US" altLang="en-US" sz="1600" dirty="0"/>
              <a:t>Weight: ……</a:t>
            </a:r>
          </a:p>
          <a:p>
            <a:r>
              <a:rPr lang="en-US" altLang="en-US" sz="1600" dirty="0"/>
              <a:t>Insurance: …..</a:t>
            </a:r>
          </a:p>
          <a:p>
            <a:r>
              <a:rPr lang="en-US" altLang="en-US" sz="1600" dirty="0"/>
              <a:t>Etc…….</a:t>
            </a:r>
          </a:p>
        </p:txBody>
      </p:sp>
      <p:sp>
        <p:nvSpPr>
          <p:cNvPr id="346124" name="Text Box 12"/>
          <p:cNvSpPr txBox="1">
            <a:spLocks noChangeArrowheads="1"/>
          </p:cNvSpPr>
          <p:nvPr/>
        </p:nvSpPr>
        <p:spPr bwMode="auto">
          <a:xfrm>
            <a:off x="8077200" y="1295400"/>
            <a:ext cx="1083566"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An Array</a:t>
            </a:r>
          </a:p>
        </p:txBody>
      </p:sp>
      <p:sp>
        <p:nvSpPr>
          <p:cNvPr id="346125" name="Line 13"/>
          <p:cNvSpPr>
            <a:spLocks noChangeShapeType="1"/>
          </p:cNvSpPr>
          <p:nvPr/>
        </p:nvSpPr>
        <p:spPr bwMode="auto">
          <a:xfrm>
            <a:off x="4419600" y="3048000"/>
            <a:ext cx="39624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6131" name="Text Box 19"/>
          <p:cNvSpPr txBox="1">
            <a:spLocks noChangeArrowheads="1"/>
          </p:cNvSpPr>
          <p:nvPr/>
        </p:nvSpPr>
        <p:spPr bwMode="auto">
          <a:xfrm>
            <a:off x="5165726" y="2376489"/>
            <a:ext cx="155257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h(Spears) = 1</a:t>
            </a:r>
          </a:p>
        </p:txBody>
      </p:sp>
      <p:sp>
        <p:nvSpPr>
          <p:cNvPr id="346132" name="Text Box 20"/>
          <p:cNvSpPr txBox="1">
            <a:spLocks noChangeArrowheads="1"/>
          </p:cNvSpPr>
          <p:nvPr/>
        </p:nvSpPr>
        <p:spPr bwMode="auto">
          <a:xfrm>
            <a:off x="4495800" y="6096001"/>
            <a:ext cx="2655888" cy="396875"/>
          </a:xfrm>
          <a:prstGeom prst="rect">
            <a:avLst/>
          </a:prstGeom>
          <a:solidFill>
            <a:schemeClr val="accent1">
              <a:lumMod val="40000"/>
              <a:lumOff val="60000"/>
            </a:schemeClr>
          </a:solidFill>
          <a:ln>
            <a:noFill/>
          </a:ln>
          <a:effectLst/>
        </p:spPr>
        <p:txBody>
          <a:bodyPr wrap="none">
            <a:spAutoFit/>
          </a:bodyPr>
          <a:lstStyle/>
          <a:p>
            <a:r>
              <a:rPr lang="en-US" altLang="en-US" sz="2000" dirty="0"/>
              <a:t>A collision has occurred</a:t>
            </a:r>
          </a:p>
        </p:txBody>
      </p:sp>
      <p:sp>
        <p:nvSpPr>
          <p:cNvPr id="346133" name="Rectangle 21"/>
          <p:cNvSpPr>
            <a:spLocks noChangeArrowheads="1"/>
          </p:cNvSpPr>
          <p:nvPr/>
        </p:nvSpPr>
        <p:spPr bwMode="auto">
          <a:xfrm>
            <a:off x="1997075" y="4129088"/>
            <a:ext cx="2286000" cy="2057400"/>
          </a:xfrm>
          <a:prstGeom prst="rect">
            <a:avLst/>
          </a:prstGeom>
          <a:solidFill>
            <a:schemeClr val="accent4">
              <a:lumMod val="40000"/>
              <a:lumOff val="60000"/>
            </a:schemeClr>
          </a:solidFill>
          <a:ln w="9525">
            <a:solidFill>
              <a:schemeClr val="tx1"/>
            </a:solidFill>
            <a:miter lim="800000"/>
            <a:headEnd/>
            <a:tailEnd/>
          </a:ln>
          <a:effectLst/>
        </p:spPr>
        <p:txBody>
          <a:bodyPr wrap="none" anchor="ctr"/>
          <a:lstStyle/>
          <a:p>
            <a:endParaRPr lang="en-US"/>
          </a:p>
        </p:txBody>
      </p:sp>
      <p:sp>
        <p:nvSpPr>
          <p:cNvPr id="346134" name="Text Box 22"/>
          <p:cNvSpPr txBox="1">
            <a:spLocks noChangeArrowheads="1"/>
          </p:cNvSpPr>
          <p:nvPr/>
        </p:nvSpPr>
        <p:spPr bwMode="auto">
          <a:xfrm>
            <a:off x="1981201" y="4267200"/>
            <a:ext cx="1857375" cy="180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dirty="0"/>
              <a:t>Name: Diana Spears</a:t>
            </a:r>
          </a:p>
          <a:p>
            <a:r>
              <a:rPr lang="en-US" altLang="en-US" sz="1600" dirty="0"/>
              <a:t>University: UWYO</a:t>
            </a:r>
          </a:p>
          <a:p>
            <a:r>
              <a:rPr lang="en-US" altLang="en-US" sz="1600" dirty="0"/>
              <a:t>Office: ENG </a:t>
            </a:r>
          </a:p>
          <a:p>
            <a:r>
              <a:rPr lang="en-US" altLang="en-US" sz="1600" dirty="0"/>
              <a:t>Height: ……</a:t>
            </a:r>
          </a:p>
          <a:p>
            <a:r>
              <a:rPr lang="en-US" altLang="en-US" sz="1600" dirty="0"/>
              <a:t>Weight: ……</a:t>
            </a:r>
          </a:p>
          <a:p>
            <a:r>
              <a:rPr lang="en-US" altLang="en-US" sz="1600" dirty="0"/>
              <a:t>Insurance: …..</a:t>
            </a:r>
          </a:p>
          <a:p>
            <a:r>
              <a:rPr lang="en-US" altLang="en-US" sz="1600" dirty="0"/>
              <a:t>Etc…….</a:t>
            </a:r>
          </a:p>
        </p:txBody>
      </p:sp>
      <p:sp>
        <p:nvSpPr>
          <p:cNvPr id="346136" name="Line 24"/>
          <p:cNvSpPr>
            <a:spLocks noChangeShapeType="1"/>
          </p:cNvSpPr>
          <p:nvPr/>
        </p:nvSpPr>
        <p:spPr bwMode="auto">
          <a:xfrm flipV="1">
            <a:off x="4572000" y="3048000"/>
            <a:ext cx="3657600" cy="20574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6137" name="Text Box 25"/>
          <p:cNvSpPr txBox="1">
            <a:spLocks noChangeArrowheads="1"/>
          </p:cNvSpPr>
          <p:nvPr/>
        </p:nvSpPr>
        <p:spPr bwMode="auto">
          <a:xfrm>
            <a:off x="4937126" y="4814889"/>
            <a:ext cx="155257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h(Spears) = 1</a:t>
            </a:r>
          </a:p>
        </p:txBody>
      </p:sp>
      <p:sp>
        <p:nvSpPr>
          <p:cNvPr id="346138" name="Rectangle 26"/>
          <p:cNvSpPr>
            <a:spLocks noChangeArrowheads="1"/>
          </p:cNvSpPr>
          <p:nvPr/>
        </p:nvSpPr>
        <p:spPr bwMode="auto">
          <a:xfrm>
            <a:off x="7315200" y="1828800"/>
            <a:ext cx="2667000" cy="44958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46139" name="Line 27"/>
          <p:cNvSpPr>
            <a:spLocks noChangeShapeType="1"/>
          </p:cNvSpPr>
          <p:nvPr/>
        </p:nvSpPr>
        <p:spPr bwMode="auto">
          <a:xfrm>
            <a:off x="7315200" y="2514600"/>
            <a:ext cx="2667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6140" name="Line 28"/>
          <p:cNvSpPr>
            <a:spLocks noChangeShapeType="1"/>
          </p:cNvSpPr>
          <p:nvPr/>
        </p:nvSpPr>
        <p:spPr bwMode="auto">
          <a:xfrm>
            <a:off x="7315200" y="3200400"/>
            <a:ext cx="2667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6141" name="Line 29"/>
          <p:cNvSpPr>
            <a:spLocks noChangeShapeType="1"/>
          </p:cNvSpPr>
          <p:nvPr/>
        </p:nvSpPr>
        <p:spPr bwMode="auto">
          <a:xfrm>
            <a:off x="7315200" y="3886200"/>
            <a:ext cx="2667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6142" name="Line 30"/>
          <p:cNvSpPr>
            <a:spLocks noChangeShapeType="1"/>
          </p:cNvSpPr>
          <p:nvPr/>
        </p:nvSpPr>
        <p:spPr bwMode="auto">
          <a:xfrm>
            <a:off x="7315200" y="4648200"/>
            <a:ext cx="2667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6143" name="Line 31"/>
          <p:cNvSpPr>
            <a:spLocks noChangeShapeType="1"/>
          </p:cNvSpPr>
          <p:nvPr/>
        </p:nvSpPr>
        <p:spPr bwMode="auto">
          <a:xfrm>
            <a:off x="7315200" y="5486400"/>
            <a:ext cx="2667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6144" name="Line 32"/>
          <p:cNvSpPr>
            <a:spLocks noChangeShapeType="1"/>
          </p:cNvSpPr>
          <p:nvPr/>
        </p:nvSpPr>
        <p:spPr bwMode="auto">
          <a:xfrm>
            <a:off x="7924800" y="1828800"/>
            <a:ext cx="0" cy="4495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6145" name="Text Box 33"/>
          <p:cNvSpPr txBox="1">
            <a:spLocks noChangeArrowheads="1"/>
          </p:cNvSpPr>
          <p:nvPr/>
        </p:nvSpPr>
        <p:spPr bwMode="auto">
          <a:xfrm>
            <a:off x="7467600" y="20574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i="1"/>
              <a:t>0</a:t>
            </a:r>
          </a:p>
        </p:txBody>
      </p:sp>
      <p:sp>
        <p:nvSpPr>
          <p:cNvPr id="346146" name="Text Box 34"/>
          <p:cNvSpPr txBox="1">
            <a:spLocks noChangeArrowheads="1"/>
          </p:cNvSpPr>
          <p:nvPr/>
        </p:nvSpPr>
        <p:spPr bwMode="auto">
          <a:xfrm>
            <a:off x="7467600" y="26670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i="1"/>
              <a:t>1</a:t>
            </a:r>
          </a:p>
        </p:txBody>
      </p:sp>
      <p:sp>
        <p:nvSpPr>
          <p:cNvPr id="346147" name="Text Box 35"/>
          <p:cNvSpPr txBox="1">
            <a:spLocks noChangeArrowheads="1"/>
          </p:cNvSpPr>
          <p:nvPr/>
        </p:nvSpPr>
        <p:spPr bwMode="auto">
          <a:xfrm>
            <a:off x="7467600" y="33528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i="1"/>
              <a:t>2</a:t>
            </a:r>
          </a:p>
        </p:txBody>
      </p:sp>
      <p:sp>
        <p:nvSpPr>
          <p:cNvPr id="346148" name="Text Box 36"/>
          <p:cNvSpPr txBox="1">
            <a:spLocks noChangeArrowheads="1"/>
          </p:cNvSpPr>
          <p:nvPr/>
        </p:nvSpPr>
        <p:spPr bwMode="auto">
          <a:xfrm>
            <a:off x="7391401" y="5715001"/>
            <a:ext cx="53657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i="1"/>
              <a:t>T-1</a:t>
            </a:r>
          </a:p>
        </p:txBody>
      </p:sp>
    </p:spTree>
    <p:extLst>
      <p:ext uri="{BB962C8B-B14F-4D97-AF65-F5344CB8AC3E}">
        <p14:creationId xmlns:p14="http://schemas.microsoft.com/office/powerpoint/2010/main" val="36037840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7138" name="Rectangle 2"/>
          <p:cNvSpPr>
            <a:spLocks noGrp="1" noChangeArrowheads="1"/>
          </p:cNvSpPr>
          <p:nvPr>
            <p:ph type="title"/>
          </p:nvPr>
        </p:nvSpPr>
        <p:spPr/>
        <p:txBody>
          <a:bodyPr/>
          <a:lstStyle/>
          <a:p>
            <a:r>
              <a:rPr lang="en-US" altLang="en-US" smtClean="0"/>
              <a:t>Some Example Hash Functions</a:t>
            </a:r>
            <a:endParaRPr lang="en-US" altLang="en-US"/>
          </a:p>
        </p:txBody>
      </p:sp>
      <p:sp>
        <p:nvSpPr>
          <p:cNvPr id="347139" name="Rectangle 3"/>
          <p:cNvSpPr>
            <a:spLocks noGrp="1" noChangeArrowheads="1"/>
          </p:cNvSpPr>
          <p:nvPr>
            <p:ph type="body" idx="1"/>
          </p:nvPr>
        </p:nvSpPr>
        <p:spPr/>
        <p:txBody>
          <a:bodyPr/>
          <a:lstStyle/>
          <a:p>
            <a:r>
              <a:rPr lang="en-US" altLang="en-US" smtClean="0"/>
              <a:t>If the keys are integers then key%T is generally a good hash function, unless the data has some undesirable features.</a:t>
            </a:r>
          </a:p>
          <a:p>
            <a:pPr lvl="1"/>
            <a:r>
              <a:rPr lang="en-US" altLang="en-US" smtClean="0"/>
              <a:t>For example, if T = 10 and all keys end in zeros, then key%T = 0 for all keys. Everything collides.</a:t>
            </a:r>
          </a:p>
          <a:p>
            <a:r>
              <a:rPr lang="en-US" altLang="en-US" smtClean="0"/>
              <a:t>In general, to avoid situations like this, T should be a prime number.</a:t>
            </a:r>
            <a:endParaRPr lang="en-US" altLang="en-US"/>
          </a:p>
        </p:txBody>
      </p:sp>
    </p:spTree>
    <p:extLst>
      <p:ext uri="{BB962C8B-B14F-4D97-AF65-F5344CB8AC3E}">
        <p14:creationId xmlns:p14="http://schemas.microsoft.com/office/powerpoint/2010/main" val="7256520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62" name="Rectangle 2"/>
          <p:cNvSpPr>
            <a:spLocks noGrp="1" noChangeArrowheads="1"/>
          </p:cNvSpPr>
          <p:nvPr>
            <p:ph type="title"/>
          </p:nvPr>
        </p:nvSpPr>
        <p:spPr/>
        <p:txBody>
          <a:bodyPr/>
          <a:lstStyle/>
          <a:p>
            <a:r>
              <a:rPr lang="en-US" altLang="en-US" smtClean="0"/>
              <a:t>Example Hash Functions</a:t>
            </a:r>
            <a:endParaRPr lang="en-US" altLang="en-US"/>
          </a:p>
        </p:txBody>
      </p:sp>
      <p:sp>
        <p:nvSpPr>
          <p:cNvPr id="348163" name="Rectangle 3"/>
          <p:cNvSpPr>
            <a:spLocks noGrp="1" noChangeArrowheads="1"/>
          </p:cNvSpPr>
          <p:nvPr>
            <p:ph type="body" idx="1"/>
          </p:nvPr>
        </p:nvSpPr>
        <p:spPr/>
        <p:txBody>
          <a:bodyPr/>
          <a:lstStyle/>
          <a:p>
            <a:r>
              <a:rPr lang="en-US" altLang="en-US" smtClean="0"/>
              <a:t>If the keys are strings the hash function is some function of the characters in the strings.</a:t>
            </a:r>
          </a:p>
          <a:p>
            <a:r>
              <a:rPr lang="en-US" altLang="en-US" smtClean="0"/>
              <a:t>One possibility is to simply add the ASCII values of the characters:</a:t>
            </a:r>
            <a:endParaRPr lang="en-US" altLang="en-US"/>
          </a:p>
        </p:txBody>
      </p:sp>
      <p:graphicFrame>
        <p:nvGraphicFramePr>
          <p:cNvPr id="348164" name="Object 4"/>
          <p:cNvGraphicFramePr>
            <a:graphicFrameLocks noChangeAspect="1"/>
          </p:cNvGraphicFramePr>
          <p:nvPr>
            <p:extLst>
              <p:ext uri="{D42A27DB-BD31-4B8C-83A1-F6EECF244321}">
                <p14:modId xmlns:p14="http://schemas.microsoft.com/office/powerpoint/2010/main" val="49262712"/>
              </p:ext>
            </p:extLst>
          </p:nvPr>
        </p:nvGraphicFramePr>
        <p:xfrm>
          <a:off x="2110154" y="4001294"/>
          <a:ext cx="6172200" cy="1782763"/>
        </p:xfrm>
        <a:graphic>
          <a:graphicData uri="http://schemas.openxmlformats.org/presentationml/2006/ole">
            <mc:AlternateContent xmlns:mc="http://schemas.openxmlformats.org/markup-compatibility/2006">
              <mc:Choice xmlns:v="urn:schemas-microsoft-com:vml" Requires="v">
                <p:oleObj spid="_x0000_s3078" name="Equation" r:id="rId3" imgW="2374560" imgH="685800" progId="Equation.3">
                  <p:embed/>
                </p:oleObj>
              </mc:Choice>
              <mc:Fallback>
                <p:oleObj name="Equation" r:id="rId3" imgW="2374560" imgH="685800" progId="Equation.3">
                  <p:embed/>
                  <p:pic>
                    <p:nvPicPr>
                      <p:cNvPr id="348164"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10154" y="4001294"/>
                        <a:ext cx="6172200" cy="17827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extLst>
      <p:ext uri="{BB962C8B-B14F-4D97-AF65-F5344CB8AC3E}">
        <p14:creationId xmlns:p14="http://schemas.microsoft.com/office/powerpoint/2010/main" val="3802386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9186" name="Rectangle 2"/>
          <p:cNvSpPr>
            <a:spLocks noGrp="1" noChangeArrowheads="1"/>
          </p:cNvSpPr>
          <p:nvPr>
            <p:ph type="title"/>
          </p:nvPr>
        </p:nvSpPr>
        <p:spPr/>
        <p:txBody>
          <a:bodyPr/>
          <a:lstStyle/>
          <a:p>
            <a:r>
              <a:rPr lang="en-US" altLang="en-US" smtClean="0"/>
              <a:t>Example Hash Functions</a:t>
            </a:r>
            <a:endParaRPr lang="en-US" altLang="en-US"/>
          </a:p>
        </p:txBody>
      </p:sp>
      <p:sp>
        <p:nvSpPr>
          <p:cNvPr id="349187" name="Rectangle 3"/>
          <p:cNvSpPr>
            <a:spLocks noGrp="1" noChangeArrowheads="1"/>
          </p:cNvSpPr>
          <p:nvPr>
            <p:ph type="body" idx="1"/>
          </p:nvPr>
        </p:nvSpPr>
        <p:spPr/>
        <p:txBody>
          <a:bodyPr/>
          <a:lstStyle/>
          <a:p>
            <a:r>
              <a:rPr lang="en-US" altLang="en-US" smtClean="0"/>
              <a:t>Another possibility is to convert the string into some number in some arbitrary base b (b also might be a prime number):</a:t>
            </a:r>
            <a:endParaRPr lang="en-US" altLang="en-US"/>
          </a:p>
        </p:txBody>
      </p:sp>
      <p:graphicFrame>
        <p:nvGraphicFramePr>
          <p:cNvPr id="349188" name="Object 4"/>
          <p:cNvGraphicFramePr>
            <a:graphicFrameLocks noChangeAspect="1"/>
          </p:cNvGraphicFramePr>
          <p:nvPr>
            <p:extLst>
              <p:ext uri="{D42A27DB-BD31-4B8C-83A1-F6EECF244321}">
                <p14:modId xmlns:p14="http://schemas.microsoft.com/office/powerpoint/2010/main" val="2360196489"/>
              </p:ext>
            </p:extLst>
          </p:nvPr>
        </p:nvGraphicFramePr>
        <p:xfrm>
          <a:off x="1596958" y="3313889"/>
          <a:ext cx="7229475" cy="1847850"/>
        </p:xfrm>
        <a:graphic>
          <a:graphicData uri="http://schemas.openxmlformats.org/presentationml/2006/ole">
            <mc:AlternateContent xmlns:mc="http://schemas.openxmlformats.org/markup-compatibility/2006">
              <mc:Choice xmlns:v="urn:schemas-microsoft-com:vml" Requires="v">
                <p:oleObj spid="_x0000_s4103" name="Equation" r:id="rId3" imgW="2781000" imgH="711000" progId="Equation.3">
                  <p:embed/>
                </p:oleObj>
              </mc:Choice>
              <mc:Fallback>
                <p:oleObj name="Equation" r:id="rId3" imgW="2781000" imgH="711000" progId="Equation.3">
                  <p:embed/>
                  <p:pic>
                    <p:nvPicPr>
                      <p:cNvPr id="349188"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96958" y="3313889"/>
                        <a:ext cx="7229475" cy="18478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extLst>
      <p:ext uri="{BB962C8B-B14F-4D97-AF65-F5344CB8AC3E}">
        <p14:creationId xmlns:p14="http://schemas.microsoft.com/office/powerpoint/2010/main" val="36601459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hash function</a:t>
            </a:r>
            <a:endParaRPr lang="en-US" dirty="0"/>
          </a:p>
        </p:txBody>
      </p:sp>
      <p:sp>
        <p:nvSpPr>
          <p:cNvPr id="3" name="Content Placeholder 2"/>
          <p:cNvSpPr>
            <a:spLocks noGrp="1"/>
          </p:cNvSpPr>
          <p:nvPr>
            <p:ph idx="1"/>
          </p:nvPr>
        </p:nvSpPr>
        <p:spPr/>
        <p:txBody>
          <a:bodyPr>
            <a:normAutofit/>
          </a:bodyPr>
          <a:lstStyle/>
          <a:p>
            <a:pPr marL="0" indent="0">
              <a:buNone/>
            </a:pPr>
            <a:r>
              <a:rPr lang="en-US" dirty="0"/>
              <a:t> </a:t>
            </a:r>
            <a:r>
              <a:rPr lang="en-US" dirty="0" err="1"/>
              <a:t>int</a:t>
            </a:r>
            <a:r>
              <a:rPr lang="en-US" dirty="0"/>
              <a:t> </a:t>
            </a:r>
            <a:r>
              <a:rPr lang="en-US" dirty="0" err="1"/>
              <a:t>findhash</a:t>
            </a:r>
            <a:r>
              <a:rPr lang="en-US" dirty="0"/>
              <a:t> (string word) {</a:t>
            </a:r>
          </a:p>
          <a:p>
            <a:pPr marL="0" indent="0">
              <a:buNone/>
            </a:pPr>
            <a:r>
              <a:rPr lang="en-US" dirty="0"/>
              <a:t>        </a:t>
            </a:r>
            <a:r>
              <a:rPr lang="en-US" dirty="0" err="1"/>
              <a:t>int</a:t>
            </a:r>
            <a:r>
              <a:rPr lang="en-US" dirty="0"/>
              <a:t> </a:t>
            </a:r>
            <a:r>
              <a:rPr lang="en-US" dirty="0" err="1"/>
              <a:t>i</a:t>
            </a:r>
            <a:r>
              <a:rPr lang="en-US" dirty="0" smtClean="0"/>
              <a:t>; </a:t>
            </a:r>
            <a:r>
              <a:rPr lang="en-US" dirty="0"/>
              <a:t>long </a:t>
            </a:r>
            <a:r>
              <a:rPr lang="en-US" dirty="0" err="1"/>
              <a:t>int</a:t>
            </a:r>
            <a:r>
              <a:rPr lang="en-US" dirty="0"/>
              <a:t> </a:t>
            </a:r>
            <a:r>
              <a:rPr lang="en-US" dirty="0" err="1"/>
              <a:t>val</a:t>
            </a:r>
            <a:r>
              <a:rPr lang="en-US" dirty="0"/>
              <a:t>=0;</a:t>
            </a:r>
          </a:p>
          <a:p>
            <a:pPr marL="0" indent="0">
              <a:buNone/>
            </a:pPr>
            <a:r>
              <a:rPr lang="en-US" dirty="0"/>
              <a:t>        for (</a:t>
            </a:r>
            <a:r>
              <a:rPr lang="en-US" dirty="0" err="1"/>
              <a:t>i</a:t>
            </a:r>
            <a:r>
              <a:rPr lang="en-US" dirty="0"/>
              <a:t>=0; </a:t>
            </a:r>
            <a:r>
              <a:rPr lang="en-US" dirty="0" err="1" smtClean="0"/>
              <a:t>i</a:t>
            </a:r>
            <a:r>
              <a:rPr lang="en-US" dirty="0" smtClean="0"/>
              <a:t>&lt;</a:t>
            </a:r>
            <a:r>
              <a:rPr lang="en-US" dirty="0" err="1" smtClean="0"/>
              <a:t>word.size</a:t>
            </a:r>
            <a:r>
              <a:rPr lang="en-US" dirty="0"/>
              <a:t>(); </a:t>
            </a:r>
            <a:r>
              <a:rPr lang="en-US" dirty="0" err="1"/>
              <a:t>i</a:t>
            </a:r>
            <a:r>
              <a:rPr lang="en-US" dirty="0"/>
              <a:t>++) {</a:t>
            </a:r>
          </a:p>
          <a:p>
            <a:pPr marL="0" indent="0">
              <a:buNone/>
            </a:pPr>
            <a:r>
              <a:rPr lang="en-US" dirty="0"/>
              <a:t>           </a:t>
            </a:r>
            <a:r>
              <a:rPr lang="en-US" dirty="0" err="1"/>
              <a:t>val</a:t>
            </a:r>
            <a:r>
              <a:rPr lang="en-US" dirty="0"/>
              <a:t>+= (</a:t>
            </a:r>
            <a:r>
              <a:rPr lang="en-US" dirty="0" err="1"/>
              <a:t>int</a:t>
            </a:r>
            <a:r>
              <a:rPr lang="en-US" dirty="0"/>
              <a:t>)word[</a:t>
            </a:r>
            <a:r>
              <a:rPr lang="en-US" dirty="0" err="1"/>
              <a:t>i</a:t>
            </a:r>
            <a:r>
              <a:rPr lang="en-US" dirty="0"/>
              <a:t>] * (</a:t>
            </a:r>
            <a:r>
              <a:rPr lang="en-US" dirty="0" err="1" smtClean="0"/>
              <a:t>i</a:t>
            </a:r>
            <a:r>
              <a:rPr lang="en-US" dirty="0" smtClean="0"/>
              <a:t>*</a:t>
            </a:r>
            <a:r>
              <a:rPr lang="en-US" dirty="0" err="1" smtClean="0"/>
              <a:t>i</a:t>
            </a:r>
            <a:r>
              <a:rPr lang="en-US" dirty="0" smtClean="0"/>
              <a:t>);</a:t>
            </a:r>
            <a:endParaRPr lang="en-US" dirty="0"/>
          </a:p>
          <a:p>
            <a:pPr marL="0" indent="0">
              <a:buNone/>
            </a:pPr>
            <a:r>
              <a:rPr lang="en-US" dirty="0" smtClean="0"/>
              <a:t>        }</a:t>
            </a:r>
            <a:endParaRPr lang="en-US" dirty="0"/>
          </a:p>
          <a:p>
            <a:pPr marL="0" indent="0">
              <a:buNone/>
            </a:pPr>
            <a:r>
              <a:rPr lang="en-US" dirty="0" smtClean="0"/>
              <a:t>        return </a:t>
            </a:r>
            <a:r>
              <a:rPr lang="en-US" dirty="0" err="1"/>
              <a:t>val%HASHSIZE</a:t>
            </a:r>
            <a:r>
              <a:rPr lang="en-US" dirty="0"/>
              <a:t>;</a:t>
            </a:r>
          </a:p>
          <a:p>
            <a:pPr marL="0" indent="0">
              <a:buNone/>
            </a:pPr>
            <a:r>
              <a:rPr lang="en-US" dirty="0"/>
              <a:t>     }</a:t>
            </a:r>
          </a:p>
        </p:txBody>
      </p:sp>
    </p:spTree>
    <p:extLst>
      <p:ext uri="{BB962C8B-B14F-4D97-AF65-F5344CB8AC3E}">
        <p14:creationId xmlns:p14="http://schemas.microsoft.com/office/powerpoint/2010/main" val="12101779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0210" name="Rectangle 2"/>
          <p:cNvSpPr>
            <a:spLocks noGrp="1" noChangeArrowheads="1"/>
          </p:cNvSpPr>
          <p:nvPr>
            <p:ph type="title"/>
          </p:nvPr>
        </p:nvSpPr>
        <p:spPr/>
        <p:txBody>
          <a:bodyPr/>
          <a:lstStyle/>
          <a:p>
            <a:r>
              <a:rPr lang="en-US" altLang="en-US" smtClean="0"/>
              <a:t>Rule of Thumb</a:t>
            </a:r>
            <a:endParaRPr lang="en-US" altLang="en-US"/>
          </a:p>
        </p:txBody>
      </p:sp>
      <p:sp>
        <p:nvSpPr>
          <p:cNvPr id="350211" name="Rectangle 3"/>
          <p:cNvSpPr>
            <a:spLocks noGrp="1" noChangeArrowheads="1"/>
          </p:cNvSpPr>
          <p:nvPr>
            <p:ph type="body" idx="1"/>
          </p:nvPr>
        </p:nvSpPr>
        <p:spPr/>
        <p:txBody>
          <a:bodyPr/>
          <a:lstStyle/>
          <a:p>
            <a:r>
              <a:rPr lang="en-US" altLang="en-US" smtClean="0"/>
              <a:t>Hash functions should try to achieve uniform full coverage of the hash table, while minimizing collisions.</a:t>
            </a:r>
          </a:p>
          <a:p>
            <a:r>
              <a:rPr lang="en-US" altLang="en-US" smtClean="0"/>
              <a:t>Since this is usually impossible, and collisions will almost always occur, an important design consideration is how you deal with the collision resolution.</a:t>
            </a:r>
            <a:endParaRPr lang="en-US" altLang="en-US"/>
          </a:p>
        </p:txBody>
      </p:sp>
    </p:spTree>
    <p:extLst>
      <p:ext uri="{BB962C8B-B14F-4D97-AF65-F5344CB8AC3E}">
        <p14:creationId xmlns:p14="http://schemas.microsoft.com/office/powerpoint/2010/main" val="22559302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1234" name="Rectangle 2"/>
          <p:cNvSpPr>
            <a:spLocks noGrp="1" noChangeArrowheads="1"/>
          </p:cNvSpPr>
          <p:nvPr>
            <p:ph type="title"/>
          </p:nvPr>
        </p:nvSpPr>
        <p:spPr/>
        <p:txBody>
          <a:bodyPr/>
          <a:lstStyle/>
          <a:p>
            <a:r>
              <a:rPr lang="en-US" altLang="en-US" smtClean="0"/>
              <a:t>Separate Chaining</a:t>
            </a:r>
            <a:endParaRPr lang="en-US" altLang="en-US"/>
          </a:p>
        </p:txBody>
      </p:sp>
      <p:sp>
        <p:nvSpPr>
          <p:cNvPr id="351235" name="Rectangle 3"/>
          <p:cNvSpPr>
            <a:spLocks noGrp="1" noChangeArrowheads="1"/>
          </p:cNvSpPr>
          <p:nvPr>
            <p:ph type="body" idx="1"/>
          </p:nvPr>
        </p:nvSpPr>
        <p:spPr/>
        <p:txBody>
          <a:bodyPr/>
          <a:lstStyle/>
          <a:p>
            <a:r>
              <a:rPr lang="en-US" altLang="en-US" smtClean="0"/>
              <a:t>With “separate chaining” all data items that hash to the same number are kept in a list (often a linked list). So, each entry in the hash table can be a linked list of arbitrary length.</a:t>
            </a:r>
          </a:p>
          <a:p>
            <a:r>
              <a:rPr lang="en-US" altLang="en-US" smtClean="0"/>
              <a:t>To find a piece of data we use the hash function to find the correct list, and then we search the list.</a:t>
            </a:r>
            <a:endParaRPr lang="en-US" altLang="en-US"/>
          </a:p>
        </p:txBody>
      </p:sp>
    </p:spTree>
    <p:extLst>
      <p:ext uri="{BB962C8B-B14F-4D97-AF65-F5344CB8AC3E}">
        <p14:creationId xmlns:p14="http://schemas.microsoft.com/office/powerpoint/2010/main" val="247818119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2258" name="Rectangle 2"/>
          <p:cNvSpPr>
            <a:spLocks noGrp="1" noChangeArrowheads="1"/>
          </p:cNvSpPr>
          <p:nvPr>
            <p:ph type="title"/>
          </p:nvPr>
        </p:nvSpPr>
        <p:spPr/>
        <p:txBody>
          <a:bodyPr/>
          <a:lstStyle/>
          <a:p>
            <a:r>
              <a:rPr lang="en-US" altLang="en-US"/>
              <a:t>Example</a:t>
            </a:r>
          </a:p>
        </p:txBody>
      </p:sp>
      <p:sp>
        <p:nvSpPr>
          <p:cNvPr id="352259" name="Rectangle 3"/>
          <p:cNvSpPr>
            <a:spLocks noChangeArrowheads="1"/>
          </p:cNvSpPr>
          <p:nvPr/>
        </p:nvSpPr>
        <p:spPr bwMode="auto">
          <a:xfrm>
            <a:off x="2286000" y="1828800"/>
            <a:ext cx="2667000" cy="44958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52260" name="Line 4"/>
          <p:cNvSpPr>
            <a:spLocks noChangeShapeType="1"/>
          </p:cNvSpPr>
          <p:nvPr/>
        </p:nvSpPr>
        <p:spPr bwMode="auto">
          <a:xfrm>
            <a:off x="2286000" y="2514600"/>
            <a:ext cx="2667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52261" name="Line 5"/>
          <p:cNvSpPr>
            <a:spLocks noChangeShapeType="1"/>
          </p:cNvSpPr>
          <p:nvPr/>
        </p:nvSpPr>
        <p:spPr bwMode="auto">
          <a:xfrm>
            <a:off x="2286000" y="3200400"/>
            <a:ext cx="2667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52262" name="Line 6"/>
          <p:cNvSpPr>
            <a:spLocks noChangeShapeType="1"/>
          </p:cNvSpPr>
          <p:nvPr/>
        </p:nvSpPr>
        <p:spPr bwMode="auto">
          <a:xfrm>
            <a:off x="2286000" y="3886200"/>
            <a:ext cx="2667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52263" name="Line 7"/>
          <p:cNvSpPr>
            <a:spLocks noChangeShapeType="1"/>
          </p:cNvSpPr>
          <p:nvPr/>
        </p:nvSpPr>
        <p:spPr bwMode="auto">
          <a:xfrm>
            <a:off x="2286000" y="4648200"/>
            <a:ext cx="2667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52264" name="Line 8"/>
          <p:cNvSpPr>
            <a:spLocks noChangeShapeType="1"/>
          </p:cNvSpPr>
          <p:nvPr/>
        </p:nvSpPr>
        <p:spPr bwMode="auto">
          <a:xfrm>
            <a:off x="2286000" y="5486400"/>
            <a:ext cx="2667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52265" name="Rectangle 9"/>
          <p:cNvSpPr>
            <a:spLocks noChangeArrowheads="1"/>
          </p:cNvSpPr>
          <p:nvPr/>
        </p:nvSpPr>
        <p:spPr bwMode="auto">
          <a:xfrm>
            <a:off x="5349875" y="1919288"/>
            <a:ext cx="2286000" cy="2057400"/>
          </a:xfrm>
          <a:prstGeom prst="rect">
            <a:avLst/>
          </a:prstGeom>
          <a:solidFill>
            <a:schemeClr val="accent4">
              <a:lumMod val="40000"/>
              <a:lumOff val="60000"/>
            </a:schemeClr>
          </a:solidFill>
          <a:ln w="9525">
            <a:solidFill>
              <a:schemeClr val="tx1"/>
            </a:solidFill>
            <a:miter lim="800000"/>
            <a:headEnd/>
            <a:tailEnd/>
          </a:ln>
          <a:effectLst/>
        </p:spPr>
        <p:txBody>
          <a:bodyPr wrap="none" anchor="ctr"/>
          <a:lstStyle/>
          <a:p>
            <a:endParaRPr lang="en-US"/>
          </a:p>
        </p:txBody>
      </p:sp>
      <p:sp>
        <p:nvSpPr>
          <p:cNvPr id="352266" name="Text Box 10"/>
          <p:cNvSpPr txBox="1">
            <a:spLocks noChangeArrowheads="1"/>
          </p:cNvSpPr>
          <p:nvPr/>
        </p:nvSpPr>
        <p:spPr bwMode="auto">
          <a:xfrm>
            <a:off x="5334001" y="2057400"/>
            <a:ext cx="2041525" cy="180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dirty="0"/>
              <a:t>Name: William Spears</a:t>
            </a:r>
          </a:p>
          <a:p>
            <a:r>
              <a:rPr lang="en-US" altLang="en-US" sz="1600" dirty="0"/>
              <a:t>University: UWYO</a:t>
            </a:r>
          </a:p>
          <a:p>
            <a:r>
              <a:rPr lang="en-US" altLang="en-US" sz="1600" dirty="0"/>
              <a:t>Office: ENG </a:t>
            </a:r>
          </a:p>
          <a:p>
            <a:r>
              <a:rPr lang="en-US" altLang="en-US" sz="1600" dirty="0"/>
              <a:t>Height: ……</a:t>
            </a:r>
          </a:p>
          <a:p>
            <a:r>
              <a:rPr lang="en-US" altLang="en-US" sz="1600" dirty="0"/>
              <a:t>Weight: ……</a:t>
            </a:r>
          </a:p>
          <a:p>
            <a:r>
              <a:rPr lang="en-US" altLang="en-US" sz="1600" dirty="0"/>
              <a:t>Insurance: …..</a:t>
            </a:r>
          </a:p>
          <a:p>
            <a:r>
              <a:rPr lang="en-US" altLang="en-US" sz="1600" dirty="0"/>
              <a:t>Etc…….</a:t>
            </a:r>
          </a:p>
        </p:txBody>
      </p:sp>
      <p:sp>
        <p:nvSpPr>
          <p:cNvPr id="352269" name="Line 13"/>
          <p:cNvSpPr>
            <a:spLocks noChangeShapeType="1"/>
          </p:cNvSpPr>
          <p:nvPr/>
        </p:nvSpPr>
        <p:spPr bwMode="auto">
          <a:xfrm>
            <a:off x="3048000" y="1828800"/>
            <a:ext cx="0" cy="4495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52270" name="Text Box 14"/>
          <p:cNvSpPr txBox="1">
            <a:spLocks noChangeArrowheads="1"/>
          </p:cNvSpPr>
          <p:nvPr/>
        </p:nvSpPr>
        <p:spPr bwMode="auto">
          <a:xfrm>
            <a:off x="2438400" y="19812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0</a:t>
            </a:r>
          </a:p>
        </p:txBody>
      </p:sp>
      <p:sp>
        <p:nvSpPr>
          <p:cNvPr id="352271" name="Text Box 15"/>
          <p:cNvSpPr txBox="1">
            <a:spLocks noChangeArrowheads="1"/>
          </p:cNvSpPr>
          <p:nvPr/>
        </p:nvSpPr>
        <p:spPr bwMode="auto">
          <a:xfrm>
            <a:off x="2438400" y="26670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1</a:t>
            </a:r>
          </a:p>
        </p:txBody>
      </p:sp>
      <p:sp>
        <p:nvSpPr>
          <p:cNvPr id="352272" name="Text Box 16"/>
          <p:cNvSpPr txBox="1">
            <a:spLocks noChangeArrowheads="1"/>
          </p:cNvSpPr>
          <p:nvPr/>
        </p:nvSpPr>
        <p:spPr bwMode="auto">
          <a:xfrm>
            <a:off x="2438400" y="33528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2</a:t>
            </a:r>
          </a:p>
        </p:txBody>
      </p:sp>
      <p:sp>
        <p:nvSpPr>
          <p:cNvPr id="352273" name="Text Box 17"/>
          <p:cNvSpPr txBox="1">
            <a:spLocks noChangeArrowheads="1"/>
          </p:cNvSpPr>
          <p:nvPr/>
        </p:nvSpPr>
        <p:spPr bwMode="auto">
          <a:xfrm>
            <a:off x="2438401" y="5715000"/>
            <a:ext cx="518091"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T-1</a:t>
            </a:r>
          </a:p>
        </p:txBody>
      </p:sp>
      <p:sp>
        <p:nvSpPr>
          <p:cNvPr id="352275" name="Text Box 19"/>
          <p:cNvSpPr txBox="1">
            <a:spLocks noChangeArrowheads="1"/>
          </p:cNvSpPr>
          <p:nvPr/>
        </p:nvSpPr>
        <p:spPr bwMode="auto">
          <a:xfrm>
            <a:off x="6172200" y="5257800"/>
            <a:ext cx="4192302" cy="707886"/>
          </a:xfrm>
          <a:prstGeom prst="rect">
            <a:avLst/>
          </a:prstGeom>
          <a:solidFill>
            <a:schemeClr val="accent1">
              <a:lumMod val="40000"/>
              <a:lumOff val="60000"/>
            </a:schemeClr>
          </a:solidFill>
          <a:ln>
            <a:noFill/>
          </a:ln>
          <a:effectLst/>
        </p:spPr>
        <p:txBody>
          <a:bodyPr wrap="none">
            <a:spAutoFit/>
          </a:bodyPr>
          <a:lstStyle/>
          <a:p>
            <a:r>
              <a:rPr lang="en-US" altLang="en-US" sz="2000" dirty="0"/>
              <a:t>The two Spears entries are now stored</a:t>
            </a:r>
          </a:p>
          <a:p>
            <a:r>
              <a:rPr lang="en-US" altLang="en-US" sz="2000" dirty="0"/>
              <a:t>in a linked list.</a:t>
            </a:r>
          </a:p>
        </p:txBody>
      </p:sp>
      <p:sp>
        <p:nvSpPr>
          <p:cNvPr id="352276" name="Rectangle 20"/>
          <p:cNvSpPr>
            <a:spLocks noChangeArrowheads="1"/>
          </p:cNvSpPr>
          <p:nvPr/>
        </p:nvSpPr>
        <p:spPr bwMode="auto">
          <a:xfrm>
            <a:off x="8382000" y="1919288"/>
            <a:ext cx="2286000" cy="2057400"/>
          </a:xfrm>
          <a:prstGeom prst="rect">
            <a:avLst/>
          </a:prstGeom>
          <a:solidFill>
            <a:schemeClr val="accent4">
              <a:lumMod val="40000"/>
              <a:lumOff val="60000"/>
            </a:schemeClr>
          </a:solidFill>
          <a:ln w="9525">
            <a:solidFill>
              <a:schemeClr val="tx1"/>
            </a:solidFill>
            <a:miter lim="800000"/>
            <a:headEnd/>
            <a:tailEnd/>
          </a:ln>
          <a:effectLst/>
        </p:spPr>
        <p:txBody>
          <a:bodyPr wrap="none" anchor="ctr"/>
          <a:lstStyle/>
          <a:p>
            <a:endParaRPr lang="en-US"/>
          </a:p>
        </p:txBody>
      </p:sp>
      <p:sp>
        <p:nvSpPr>
          <p:cNvPr id="352277" name="Text Box 21"/>
          <p:cNvSpPr txBox="1">
            <a:spLocks noChangeArrowheads="1"/>
          </p:cNvSpPr>
          <p:nvPr/>
        </p:nvSpPr>
        <p:spPr bwMode="auto">
          <a:xfrm>
            <a:off x="8366126" y="2057400"/>
            <a:ext cx="1857375" cy="180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dirty="0"/>
              <a:t>Name: Diana Spears</a:t>
            </a:r>
          </a:p>
          <a:p>
            <a:r>
              <a:rPr lang="en-US" altLang="en-US" sz="1600" dirty="0"/>
              <a:t>University: UWYO</a:t>
            </a:r>
          </a:p>
          <a:p>
            <a:r>
              <a:rPr lang="en-US" altLang="en-US" sz="1600" dirty="0"/>
              <a:t>Office: </a:t>
            </a:r>
            <a:r>
              <a:rPr lang="en-US" altLang="en-US" sz="1600" dirty="0" smtClean="0"/>
              <a:t>ENG</a:t>
            </a:r>
            <a:endParaRPr lang="en-US" altLang="en-US" sz="1600" dirty="0"/>
          </a:p>
          <a:p>
            <a:r>
              <a:rPr lang="en-US" altLang="en-US" sz="1600" dirty="0"/>
              <a:t>Height: ……</a:t>
            </a:r>
          </a:p>
          <a:p>
            <a:r>
              <a:rPr lang="en-US" altLang="en-US" sz="1600" dirty="0"/>
              <a:t>Weight: ……</a:t>
            </a:r>
          </a:p>
          <a:p>
            <a:r>
              <a:rPr lang="en-US" altLang="en-US" sz="1600" dirty="0"/>
              <a:t>Insurance: …..</a:t>
            </a:r>
          </a:p>
          <a:p>
            <a:r>
              <a:rPr lang="en-US" altLang="en-US" sz="1600" dirty="0"/>
              <a:t>Etc…….</a:t>
            </a:r>
          </a:p>
        </p:txBody>
      </p:sp>
      <p:sp>
        <p:nvSpPr>
          <p:cNvPr id="352280" name="Line 24"/>
          <p:cNvSpPr>
            <a:spLocks noChangeShapeType="1"/>
          </p:cNvSpPr>
          <p:nvPr/>
        </p:nvSpPr>
        <p:spPr bwMode="auto">
          <a:xfrm>
            <a:off x="4191000" y="2895600"/>
            <a:ext cx="9906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52281" name="Line 25"/>
          <p:cNvSpPr>
            <a:spLocks noChangeShapeType="1"/>
          </p:cNvSpPr>
          <p:nvPr/>
        </p:nvSpPr>
        <p:spPr bwMode="auto">
          <a:xfrm>
            <a:off x="7315200" y="2971800"/>
            <a:ext cx="9144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extLst>
      <p:ext uri="{BB962C8B-B14F-4D97-AF65-F5344CB8AC3E}">
        <p14:creationId xmlns:p14="http://schemas.microsoft.com/office/powerpoint/2010/main" val="3820619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4306" name="Rectangle 2"/>
          <p:cNvSpPr>
            <a:spLocks noGrp="1" noChangeArrowheads="1"/>
          </p:cNvSpPr>
          <p:nvPr>
            <p:ph type="title"/>
          </p:nvPr>
        </p:nvSpPr>
        <p:spPr/>
        <p:txBody>
          <a:bodyPr/>
          <a:lstStyle/>
          <a:p>
            <a:r>
              <a:rPr lang="en-US" altLang="en-US" smtClean="0"/>
              <a:t>Another Example</a:t>
            </a:r>
            <a:endParaRPr lang="en-US" altLang="en-US"/>
          </a:p>
        </p:txBody>
      </p:sp>
      <p:sp>
        <p:nvSpPr>
          <p:cNvPr id="7" name="Content Placeholder 6"/>
          <p:cNvSpPr>
            <a:spLocks noGrp="1"/>
          </p:cNvSpPr>
          <p:nvPr>
            <p:ph idx="1"/>
          </p:nvPr>
        </p:nvSpPr>
        <p:spPr>
          <a:xfrm>
            <a:off x="5615354" y="1825625"/>
            <a:ext cx="5738446" cy="4351338"/>
          </a:xfrm>
        </p:spPr>
        <p:txBody>
          <a:bodyPr>
            <a:normAutofit/>
          </a:bodyPr>
          <a:lstStyle/>
          <a:p>
            <a:r>
              <a:rPr lang="en-US" altLang="en-US" dirty="0"/>
              <a:t>Here is a hash table of </a:t>
            </a:r>
            <a:r>
              <a:rPr lang="en-US" altLang="en-US" dirty="0" smtClean="0"/>
              <a:t>size </a:t>
            </a:r>
            <a:r>
              <a:rPr lang="en-US" altLang="en-US" i="1" dirty="0" smtClean="0"/>
              <a:t>T </a:t>
            </a:r>
            <a:r>
              <a:rPr lang="en-US" altLang="en-US" i="1" dirty="0"/>
              <a:t>= 10</a:t>
            </a:r>
            <a:r>
              <a:rPr lang="en-US" altLang="en-US" dirty="0"/>
              <a:t>, where the entries 0, 1, </a:t>
            </a:r>
            <a:r>
              <a:rPr lang="en-US" altLang="en-US" dirty="0" smtClean="0"/>
              <a:t>4,9</a:t>
            </a:r>
            <a:r>
              <a:rPr lang="en-US" altLang="en-US" dirty="0"/>
              <a:t>, 16, 25, 36, 49, 64, and 81 </a:t>
            </a:r>
            <a:r>
              <a:rPr lang="en-US" altLang="en-US" dirty="0" smtClean="0"/>
              <a:t>have been </a:t>
            </a:r>
            <a:r>
              <a:rPr lang="en-US" altLang="en-US" dirty="0"/>
              <a:t>inserted. </a:t>
            </a:r>
            <a:endParaRPr lang="en-US" altLang="en-US" dirty="0" smtClean="0"/>
          </a:p>
          <a:p>
            <a:r>
              <a:rPr lang="en-US" altLang="en-US" dirty="0" smtClean="0"/>
              <a:t>The </a:t>
            </a:r>
            <a:r>
              <a:rPr lang="en-US" altLang="en-US" dirty="0"/>
              <a:t>hash function </a:t>
            </a:r>
            <a:r>
              <a:rPr lang="en-US" altLang="en-US" dirty="0" smtClean="0"/>
              <a:t>was </a:t>
            </a:r>
            <a:r>
              <a:rPr lang="en-US" altLang="en-US" i="1" dirty="0" smtClean="0"/>
              <a:t>h(key</a:t>
            </a:r>
            <a:r>
              <a:rPr lang="en-US" altLang="en-US" i="1" dirty="0"/>
              <a:t>) = key%10</a:t>
            </a:r>
            <a:r>
              <a:rPr lang="en-US" altLang="en-US" dirty="0"/>
              <a:t>. </a:t>
            </a:r>
            <a:endParaRPr lang="en-US" altLang="en-US" dirty="0" smtClean="0"/>
          </a:p>
          <a:p>
            <a:r>
              <a:rPr lang="en-US" altLang="en-US" dirty="0" smtClean="0"/>
              <a:t>I </a:t>
            </a:r>
            <a:r>
              <a:rPr lang="en-US" altLang="en-US" dirty="0"/>
              <a:t>have omitted </a:t>
            </a:r>
            <a:r>
              <a:rPr lang="en-US" altLang="en-US" dirty="0" smtClean="0"/>
              <a:t>the empty </a:t>
            </a:r>
            <a:r>
              <a:rPr lang="en-US" altLang="en-US" dirty="0"/>
              <a:t>table entries. Because </a:t>
            </a:r>
            <a:r>
              <a:rPr lang="en-US" altLang="en-US" dirty="0" smtClean="0"/>
              <a:t>there are </a:t>
            </a:r>
            <a:r>
              <a:rPr lang="en-US" altLang="en-US" dirty="0"/>
              <a:t>10 slots and 10 data items, </a:t>
            </a:r>
            <a:r>
              <a:rPr lang="en-US" altLang="en-US" dirty="0" smtClean="0"/>
              <a:t>there is </a:t>
            </a:r>
            <a:r>
              <a:rPr lang="en-US" altLang="en-US" dirty="0"/>
              <a:t>an average of 1 data item per slot.</a:t>
            </a:r>
          </a:p>
          <a:p>
            <a:endParaRPr lang="en-US" dirty="0"/>
          </a:p>
        </p:txBody>
      </p:sp>
      <p:sp>
        <p:nvSpPr>
          <p:cNvPr id="354307" name="Rectangle 3"/>
          <p:cNvSpPr>
            <a:spLocks noChangeArrowheads="1"/>
          </p:cNvSpPr>
          <p:nvPr/>
        </p:nvSpPr>
        <p:spPr bwMode="auto">
          <a:xfrm>
            <a:off x="2286000" y="1828800"/>
            <a:ext cx="2667000" cy="44958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54308" name="Line 4"/>
          <p:cNvSpPr>
            <a:spLocks noChangeShapeType="1"/>
          </p:cNvSpPr>
          <p:nvPr/>
        </p:nvSpPr>
        <p:spPr bwMode="auto">
          <a:xfrm>
            <a:off x="2286000" y="2514600"/>
            <a:ext cx="2667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54309" name="Line 5"/>
          <p:cNvSpPr>
            <a:spLocks noChangeShapeType="1"/>
          </p:cNvSpPr>
          <p:nvPr/>
        </p:nvSpPr>
        <p:spPr bwMode="auto">
          <a:xfrm>
            <a:off x="2286000" y="3200400"/>
            <a:ext cx="2667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54310" name="Line 6"/>
          <p:cNvSpPr>
            <a:spLocks noChangeShapeType="1"/>
          </p:cNvSpPr>
          <p:nvPr/>
        </p:nvSpPr>
        <p:spPr bwMode="auto">
          <a:xfrm>
            <a:off x="2286000" y="3886200"/>
            <a:ext cx="2667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54311" name="Line 7"/>
          <p:cNvSpPr>
            <a:spLocks noChangeShapeType="1"/>
          </p:cNvSpPr>
          <p:nvPr/>
        </p:nvSpPr>
        <p:spPr bwMode="auto">
          <a:xfrm>
            <a:off x="2286000" y="4648200"/>
            <a:ext cx="2667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54312" name="Line 8"/>
          <p:cNvSpPr>
            <a:spLocks noChangeShapeType="1"/>
          </p:cNvSpPr>
          <p:nvPr/>
        </p:nvSpPr>
        <p:spPr bwMode="auto">
          <a:xfrm>
            <a:off x="2286000" y="5486400"/>
            <a:ext cx="2667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54315" name="Line 11"/>
          <p:cNvSpPr>
            <a:spLocks noChangeShapeType="1"/>
          </p:cNvSpPr>
          <p:nvPr/>
        </p:nvSpPr>
        <p:spPr bwMode="auto">
          <a:xfrm>
            <a:off x="3048000" y="1828800"/>
            <a:ext cx="0" cy="4495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54316" name="Text Box 12"/>
          <p:cNvSpPr txBox="1">
            <a:spLocks noChangeArrowheads="1"/>
          </p:cNvSpPr>
          <p:nvPr/>
        </p:nvSpPr>
        <p:spPr bwMode="auto">
          <a:xfrm>
            <a:off x="2438400" y="19812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0</a:t>
            </a:r>
          </a:p>
        </p:txBody>
      </p:sp>
      <p:sp>
        <p:nvSpPr>
          <p:cNvPr id="354317" name="Text Box 13"/>
          <p:cNvSpPr txBox="1">
            <a:spLocks noChangeArrowheads="1"/>
          </p:cNvSpPr>
          <p:nvPr/>
        </p:nvSpPr>
        <p:spPr bwMode="auto">
          <a:xfrm>
            <a:off x="2438400" y="26670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1</a:t>
            </a:r>
          </a:p>
        </p:txBody>
      </p:sp>
      <p:sp>
        <p:nvSpPr>
          <p:cNvPr id="354318" name="Text Box 14"/>
          <p:cNvSpPr txBox="1">
            <a:spLocks noChangeArrowheads="1"/>
          </p:cNvSpPr>
          <p:nvPr/>
        </p:nvSpPr>
        <p:spPr bwMode="auto">
          <a:xfrm>
            <a:off x="2438400" y="33528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4</a:t>
            </a:r>
          </a:p>
        </p:txBody>
      </p:sp>
      <p:sp>
        <p:nvSpPr>
          <p:cNvPr id="354319" name="Text Box 15"/>
          <p:cNvSpPr txBox="1">
            <a:spLocks noChangeArrowheads="1"/>
          </p:cNvSpPr>
          <p:nvPr/>
        </p:nvSpPr>
        <p:spPr bwMode="auto">
          <a:xfrm>
            <a:off x="2438400" y="57150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9</a:t>
            </a:r>
          </a:p>
        </p:txBody>
      </p:sp>
      <p:sp>
        <p:nvSpPr>
          <p:cNvPr id="354325" name="Text Box 21"/>
          <p:cNvSpPr txBox="1">
            <a:spLocks noChangeArrowheads="1"/>
          </p:cNvSpPr>
          <p:nvPr/>
        </p:nvSpPr>
        <p:spPr bwMode="auto">
          <a:xfrm>
            <a:off x="3184525" y="1995488"/>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0</a:t>
            </a:r>
          </a:p>
        </p:txBody>
      </p:sp>
      <p:sp>
        <p:nvSpPr>
          <p:cNvPr id="354326" name="Text Box 22"/>
          <p:cNvSpPr txBox="1">
            <a:spLocks noChangeArrowheads="1"/>
          </p:cNvSpPr>
          <p:nvPr/>
        </p:nvSpPr>
        <p:spPr bwMode="auto">
          <a:xfrm>
            <a:off x="3108325" y="2681289"/>
            <a:ext cx="1208088"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marL="457200" indent="-457200">
              <a:defRPr sz="2400">
                <a:solidFill>
                  <a:schemeClr val="tx1"/>
                </a:solidFill>
                <a:latin typeface="Times New Roman" panose="02020603050405020304" pitchFamily="18" charset="0"/>
              </a:defRPr>
            </a:lvl1pPr>
            <a:lvl2pPr marL="914400" indent="-457200">
              <a:defRPr sz="2400">
                <a:solidFill>
                  <a:schemeClr val="tx1"/>
                </a:solidFill>
                <a:latin typeface="Times New Roman" panose="02020603050405020304" pitchFamily="18" charset="0"/>
              </a:defRPr>
            </a:lvl2pPr>
            <a:lvl3pPr marL="1371600" indent="-457200">
              <a:defRPr sz="2400">
                <a:solidFill>
                  <a:schemeClr val="tx1"/>
                </a:solidFill>
                <a:latin typeface="Times New Roman" panose="02020603050405020304" pitchFamily="18" charset="0"/>
              </a:defRPr>
            </a:lvl3pPr>
            <a:lvl4pPr marL="1828800" indent="-457200">
              <a:defRPr sz="2400">
                <a:solidFill>
                  <a:schemeClr val="tx1"/>
                </a:solidFill>
                <a:latin typeface="Times New Roman" panose="02020603050405020304" pitchFamily="18" charset="0"/>
              </a:defRPr>
            </a:lvl4pPr>
            <a:lvl5pPr marL="2286000" indent="-457200">
              <a:defRPr sz="2400">
                <a:solidFill>
                  <a:schemeClr val="tx1"/>
                </a:solidFill>
                <a:latin typeface="Times New Roman" panose="02020603050405020304" pitchFamily="18" charset="0"/>
              </a:defRPr>
            </a:lvl5pPr>
            <a:lvl6pPr marL="2743200" indent="-457200" fontAlgn="base">
              <a:spcBef>
                <a:spcPct val="0"/>
              </a:spcBef>
              <a:spcAft>
                <a:spcPct val="0"/>
              </a:spcAft>
              <a:defRPr sz="2400">
                <a:solidFill>
                  <a:schemeClr val="tx1"/>
                </a:solidFill>
                <a:latin typeface="Times New Roman" panose="02020603050405020304" pitchFamily="18" charset="0"/>
              </a:defRPr>
            </a:lvl6pPr>
            <a:lvl7pPr marL="3200400" indent="-457200" fontAlgn="base">
              <a:spcBef>
                <a:spcPct val="0"/>
              </a:spcBef>
              <a:spcAft>
                <a:spcPct val="0"/>
              </a:spcAft>
              <a:defRPr sz="2400">
                <a:solidFill>
                  <a:schemeClr val="tx1"/>
                </a:solidFill>
                <a:latin typeface="Times New Roman" panose="02020603050405020304" pitchFamily="18" charset="0"/>
              </a:defRPr>
            </a:lvl7pPr>
            <a:lvl8pPr marL="3657600" indent="-457200" fontAlgn="base">
              <a:spcBef>
                <a:spcPct val="0"/>
              </a:spcBef>
              <a:spcAft>
                <a:spcPct val="0"/>
              </a:spcAft>
              <a:defRPr sz="2400">
                <a:solidFill>
                  <a:schemeClr val="tx1"/>
                </a:solidFill>
                <a:latin typeface="Times New Roman" panose="02020603050405020304" pitchFamily="18" charset="0"/>
              </a:defRPr>
            </a:lvl8pPr>
            <a:lvl9pPr marL="4114800" indent="-457200" fontAlgn="base">
              <a:spcBef>
                <a:spcPct val="0"/>
              </a:spcBef>
              <a:spcAft>
                <a:spcPct val="0"/>
              </a:spcAft>
              <a:defRPr sz="2400">
                <a:solidFill>
                  <a:schemeClr val="tx1"/>
                </a:solidFill>
                <a:latin typeface="Times New Roman" panose="02020603050405020304" pitchFamily="18" charset="0"/>
              </a:defRPr>
            </a:lvl9pPr>
          </a:lstStyle>
          <a:p>
            <a:pPr>
              <a:buFontTx/>
              <a:buAutoNum type="arabicPlain" startAt="81"/>
            </a:pPr>
            <a:r>
              <a:rPr lang="en-US" altLang="en-US" sz="2000">
                <a:sym typeface="Wingdings" panose="05000000000000000000" pitchFamily="2" charset="2"/>
              </a:rPr>
              <a:t></a:t>
            </a:r>
            <a:r>
              <a:rPr lang="en-US" altLang="en-US" sz="2000"/>
              <a:t>   1</a:t>
            </a:r>
          </a:p>
        </p:txBody>
      </p:sp>
      <p:sp>
        <p:nvSpPr>
          <p:cNvPr id="354327" name="Line 23"/>
          <p:cNvSpPr>
            <a:spLocks noChangeShapeType="1"/>
          </p:cNvSpPr>
          <p:nvPr/>
        </p:nvSpPr>
        <p:spPr bwMode="auto">
          <a:xfrm>
            <a:off x="2286000" y="3276600"/>
            <a:ext cx="2667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54328" name="Text Box 24"/>
          <p:cNvSpPr txBox="1">
            <a:spLocks noChangeArrowheads="1"/>
          </p:cNvSpPr>
          <p:nvPr/>
        </p:nvSpPr>
        <p:spPr bwMode="auto">
          <a:xfrm>
            <a:off x="3108325" y="3367089"/>
            <a:ext cx="941388"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64 </a:t>
            </a:r>
            <a:r>
              <a:rPr lang="en-US" altLang="en-US" sz="2000">
                <a:sym typeface="Wingdings" panose="05000000000000000000" pitchFamily="2" charset="2"/>
              </a:rPr>
              <a:t> 4</a:t>
            </a:r>
            <a:endParaRPr lang="en-US" altLang="en-US" sz="2000"/>
          </a:p>
        </p:txBody>
      </p:sp>
      <p:sp>
        <p:nvSpPr>
          <p:cNvPr id="354329" name="Text Box 25"/>
          <p:cNvSpPr txBox="1">
            <a:spLocks noChangeArrowheads="1"/>
          </p:cNvSpPr>
          <p:nvPr/>
        </p:nvSpPr>
        <p:spPr bwMode="auto">
          <a:xfrm>
            <a:off x="2422525" y="4129088"/>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5</a:t>
            </a:r>
          </a:p>
        </p:txBody>
      </p:sp>
      <p:sp>
        <p:nvSpPr>
          <p:cNvPr id="354330" name="Text Box 26"/>
          <p:cNvSpPr txBox="1">
            <a:spLocks noChangeArrowheads="1"/>
          </p:cNvSpPr>
          <p:nvPr/>
        </p:nvSpPr>
        <p:spPr bwMode="auto">
          <a:xfrm>
            <a:off x="3124200" y="4114800"/>
            <a:ext cx="444352"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25</a:t>
            </a:r>
          </a:p>
        </p:txBody>
      </p:sp>
      <p:sp>
        <p:nvSpPr>
          <p:cNvPr id="354331" name="Text Box 27"/>
          <p:cNvSpPr txBox="1">
            <a:spLocks noChangeArrowheads="1"/>
          </p:cNvSpPr>
          <p:nvPr/>
        </p:nvSpPr>
        <p:spPr bwMode="auto">
          <a:xfrm>
            <a:off x="2422525" y="4891088"/>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6</a:t>
            </a:r>
          </a:p>
        </p:txBody>
      </p:sp>
      <p:sp>
        <p:nvSpPr>
          <p:cNvPr id="354332" name="Text Box 28"/>
          <p:cNvSpPr txBox="1">
            <a:spLocks noChangeArrowheads="1"/>
          </p:cNvSpPr>
          <p:nvPr/>
        </p:nvSpPr>
        <p:spPr bwMode="auto">
          <a:xfrm>
            <a:off x="3124200" y="4876801"/>
            <a:ext cx="1068388"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36 </a:t>
            </a:r>
            <a:r>
              <a:rPr lang="en-US" altLang="en-US" sz="2000">
                <a:sym typeface="Wingdings" panose="05000000000000000000" pitchFamily="2" charset="2"/>
              </a:rPr>
              <a:t> 16</a:t>
            </a:r>
            <a:endParaRPr lang="en-US" altLang="en-US" sz="2000"/>
          </a:p>
        </p:txBody>
      </p:sp>
      <p:sp>
        <p:nvSpPr>
          <p:cNvPr id="354333" name="Line 29"/>
          <p:cNvSpPr>
            <a:spLocks noChangeShapeType="1"/>
          </p:cNvSpPr>
          <p:nvPr/>
        </p:nvSpPr>
        <p:spPr bwMode="auto">
          <a:xfrm>
            <a:off x="2286000" y="5562600"/>
            <a:ext cx="2667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54334" name="Text Box 30"/>
          <p:cNvSpPr txBox="1">
            <a:spLocks noChangeArrowheads="1"/>
          </p:cNvSpPr>
          <p:nvPr/>
        </p:nvSpPr>
        <p:spPr bwMode="auto">
          <a:xfrm>
            <a:off x="3124200" y="5715001"/>
            <a:ext cx="941388"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49 </a:t>
            </a:r>
            <a:r>
              <a:rPr lang="en-US" altLang="en-US" sz="2000">
                <a:sym typeface="Wingdings" panose="05000000000000000000" pitchFamily="2" charset="2"/>
              </a:rPr>
              <a:t> 9</a:t>
            </a:r>
            <a:endParaRPr lang="en-US" altLang="en-US" sz="2000"/>
          </a:p>
        </p:txBody>
      </p:sp>
    </p:spTree>
    <p:extLst>
      <p:ext uri="{BB962C8B-B14F-4D97-AF65-F5344CB8AC3E}">
        <p14:creationId xmlns:p14="http://schemas.microsoft.com/office/powerpoint/2010/main" val="29548644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search key</a:t>
            </a:r>
            <a:endParaRPr lang="en-US" dirty="0"/>
          </a:p>
        </p:txBody>
      </p:sp>
      <p:sp>
        <p:nvSpPr>
          <p:cNvPr id="3" name="Content Placeholder 2"/>
          <p:cNvSpPr>
            <a:spLocks noGrp="1"/>
          </p:cNvSpPr>
          <p:nvPr>
            <p:ph idx="1"/>
          </p:nvPr>
        </p:nvSpPr>
        <p:spPr/>
        <p:txBody>
          <a:bodyPr/>
          <a:lstStyle/>
          <a:p>
            <a:r>
              <a:rPr lang="en-US" dirty="0" smtClean="0"/>
              <a:t>So first we start with the idea of a search key.</a:t>
            </a:r>
          </a:p>
          <a:p>
            <a:pPr lvl="1"/>
            <a:r>
              <a:rPr lang="en-US" dirty="0" smtClean="0"/>
              <a:t>You have a set of data and it can be found by a key value.</a:t>
            </a:r>
          </a:p>
          <a:p>
            <a:pPr lvl="1"/>
            <a:endParaRPr lang="en-US" dirty="0"/>
          </a:p>
          <a:p>
            <a:pPr lvl="1"/>
            <a:endParaRPr lang="en-US" dirty="0" smtClean="0"/>
          </a:p>
          <a:p>
            <a:pPr lvl="1"/>
            <a:endParaRPr lang="en-US" dirty="0"/>
          </a:p>
          <a:p>
            <a:pPr lvl="1"/>
            <a:r>
              <a:rPr lang="en-US" dirty="0" smtClean="0"/>
              <a:t>We use the key of </a:t>
            </a:r>
          </a:p>
          <a:p>
            <a:pPr marL="457200" lvl="1" indent="0">
              <a:buNone/>
            </a:pPr>
            <a:r>
              <a:rPr lang="en-US" dirty="0"/>
              <a:t>"</a:t>
            </a:r>
            <a:r>
              <a:rPr lang="en-US" dirty="0" smtClean="0"/>
              <a:t>ward" to start store it.</a:t>
            </a:r>
            <a:endParaRPr lang="en-US" dirty="0"/>
          </a:p>
        </p:txBody>
      </p:sp>
      <p:sp>
        <p:nvSpPr>
          <p:cNvPr id="4" name="Rectangle 10"/>
          <p:cNvSpPr>
            <a:spLocks noChangeArrowheads="1"/>
          </p:cNvSpPr>
          <p:nvPr/>
        </p:nvSpPr>
        <p:spPr bwMode="auto">
          <a:xfrm>
            <a:off x="4700954" y="3048000"/>
            <a:ext cx="2286000" cy="2057400"/>
          </a:xfrm>
          <a:prstGeom prst="rect">
            <a:avLst/>
          </a:prstGeom>
          <a:solidFill>
            <a:schemeClr val="accent4">
              <a:lumMod val="40000"/>
              <a:lumOff val="60000"/>
            </a:schemeClr>
          </a:solidFill>
          <a:ln w="9525">
            <a:solidFill>
              <a:schemeClr val="tx1"/>
            </a:solidFill>
            <a:miter lim="800000"/>
            <a:headEnd/>
            <a:tailEnd/>
          </a:ln>
          <a:effectLst/>
        </p:spPr>
        <p:txBody>
          <a:bodyPr wrap="none" anchor="ctr"/>
          <a:lstStyle/>
          <a:p>
            <a:endParaRPr lang="en-US"/>
          </a:p>
        </p:txBody>
      </p:sp>
      <p:sp>
        <p:nvSpPr>
          <p:cNvPr id="5" name="Text Box 11"/>
          <p:cNvSpPr txBox="1">
            <a:spLocks noChangeArrowheads="1"/>
          </p:cNvSpPr>
          <p:nvPr/>
        </p:nvSpPr>
        <p:spPr bwMode="auto">
          <a:xfrm>
            <a:off x="4685080" y="3186113"/>
            <a:ext cx="1664943" cy="1815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dirty="0"/>
              <a:t>Name: </a:t>
            </a:r>
            <a:r>
              <a:rPr lang="en-US" altLang="en-US" sz="1600" dirty="0" smtClean="0"/>
              <a:t>Jim Ward</a:t>
            </a:r>
            <a:endParaRPr lang="en-US" altLang="en-US" sz="1600" dirty="0"/>
          </a:p>
          <a:p>
            <a:r>
              <a:rPr lang="en-US" altLang="en-US" sz="1600" dirty="0"/>
              <a:t>University: UWYO</a:t>
            </a:r>
          </a:p>
          <a:p>
            <a:r>
              <a:rPr lang="en-US" altLang="en-US" sz="1600" dirty="0"/>
              <a:t>Office: ENG </a:t>
            </a:r>
            <a:r>
              <a:rPr lang="en-US" altLang="en-US" sz="1600" dirty="0" smtClean="0"/>
              <a:t>4065</a:t>
            </a:r>
            <a:endParaRPr lang="en-US" altLang="en-US" sz="1600" dirty="0"/>
          </a:p>
          <a:p>
            <a:r>
              <a:rPr lang="en-US" altLang="en-US" sz="1600" dirty="0"/>
              <a:t>Height: ……</a:t>
            </a:r>
          </a:p>
          <a:p>
            <a:r>
              <a:rPr lang="en-US" altLang="en-US" sz="1600" dirty="0"/>
              <a:t>Weight: ……</a:t>
            </a:r>
          </a:p>
          <a:p>
            <a:r>
              <a:rPr lang="en-US" altLang="en-US" sz="1600" dirty="0"/>
              <a:t>Insurance: …..</a:t>
            </a:r>
          </a:p>
          <a:p>
            <a:r>
              <a:rPr lang="en-US" altLang="en-US" sz="1600" dirty="0"/>
              <a:t>Etc…….</a:t>
            </a:r>
          </a:p>
        </p:txBody>
      </p:sp>
      <p:sp>
        <p:nvSpPr>
          <p:cNvPr id="6" name="Text Box 12"/>
          <p:cNvSpPr txBox="1">
            <a:spLocks noChangeArrowheads="1"/>
          </p:cNvSpPr>
          <p:nvPr/>
        </p:nvSpPr>
        <p:spPr bwMode="auto">
          <a:xfrm>
            <a:off x="5310555" y="5257800"/>
            <a:ext cx="1208729"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Data Item</a:t>
            </a:r>
          </a:p>
        </p:txBody>
      </p:sp>
    </p:spTree>
    <p:extLst>
      <p:ext uri="{BB962C8B-B14F-4D97-AF65-F5344CB8AC3E}">
        <p14:creationId xmlns:p14="http://schemas.microsoft.com/office/powerpoint/2010/main" val="11616714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3282" name="Rectangle 2"/>
          <p:cNvSpPr>
            <a:spLocks noGrp="1" noChangeArrowheads="1"/>
          </p:cNvSpPr>
          <p:nvPr>
            <p:ph type="title"/>
          </p:nvPr>
        </p:nvSpPr>
        <p:spPr/>
        <p:txBody>
          <a:bodyPr/>
          <a:lstStyle/>
          <a:p>
            <a:r>
              <a:rPr lang="en-US" altLang="en-US" smtClean="0"/>
              <a:t>Analysis</a:t>
            </a:r>
            <a:endParaRPr lang="en-US" altLang="en-US"/>
          </a:p>
        </p:txBody>
      </p:sp>
      <p:sp>
        <p:nvSpPr>
          <p:cNvPr id="353283" name="Rectangle 3"/>
          <p:cNvSpPr>
            <a:spLocks noGrp="1" noChangeArrowheads="1"/>
          </p:cNvSpPr>
          <p:nvPr>
            <p:ph type="body" idx="1"/>
          </p:nvPr>
        </p:nvSpPr>
        <p:spPr/>
        <p:txBody>
          <a:bodyPr/>
          <a:lstStyle/>
          <a:p>
            <a:r>
              <a:rPr lang="en-US" altLang="en-US" smtClean="0"/>
              <a:t>How can we analyze the performance of the hash table?</a:t>
            </a:r>
          </a:p>
          <a:p>
            <a:r>
              <a:rPr lang="en-US" altLang="en-US" smtClean="0"/>
              <a:t>Clearly as we increase the number of data items N, more and more items will be stored in linked lists, thus slowing everything down.</a:t>
            </a:r>
          </a:p>
          <a:p>
            <a:r>
              <a:rPr lang="en-US" altLang="en-US" smtClean="0"/>
              <a:t>Equally clearly, increasing the table size T allows you to hold more data in an efficient manner.</a:t>
            </a:r>
          </a:p>
          <a:p>
            <a:r>
              <a:rPr lang="en-US" altLang="en-US" smtClean="0"/>
              <a:t>It turns out that the ratio                 is the important quantity to analyze. This is called the “load factor”.</a:t>
            </a:r>
            <a:endParaRPr lang="en-US" altLang="en-US"/>
          </a:p>
        </p:txBody>
      </p:sp>
      <p:graphicFrame>
        <p:nvGraphicFramePr>
          <p:cNvPr id="353284" name="Object 4"/>
          <p:cNvGraphicFramePr>
            <a:graphicFrameLocks noChangeAspect="1"/>
          </p:cNvGraphicFramePr>
          <p:nvPr>
            <p:extLst>
              <p:ext uri="{D42A27DB-BD31-4B8C-83A1-F6EECF244321}">
                <p14:modId xmlns:p14="http://schemas.microsoft.com/office/powerpoint/2010/main" val="2103004286"/>
              </p:ext>
            </p:extLst>
          </p:nvPr>
        </p:nvGraphicFramePr>
        <p:xfrm>
          <a:off x="4808581" y="4143983"/>
          <a:ext cx="1371600" cy="400050"/>
        </p:xfrm>
        <a:graphic>
          <a:graphicData uri="http://schemas.openxmlformats.org/presentationml/2006/ole">
            <mc:AlternateContent xmlns:mc="http://schemas.openxmlformats.org/markup-compatibility/2006">
              <mc:Choice xmlns:v="urn:schemas-microsoft-com:vml" Requires="v">
                <p:oleObj spid="_x0000_s5127" name="Equation" r:id="rId3" imgW="609480" imgH="177480" progId="Equation.3">
                  <p:embed/>
                </p:oleObj>
              </mc:Choice>
              <mc:Fallback>
                <p:oleObj name="Equation" r:id="rId3" imgW="609480" imgH="177480" progId="Equation.3">
                  <p:embed/>
                  <p:pic>
                    <p:nvPicPr>
                      <p:cNvPr id="353284"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08581" y="4143983"/>
                        <a:ext cx="1371600" cy="4000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extLst>
      <p:ext uri="{BB962C8B-B14F-4D97-AF65-F5344CB8AC3E}">
        <p14:creationId xmlns:p14="http://schemas.microsoft.com/office/powerpoint/2010/main" val="98657941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5330" name="Rectangle 2"/>
          <p:cNvSpPr>
            <a:spLocks noGrp="1" noChangeArrowheads="1"/>
          </p:cNvSpPr>
          <p:nvPr>
            <p:ph type="title"/>
          </p:nvPr>
        </p:nvSpPr>
        <p:spPr/>
        <p:txBody>
          <a:bodyPr/>
          <a:lstStyle/>
          <a:p>
            <a:r>
              <a:rPr lang="en-US" altLang="en-US" smtClean="0"/>
              <a:t>Analysis…</a:t>
            </a:r>
            <a:endParaRPr lang="en-US" altLang="en-US"/>
          </a:p>
        </p:txBody>
      </p:sp>
      <p:sp>
        <p:nvSpPr>
          <p:cNvPr id="355331" name="Rectangle 3"/>
          <p:cNvSpPr>
            <a:spLocks noGrp="1" noChangeArrowheads="1"/>
          </p:cNvSpPr>
          <p:nvPr>
            <p:ph type="body" idx="1"/>
          </p:nvPr>
        </p:nvSpPr>
        <p:spPr/>
        <p:txBody>
          <a:bodyPr/>
          <a:lstStyle/>
          <a:p>
            <a:r>
              <a:rPr lang="en-US" altLang="en-US" smtClean="0"/>
              <a:t>For separate chaining, the load factor is greater than 0, and can be greater than 1. What is a good load factor to maintain?</a:t>
            </a:r>
          </a:p>
          <a:p>
            <a:r>
              <a:rPr lang="en-US" altLang="en-US" smtClean="0"/>
              <a:t>Note that, for separate chaining, the load factor is the same as the average length of the linked lists.</a:t>
            </a:r>
          </a:p>
          <a:p>
            <a:r>
              <a:rPr lang="en-US" altLang="en-US" smtClean="0"/>
              <a:t>Thus, an unsuccessful search will require following about      nodes in a linked list.</a:t>
            </a:r>
          </a:p>
          <a:p>
            <a:r>
              <a:rPr lang="en-US" altLang="en-US" smtClean="0"/>
              <a:t>A successful search will require following about         nodes. </a:t>
            </a:r>
            <a:endParaRPr lang="en-US" altLang="en-US"/>
          </a:p>
        </p:txBody>
      </p:sp>
      <p:graphicFrame>
        <p:nvGraphicFramePr>
          <p:cNvPr id="355332" name="Object 4"/>
          <p:cNvGraphicFramePr>
            <a:graphicFrameLocks noChangeAspect="1"/>
          </p:cNvGraphicFramePr>
          <p:nvPr>
            <p:extLst>
              <p:ext uri="{D42A27DB-BD31-4B8C-83A1-F6EECF244321}">
                <p14:modId xmlns:p14="http://schemas.microsoft.com/office/powerpoint/2010/main" val="4074111404"/>
              </p:ext>
            </p:extLst>
          </p:nvPr>
        </p:nvGraphicFramePr>
        <p:xfrm>
          <a:off x="9448801" y="3601244"/>
          <a:ext cx="314325" cy="400050"/>
        </p:xfrm>
        <a:graphic>
          <a:graphicData uri="http://schemas.openxmlformats.org/presentationml/2006/ole">
            <mc:AlternateContent xmlns:mc="http://schemas.openxmlformats.org/markup-compatibility/2006">
              <mc:Choice xmlns:v="urn:schemas-microsoft-com:vml" Requires="v">
                <p:oleObj spid="_x0000_s6154" name="Equation" r:id="rId3" imgW="139680" imgH="177480" progId="Equation.3">
                  <p:embed/>
                </p:oleObj>
              </mc:Choice>
              <mc:Fallback>
                <p:oleObj name="Equation" r:id="rId3" imgW="139680" imgH="177480" progId="Equation.3">
                  <p:embed/>
                  <p:pic>
                    <p:nvPicPr>
                      <p:cNvPr id="355332"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448801" y="3601244"/>
                        <a:ext cx="314325" cy="4000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55333" name="Object 5"/>
          <p:cNvGraphicFramePr>
            <a:graphicFrameLocks noChangeAspect="1"/>
          </p:cNvGraphicFramePr>
          <p:nvPr>
            <p:extLst>
              <p:ext uri="{D42A27DB-BD31-4B8C-83A1-F6EECF244321}">
                <p14:modId xmlns:p14="http://schemas.microsoft.com/office/powerpoint/2010/main" val="3878134132"/>
              </p:ext>
            </p:extLst>
          </p:nvPr>
        </p:nvGraphicFramePr>
        <p:xfrm>
          <a:off x="7995138" y="4530970"/>
          <a:ext cx="685800" cy="400050"/>
        </p:xfrm>
        <a:graphic>
          <a:graphicData uri="http://schemas.openxmlformats.org/presentationml/2006/ole">
            <mc:AlternateContent xmlns:mc="http://schemas.openxmlformats.org/markup-compatibility/2006">
              <mc:Choice xmlns:v="urn:schemas-microsoft-com:vml" Requires="v">
                <p:oleObj spid="_x0000_s6155" name="Equation" r:id="rId5" imgW="304560" imgH="177480" progId="Equation.3">
                  <p:embed/>
                </p:oleObj>
              </mc:Choice>
              <mc:Fallback>
                <p:oleObj name="Equation" r:id="rId5" imgW="304560" imgH="177480" progId="Equation.3">
                  <p:embed/>
                  <p:pic>
                    <p:nvPicPr>
                      <p:cNvPr id="355333"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995138" y="4530970"/>
                        <a:ext cx="685800" cy="4000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extLst>
      <p:ext uri="{BB962C8B-B14F-4D97-AF65-F5344CB8AC3E}">
        <p14:creationId xmlns:p14="http://schemas.microsoft.com/office/powerpoint/2010/main" val="60340122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6354" name="Rectangle 2"/>
          <p:cNvSpPr>
            <a:spLocks noGrp="1" noChangeArrowheads="1"/>
          </p:cNvSpPr>
          <p:nvPr>
            <p:ph type="title"/>
          </p:nvPr>
        </p:nvSpPr>
        <p:spPr/>
        <p:txBody>
          <a:bodyPr/>
          <a:lstStyle/>
          <a:p>
            <a:r>
              <a:rPr lang="en-US" altLang="en-US" smtClean="0"/>
              <a:t>Analysis…</a:t>
            </a:r>
            <a:endParaRPr lang="en-US" altLang="en-US"/>
          </a:p>
        </p:txBody>
      </p:sp>
      <p:sp>
        <p:nvSpPr>
          <p:cNvPr id="356355" name="Rectangle 3"/>
          <p:cNvSpPr>
            <a:spLocks noGrp="1" noChangeArrowheads="1"/>
          </p:cNvSpPr>
          <p:nvPr>
            <p:ph type="body" idx="1"/>
          </p:nvPr>
        </p:nvSpPr>
        <p:spPr/>
        <p:txBody>
          <a:bodyPr/>
          <a:lstStyle/>
          <a:p>
            <a:r>
              <a:rPr lang="en-US" altLang="en-US" dirty="0" smtClean="0"/>
              <a:t>Thus, lowering the load factor is a good thing, from a time point of view.</a:t>
            </a:r>
          </a:p>
          <a:p>
            <a:r>
              <a:rPr lang="en-US" altLang="en-US" dirty="0" smtClean="0"/>
              <a:t>From a space point of view, lowering the load factor means increasing the table size. This can lead to largely unused space.</a:t>
            </a:r>
          </a:p>
          <a:p>
            <a:r>
              <a:rPr lang="en-US" altLang="en-US" dirty="0" smtClean="0"/>
              <a:t>A reasonable compromise is a load factor of around 1. Search times will be roughly 1. This is much better than using trees!</a:t>
            </a:r>
            <a:endParaRPr lang="en-US" altLang="en-US" dirty="0"/>
          </a:p>
        </p:txBody>
      </p:sp>
    </p:spTree>
    <p:extLst>
      <p:ext uri="{BB962C8B-B14F-4D97-AF65-F5344CB8AC3E}">
        <p14:creationId xmlns:p14="http://schemas.microsoft.com/office/powerpoint/2010/main" val="167917660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7378" name="Rectangle 2"/>
          <p:cNvSpPr>
            <a:spLocks noGrp="1" noChangeArrowheads="1"/>
          </p:cNvSpPr>
          <p:nvPr>
            <p:ph type="title"/>
          </p:nvPr>
        </p:nvSpPr>
        <p:spPr/>
        <p:txBody>
          <a:bodyPr/>
          <a:lstStyle/>
          <a:p>
            <a:r>
              <a:rPr lang="en-US" altLang="en-US" smtClean="0"/>
              <a:t>Open Addressing</a:t>
            </a:r>
            <a:endParaRPr lang="en-US" altLang="en-US"/>
          </a:p>
        </p:txBody>
      </p:sp>
      <p:sp>
        <p:nvSpPr>
          <p:cNvPr id="357379" name="Rectangle 3"/>
          <p:cNvSpPr>
            <a:spLocks noGrp="1" noChangeArrowheads="1"/>
          </p:cNvSpPr>
          <p:nvPr>
            <p:ph type="body" idx="1"/>
          </p:nvPr>
        </p:nvSpPr>
        <p:spPr/>
        <p:txBody>
          <a:bodyPr/>
          <a:lstStyle/>
          <a:p>
            <a:r>
              <a:rPr lang="en-US" altLang="en-US" smtClean="0"/>
              <a:t>Separate chaining has the disadvantage of using linked lists.</a:t>
            </a:r>
          </a:p>
          <a:p>
            <a:r>
              <a:rPr lang="en-US" altLang="en-US" smtClean="0"/>
              <a:t>“Open addressing” resolves collisions by trying alternative slots in the hash table, until an empty cell is found.</a:t>
            </a:r>
          </a:p>
          <a:p>
            <a:r>
              <a:rPr lang="en-US" altLang="en-US" smtClean="0"/>
              <a:t>In general we try cells in the following order:</a:t>
            </a:r>
            <a:endParaRPr lang="en-US" altLang="en-US"/>
          </a:p>
        </p:txBody>
      </p:sp>
      <p:graphicFrame>
        <p:nvGraphicFramePr>
          <p:cNvPr id="357380" name="Object 4"/>
          <p:cNvGraphicFramePr>
            <a:graphicFrameLocks noChangeAspect="1"/>
          </p:cNvGraphicFramePr>
          <p:nvPr>
            <p:extLst>
              <p:ext uri="{D42A27DB-BD31-4B8C-83A1-F6EECF244321}">
                <p14:modId xmlns:p14="http://schemas.microsoft.com/office/powerpoint/2010/main" val="421177464"/>
              </p:ext>
            </p:extLst>
          </p:nvPr>
        </p:nvGraphicFramePr>
        <p:xfrm>
          <a:off x="1852247" y="4191001"/>
          <a:ext cx="7199313" cy="1071563"/>
        </p:xfrm>
        <a:graphic>
          <a:graphicData uri="http://schemas.openxmlformats.org/presentationml/2006/ole">
            <mc:AlternateContent xmlns:mc="http://schemas.openxmlformats.org/markup-compatibility/2006">
              <mc:Choice xmlns:v="urn:schemas-microsoft-com:vml" Requires="v">
                <p:oleObj spid="_x0000_s7174" name="Equation" r:id="rId3" imgW="3073320" imgH="457200" progId="Equation.3">
                  <p:embed/>
                </p:oleObj>
              </mc:Choice>
              <mc:Fallback>
                <p:oleObj name="Equation" r:id="rId3" imgW="3073320" imgH="457200" progId="Equation.3">
                  <p:embed/>
                  <p:pic>
                    <p:nvPicPr>
                      <p:cNvPr id="35738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52247" y="4191001"/>
                        <a:ext cx="7199313" cy="10715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extLst>
      <p:ext uri="{BB962C8B-B14F-4D97-AF65-F5344CB8AC3E}">
        <p14:creationId xmlns:p14="http://schemas.microsoft.com/office/powerpoint/2010/main" val="174867998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02" name="Rectangle 2"/>
          <p:cNvSpPr>
            <a:spLocks noGrp="1" noChangeArrowheads="1"/>
          </p:cNvSpPr>
          <p:nvPr>
            <p:ph type="title"/>
          </p:nvPr>
        </p:nvSpPr>
        <p:spPr>
          <a:xfrm>
            <a:off x="5105400" y="914400"/>
            <a:ext cx="4935538" cy="1143000"/>
          </a:xfrm>
        </p:spPr>
        <p:txBody>
          <a:bodyPr/>
          <a:lstStyle/>
          <a:p>
            <a:r>
              <a:rPr lang="en-US" altLang="en-US"/>
              <a:t>Example</a:t>
            </a:r>
          </a:p>
        </p:txBody>
      </p:sp>
      <p:sp>
        <p:nvSpPr>
          <p:cNvPr id="358404" name="Line 4"/>
          <p:cNvSpPr>
            <a:spLocks noChangeShapeType="1"/>
          </p:cNvSpPr>
          <p:nvPr/>
        </p:nvSpPr>
        <p:spPr bwMode="auto">
          <a:xfrm>
            <a:off x="2286000" y="1752600"/>
            <a:ext cx="2667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58405" name="Line 5"/>
          <p:cNvSpPr>
            <a:spLocks noChangeShapeType="1"/>
          </p:cNvSpPr>
          <p:nvPr/>
        </p:nvSpPr>
        <p:spPr bwMode="auto">
          <a:xfrm>
            <a:off x="2286000" y="2286000"/>
            <a:ext cx="2667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58406" name="Line 6"/>
          <p:cNvSpPr>
            <a:spLocks noChangeShapeType="1"/>
          </p:cNvSpPr>
          <p:nvPr/>
        </p:nvSpPr>
        <p:spPr bwMode="auto">
          <a:xfrm>
            <a:off x="2286000" y="3276600"/>
            <a:ext cx="2667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58407" name="Line 7"/>
          <p:cNvSpPr>
            <a:spLocks noChangeShapeType="1"/>
          </p:cNvSpPr>
          <p:nvPr/>
        </p:nvSpPr>
        <p:spPr bwMode="auto">
          <a:xfrm>
            <a:off x="2286000" y="3810000"/>
            <a:ext cx="2667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58408" name="Line 8"/>
          <p:cNvSpPr>
            <a:spLocks noChangeShapeType="1"/>
          </p:cNvSpPr>
          <p:nvPr/>
        </p:nvSpPr>
        <p:spPr bwMode="auto">
          <a:xfrm>
            <a:off x="2286000" y="4343400"/>
            <a:ext cx="2667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58409" name="Line 9"/>
          <p:cNvSpPr>
            <a:spLocks noChangeShapeType="1"/>
          </p:cNvSpPr>
          <p:nvPr/>
        </p:nvSpPr>
        <p:spPr bwMode="auto">
          <a:xfrm>
            <a:off x="3048000" y="1219200"/>
            <a:ext cx="0" cy="5257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58410" name="Text Box 10"/>
          <p:cNvSpPr txBox="1">
            <a:spLocks noChangeArrowheads="1"/>
          </p:cNvSpPr>
          <p:nvPr/>
        </p:nvSpPr>
        <p:spPr bwMode="auto">
          <a:xfrm>
            <a:off x="2438400" y="12954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0</a:t>
            </a:r>
          </a:p>
        </p:txBody>
      </p:sp>
      <p:sp>
        <p:nvSpPr>
          <p:cNvPr id="358411" name="Text Box 11"/>
          <p:cNvSpPr txBox="1">
            <a:spLocks noChangeArrowheads="1"/>
          </p:cNvSpPr>
          <p:nvPr/>
        </p:nvSpPr>
        <p:spPr bwMode="auto">
          <a:xfrm>
            <a:off x="2438400" y="18288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1</a:t>
            </a:r>
          </a:p>
        </p:txBody>
      </p:sp>
      <p:sp>
        <p:nvSpPr>
          <p:cNvPr id="358412" name="Text Box 12"/>
          <p:cNvSpPr txBox="1">
            <a:spLocks noChangeArrowheads="1"/>
          </p:cNvSpPr>
          <p:nvPr/>
        </p:nvSpPr>
        <p:spPr bwMode="auto">
          <a:xfrm>
            <a:off x="2514600" y="33528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4</a:t>
            </a:r>
          </a:p>
        </p:txBody>
      </p:sp>
      <p:sp>
        <p:nvSpPr>
          <p:cNvPr id="358414" name="Text Box 14"/>
          <p:cNvSpPr txBox="1">
            <a:spLocks noChangeArrowheads="1"/>
          </p:cNvSpPr>
          <p:nvPr/>
        </p:nvSpPr>
        <p:spPr bwMode="auto">
          <a:xfrm>
            <a:off x="3200400" y="12954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0</a:t>
            </a:r>
          </a:p>
        </p:txBody>
      </p:sp>
      <p:sp>
        <p:nvSpPr>
          <p:cNvPr id="358415" name="Text Box 15"/>
          <p:cNvSpPr txBox="1">
            <a:spLocks noChangeArrowheads="1"/>
          </p:cNvSpPr>
          <p:nvPr/>
        </p:nvSpPr>
        <p:spPr bwMode="auto">
          <a:xfrm>
            <a:off x="3200400" y="1828801"/>
            <a:ext cx="311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marL="457200" indent="-457200">
              <a:defRPr sz="2400">
                <a:solidFill>
                  <a:schemeClr val="tx1"/>
                </a:solidFill>
                <a:latin typeface="Times New Roman" panose="02020603050405020304" pitchFamily="18" charset="0"/>
              </a:defRPr>
            </a:lvl1pPr>
            <a:lvl2pPr marL="914400" indent="-457200">
              <a:defRPr sz="2400">
                <a:solidFill>
                  <a:schemeClr val="tx1"/>
                </a:solidFill>
                <a:latin typeface="Times New Roman" panose="02020603050405020304" pitchFamily="18" charset="0"/>
              </a:defRPr>
            </a:lvl2pPr>
            <a:lvl3pPr marL="1371600" indent="-457200">
              <a:defRPr sz="2400">
                <a:solidFill>
                  <a:schemeClr val="tx1"/>
                </a:solidFill>
                <a:latin typeface="Times New Roman" panose="02020603050405020304" pitchFamily="18" charset="0"/>
              </a:defRPr>
            </a:lvl3pPr>
            <a:lvl4pPr marL="1828800" indent="-457200">
              <a:defRPr sz="2400">
                <a:solidFill>
                  <a:schemeClr val="tx1"/>
                </a:solidFill>
                <a:latin typeface="Times New Roman" panose="02020603050405020304" pitchFamily="18" charset="0"/>
              </a:defRPr>
            </a:lvl4pPr>
            <a:lvl5pPr marL="2286000" indent="-457200">
              <a:defRPr sz="2400">
                <a:solidFill>
                  <a:schemeClr val="tx1"/>
                </a:solidFill>
                <a:latin typeface="Times New Roman" panose="02020603050405020304" pitchFamily="18" charset="0"/>
              </a:defRPr>
            </a:lvl5pPr>
            <a:lvl6pPr marL="2743200" indent="-457200" fontAlgn="base">
              <a:spcBef>
                <a:spcPct val="0"/>
              </a:spcBef>
              <a:spcAft>
                <a:spcPct val="0"/>
              </a:spcAft>
              <a:defRPr sz="2400">
                <a:solidFill>
                  <a:schemeClr val="tx1"/>
                </a:solidFill>
                <a:latin typeface="Times New Roman" panose="02020603050405020304" pitchFamily="18" charset="0"/>
              </a:defRPr>
            </a:lvl6pPr>
            <a:lvl7pPr marL="3200400" indent="-457200" fontAlgn="base">
              <a:spcBef>
                <a:spcPct val="0"/>
              </a:spcBef>
              <a:spcAft>
                <a:spcPct val="0"/>
              </a:spcAft>
              <a:defRPr sz="2400">
                <a:solidFill>
                  <a:schemeClr val="tx1"/>
                </a:solidFill>
                <a:latin typeface="Times New Roman" panose="02020603050405020304" pitchFamily="18" charset="0"/>
              </a:defRPr>
            </a:lvl7pPr>
            <a:lvl8pPr marL="3657600" indent="-457200" fontAlgn="base">
              <a:spcBef>
                <a:spcPct val="0"/>
              </a:spcBef>
              <a:spcAft>
                <a:spcPct val="0"/>
              </a:spcAft>
              <a:defRPr sz="2400">
                <a:solidFill>
                  <a:schemeClr val="tx1"/>
                </a:solidFill>
                <a:latin typeface="Times New Roman" panose="02020603050405020304" pitchFamily="18" charset="0"/>
              </a:defRPr>
            </a:lvl8pPr>
            <a:lvl9pPr marL="4114800" indent="-457200" fontAlgn="base">
              <a:spcBef>
                <a:spcPct val="0"/>
              </a:spcBef>
              <a:spcAft>
                <a:spcPct val="0"/>
              </a:spcAft>
              <a:defRPr sz="2400">
                <a:solidFill>
                  <a:schemeClr val="tx1"/>
                </a:solidFill>
                <a:latin typeface="Times New Roman" panose="02020603050405020304" pitchFamily="18" charset="0"/>
              </a:defRPr>
            </a:lvl9pPr>
          </a:lstStyle>
          <a:p>
            <a:r>
              <a:rPr lang="en-US" altLang="en-US" sz="2000"/>
              <a:t>1</a:t>
            </a:r>
          </a:p>
        </p:txBody>
      </p:sp>
      <p:sp>
        <p:nvSpPr>
          <p:cNvPr id="358416" name="Line 16"/>
          <p:cNvSpPr>
            <a:spLocks noChangeShapeType="1"/>
          </p:cNvSpPr>
          <p:nvPr/>
        </p:nvSpPr>
        <p:spPr bwMode="auto">
          <a:xfrm>
            <a:off x="2286000" y="2743200"/>
            <a:ext cx="2667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58418" name="Text Box 18"/>
          <p:cNvSpPr txBox="1">
            <a:spLocks noChangeArrowheads="1"/>
          </p:cNvSpPr>
          <p:nvPr/>
        </p:nvSpPr>
        <p:spPr bwMode="auto">
          <a:xfrm>
            <a:off x="2514600" y="38862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5</a:t>
            </a:r>
          </a:p>
        </p:txBody>
      </p:sp>
      <p:sp>
        <p:nvSpPr>
          <p:cNvPr id="358419" name="Text Box 19"/>
          <p:cNvSpPr txBox="1">
            <a:spLocks noChangeArrowheads="1"/>
          </p:cNvSpPr>
          <p:nvPr/>
        </p:nvSpPr>
        <p:spPr bwMode="auto">
          <a:xfrm>
            <a:off x="3200400" y="3886200"/>
            <a:ext cx="444352"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25</a:t>
            </a:r>
          </a:p>
        </p:txBody>
      </p:sp>
      <p:sp>
        <p:nvSpPr>
          <p:cNvPr id="358420" name="Text Box 20"/>
          <p:cNvSpPr txBox="1">
            <a:spLocks noChangeArrowheads="1"/>
          </p:cNvSpPr>
          <p:nvPr/>
        </p:nvSpPr>
        <p:spPr bwMode="auto">
          <a:xfrm>
            <a:off x="2514600" y="44196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6</a:t>
            </a:r>
          </a:p>
        </p:txBody>
      </p:sp>
      <p:sp>
        <p:nvSpPr>
          <p:cNvPr id="358422" name="Line 22"/>
          <p:cNvSpPr>
            <a:spLocks noChangeShapeType="1"/>
          </p:cNvSpPr>
          <p:nvPr/>
        </p:nvSpPr>
        <p:spPr bwMode="auto">
          <a:xfrm>
            <a:off x="2286000" y="4876800"/>
            <a:ext cx="2667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58424" name="Line 24"/>
          <p:cNvSpPr>
            <a:spLocks noChangeShapeType="1"/>
          </p:cNvSpPr>
          <p:nvPr/>
        </p:nvSpPr>
        <p:spPr bwMode="auto">
          <a:xfrm>
            <a:off x="2286000" y="5410200"/>
            <a:ext cx="2667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58425" name="Line 25"/>
          <p:cNvSpPr>
            <a:spLocks noChangeShapeType="1"/>
          </p:cNvSpPr>
          <p:nvPr/>
        </p:nvSpPr>
        <p:spPr bwMode="auto">
          <a:xfrm>
            <a:off x="2286000" y="5943600"/>
            <a:ext cx="2667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58427" name="Rectangle 27"/>
          <p:cNvSpPr>
            <a:spLocks noChangeArrowheads="1"/>
          </p:cNvSpPr>
          <p:nvPr/>
        </p:nvSpPr>
        <p:spPr bwMode="auto">
          <a:xfrm>
            <a:off x="2286000" y="1219200"/>
            <a:ext cx="2667000" cy="52578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58428" name="Text Box 28"/>
          <p:cNvSpPr txBox="1">
            <a:spLocks noChangeArrowheads="1"/>
          </p:cNvSpPr>
          <p:nvPr/>
        </p:nvSpPr>
        <p:spPr bwMode="auto">
          <a:xfrm>
            <a:off x="2498725" y="4967288"/>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7</a:t>
            </a:r>
          </a:p>
        </p:txBody>
      </p:sp>
      <p:sp>
        <p:nvSpPr>
          <p:cNvPr id="358429" name="Text Box 29"/>
          <p:cNvSpPr txBox="1">
            <a:spLocks noChangeArrowheads="1"/>
          </p:cNvSpPr>
          <p:nvPr/>
        </p:nvSpPr>
        <p:spPr bwMode="auto">
          <a:xfrm>
            <a:off x="2498725" y="5500688"/>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8</a:t>
            </a:r>
          </a:p>
        </p:txBody>
      </p:sp>
      <p:sp>
        <p:nvSpPr>
          <p:cNvPr id="358430" name="Text Box 30"/>
          <p:cNvSpPr txBox="1">
            <a:spLocks noChangeArrowheads="1"/>
          </p:cNvSpPr>
          <p:nvPr/>
        </p:nvSpPr>
        <p:spPr bwMode="auto">
          <a:xfrm>
            <a:off x="2498725" y="6034088"/>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9</a:t>
            </a:r>
          </a:p>
        </p:txBody>
      </p:sp>
      <p:sp>
        <p:nvSpPr>
          <p:cNvPr id="358431" name="Text Box 31"/>
          <p:cNvSpPr txBox="1">
            <a:spLocks noChangeArrowheads="1"/>
          </p:cNvSpPr>
          <p:nvPr/>
        </p:nvSpPr>
        <p:spPr bwMode="auto">
          <a:xfrm>
            <a:off x="3184525" y="3367088"/>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4</a:t>
            </a:r>
          </a:p>
        </p:txBody>
      </p:sp>
      <p:sp>
        <p:nvSpPr>
          <p:cNvPr id="358432" name="Text Box 32"/>
          <p:cNvSpPr txBox="1">
            <a:spLocks noChangeArrowheads="1"/>
          </p:cNvSpPr>
          <p:nvPr/>
        </p:nvSpPr>
        <p:spPr bwMode="auto">
          <a:xfrm>
            <a:off x="3200400" y="60198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9</a:t>
            </a:r>
          </a:p>
        </p:txBody>
      </p:sp>
      <p:sp>
        <p:nvSpPr>
          <p:cNvPr id="358433" name="Text Box 33"/>
          <p:cNvSpPr txBox="1">
            <a:spLocks noChangeArrowheads="1"/>
          </p:cNvSpPr>
          <p:nvPr/>
        </p:nvSpPr>
        <p:spPr bwMode="auto">
          <a:xfrm>
            <a:off x="3184525" y="4433888"/>
            <a:ext cx="444352"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16</a:t>
            </a:r>
          </a:p>
        </p:txBody>
      </p:sp>
      <p:sp>
        <p:nvSpPr>
          <p:cNvPr id="358434" name="Text Box 34"/>
          <p:cNvSpPr txBox="1">
            <a:spLocks noChangeArrowheads="1"/>
          </p:cNvSpPr>
          <p:nvPr/>
        </p:nvSpPr>
        <p:spPr bwMode="auto">
          <a:xfrm>
            <a:off x="3200400" y="4953001"/>
            <a:ext cx="7556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36 **</a:t>
            </a:r>
          </a:p>
        </p:txBody>
      </p:sp>
      <p:sp>
        <p:nvSpPr>
          <p:cNvPr id="358435" name="Text Box 35"/>
          <p:cNvSpPr txBox="1">
            <a:spLocks noChangeArrowheads="1"/>
          </p:cNvSpPr>
          <p:nvPr/>
        </p:nvSpPr>
        <p:spPr bwMode="auto">
          <a:xfrm>
            <a:off x="3184525" y="2300289"/>
            <a:ext cx="7556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49 **</a:t>
            </a:r>
          </a:p>
        </p:txBody>
      </p:sp>
      <p:sp>
        <p:nvSpPr>
          <p:cNvPr id="358436" name="Text Box 36"/>
          <p:cNvSpPr txBox="1">
            <a:spLocks noChangeArrowheads="1"/>
          </p:cNvSpPr>
          <p:nvPr/>
        </p:nvSpPr>
        <p:spPr bwMode="auto">
          <a:xfrm>
            <a:off x="3184525" y="5500689"/>
            <a:ext cx="7556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64 **</a:t>
            </a:r>
          </a:p>
        </p:txBody>
      </p:sp>
      <p:sp>
        <p:nvSpPr>
          <p:cNvPr id="358437" name="Text Box 37"/>
          <p:cNvSpPr txBox="1">
            <a:spLocks noChangeArrowheads="1"/>
          </p:cNvSpPr>
          <p:nvPr/>
        </p:nvSpPr>
        <p:spPr bwMode="auto">
          <a:xfrm>
            <a:off x="3184525" y="2833689"/>
            <a:ext cx="7556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81 **</a:t>
            </a:r>
          </a:p>
        </p:txBody>
      </p:sp>
      <p:sp>
        <p:nvSpPr>
          <p:cNvPr id="358438" name="Text Box 38"/>
          <p:cNvSpPr txBox="1">
            <a:spLocks noChangeArrowheads="1"/>
          </p:cNvSpPr>
          <p:nvPr/>
        </p:nvSpPr>
        <p:spPr bwMode="auto">
          <a:xfrm>
            <a:off x="2514600" y="23622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2</a:t>
            </a:r>
          </a:p>
        </p:txBody>
      </p:sp>
      <p:sp>
        <p:nvSpPr>
          <p:cNvPr id="358439" name="Text Box 39"/>
          <p:cNvSpPr txBox="1">
            <a:spLocks noChangeArrowheads="1"/>
          </p:cNvSpPr>
          <p:nvPr/>
        </p:nvSpPr>
        <p:spPr bwMode="auto">
          <a:xfrm>
            <a:off x="2514600" y="28194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3</a:t>
            </a:r>
          </a:p>
        </p:txBody>
      </p:sp>
      <p:sp>
        <p:nvSpPr>
          <p:cNvPr id="358440" name="Text Box 40"/>
          <p:cNvSpPr txBox="1">
            <a:spLocks noChangeArrowheads="1"/>
          </p:cNvSpPr>
          <p:nvPr/>
        </p:nvSpPr>
        <p:spPr bwMode="auto">
          <a:xfrm>
            <a:off x="5927725" y="2452688"/>
            <a:ext cx="4080732" cy="1631216"/>
          </a:xfrm>
          <a:prstGeom prst="rect">
            <a:avLst/>
          </a:prstGeom>
          <a:solidFill>
            <a:schemeClr val="accent4">
              <a:lumMod val="40000"/>
              <a:lumOff val="60000"/>
            </a:schemeClr>
          </a:solidFill>
          <a:ln>
            <a:noFill/>
          </a:ln>
          <a:effectLst/>
        </p:spPr>
        <p:txBody>
          <a:bodyPr wrap="none">
            <a:spAutoFit/>
          </a:bodyPr>
          <a:lstStyle/>
          <a:p>
            <a:r>
              <a:rPr lang="en-US" altLang="en-US" sz="2000" dirty="0"/>
              <a:t>Here is a hash table of size</a:t>
            </a:r>
          </a:p>
          <a:p>
            <a:r>
              <a:rPr lang="en-US" altLang="en-US" sz="2000" i="1" dirty="0"/>
              <a:t>T = 10</a:t>
            </a:r>
            <a:r>
              <a:rPr lang="en-US" altLang="en-US" sz="2000" dirty="0"/>
              <a:t>, where the entries 0, 1, 4,</a:t>
            </a:r>
          </a:p>
          <a:p>
            <a:r>
              <a:rPr lang="en-US" altLang="en-US" sz="2000" dirty="0"/>
              <a:t>9, 16, 25, 36, 49, 64, and 81 have</a:t>
            </a:r>
          </a:p>
          <a:p>
            <a:r>
              <a:rPr lang="en-US" altLang="en-US" sz="2000" dirty="0"/>
              <a:t>been inserted. The hash function was</a:t>
            </a:r>
          </a:p>
          <a:p>
            <a:r>
              <a:rPr lang="en-US" altLang="en-US" sz="2000" i="1" dirty="0"/>
              <a:t>h(key) = key%10</a:t>
            </a:r>
            <a:r>
              <a:rPr lang="en-US" altLang="en-US" sz="2000" dirty="0"/>
              <a:t> and </a:t>
            </a:r>
            <a:r>
              <a:rPr lang="en-US" altLang="en-US" sz="2000" i="1" dirty="0"/>
              <a:t>f(</a:t>
            </a:r>
            <a:r>
              <a:rPr lang="en-US" altLang="en-US" sz="2000" i="1" dirty="0" err="1"/>
              <a:t>i</a:t>
            </a:r>
            <a:r>
              <a:rPr lang="en-US" altLang="en-US" sz="2000" i="1" dirty="0"/>
              <a:t>)=</a:t>
            </a:r>
            <a:r>
              <a:rPr lang="en-US" altLang="en-US" sz="2000" i="1" dirty="0" err="1"/>
              <a:t>i</a:t>
            </a:r>
            <a:r>
              <a:rPr lang="en-US" altLang="en-US" sz="2000" dirty="0"/>
              <a:t>.</a:t>
            </a:r>
          </a:p>
        </p:txBody>
      </p:sp>
      <p:sp>
        <p:nvSpPr>
          <p:cNvPr id="358441" name="Line 41"/>
          <p:cNvSpPr>
            <a:spLocks noChangeShapeType="1"/>
          </p:cNvSpPr>
          <p:nvPr/>
        </p:nvSpPr>
        <p:spPr bwMode="auto">
          <a:xfrm>
            <a:off x="3962400" y="4648200"/>
            <a:ext cx="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58442" name="Line 42"/>
          <p:cNvSpPr>
            <a:spLocks noChangeShapeType="1"/>
          </p:cNvSpPr>
          <p:nvPr/>
        </p:nvSpPr>
        <p:spPr bwMode="auto">
          <a:xfrm>
            <a:off x="4267200" y="6172200"/>
            <a:ext cx="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58443" name="Line 43"/>
          <p:cNvSpPr>
            <a:spLocks noChangeShapeType="1"/>
          </p:cNvSpPr>
          <p:nvPr/>
        </p:nvSpPr>
        <p:spPr bwMode="auto">
          <a:xfrm>
            <a:off x="4267200" y="914400"/>
            <a:ext cx="0" cy="15240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58444" name="Line 44"/>
          <p:cNvSpPr>
            <a:spLocks noChangeShapeType="1"/>
          </p:cNvSpPr>
          <p:nvPr/>
        </p:nvSpPr>
        <p:spPr bwMode="auto">
          <a:xfrm>
            <a:off x="4495800" y="3505200"/>
            <a:ext cx="0" cy="2133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58445" name="Line 45"/>
          <p:cNvSpPr>
            <a:spLocks noChangeShapeType="1"/>
          </p:cNvSpPr>
          <p:nvPr/>
        </p:nvSpPr>
        <p:spPr bwMode="auto">
          <a:xfrm>
            <a:off x="4648200" y="1981200"/>
            <a:ext cx="0" cy="1066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extLst>
      <p:ext uri="{BB962C8B-B14F-4D97-AF65-F5344CB8AC3E}">
        <p14:creationId xmlns:p14="http://schemas.microsoft.com/office/powerpoint/2010/main" val="253694698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9426" name="Rectangle 2"/>
          <p:cNvSpPr>
            <a:spLocks noGrp="1" noChangeArrowheads="1"/>
          </p:cNvSpPr>
          <p:nvPr>
            <p:ph type="title"/>
          </p:nvPr>
        </p:nvSpPr>
        <p:spPr/>
        <p:txBody>
          <a:bodyPr/>
          <a:lstStyle/>
          <a:p>
            <a:r>
              <a:rPr lang="en-US" altLang="en-US" smtClean="0"/>
              <a:t>An Ideal Algorithm</a:t>
            </a:r>
            <a:endParaRPr lang="en-US" altLang="en-US"/>
          </a:p>
        </p:txBody>
      </p:sp>
      <p:sp>
        <p:nvSpPr>
          <p:cNvPr id="359427" name="Rectangle 3"/>
          <p:cNvSpPr>
            <a:spLocks noGrp="1" noChangeArrowheads="1"/>
          </p:cNvSpPr>
          <p:nvPr>
            <p:ph type="body" idx="1"/>
          </p:nvPr>
        </p:nvSpPr>
        <p:spPr/>
        <p:txBody>
          <a:bodyPr/>
          <a:lstStyle/>
          <a:p>
            <a:r>
              <a:rPr lang="en-US" altLang="en-US" smtClean="0"/>
              <a:t>Suppose that the f(i) are randomly generated. This isn’t practical, because although we could easily insert our data, we would have trouble finding the data again.</a:t>
            </a:r>
          </a:p>
          <a:p>
            <a:r>
              <a:rPr lang="en-US" altLang="en-US" smtClean="0"/>
              <a:t>However, this algorithm is easy to analyze and gives us a good idea of the best performance we can expect from hashing with open addressing.</a:t>
            </a:r>
            <a:endParaRPr lang="en-US" altLang="en-US"/>
          </a:p>
        </p:txBody>
      </p:sp>
    </p:spTree>
    <p:extLst>
      <p:ext uri="{BB962C8B-B14F-4D97-AF65-F5344CB8AC3E}">
        <p14:creationId xmlns:p14="http://schemas.microsoft.com/office/powerpoint/2010/main" val="155711946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0450" name="Rectangle 2"/>
          <p:cNvSpPr>
            <a:spLocks noGrp="1" noChangeArrowheads="1"/>
          </p:cNvSpPr>
          <p:nvPr>
            <p:ph type="title"/>
          </p:nvPr>
        </p:nvSpPr>
        <p:spPr/>
        <p:txBody>
          <a:bodyPr/>
          <a:lstStyle/>
          <a:p>
            <a:r>
              <a:rPr lang="en-US" altLang="en-US" smtClean="0"/>
              <a:t>Analysis</a:t>
            </a:r>
            <a:endParaRPr lang="en-US" altLang="en-US"/>
          </a:p>
        </p:txBody>
      </p:sp>
      <p:sp>
        <p:nvSpPr>
          <p:cNvPr id="360451" name="Rectangle 3"/>
          <p:cNvSpPr>
            <a:spLocks noGrp="1" noChangeArrowheads="1"/>
          </p:cNvSpPr>
          <p:nvPr>
            <p:ph type="body" idx="1"/>
          </p:nvPr>
        </p:nvSpPr>
        <p:spPr/>
        <p:txBody>
          <a:bodyPr/>
          <a:lstStyle/>
          <a:p>
            <a:r>
              <a:rPr lang="en-US" altLang="en-US" smtClean="0"/>
              <a:t>For open addressing, the load factor has to be greater than 0, but less than 1.</a:t>
            </a:r>
          </a:p>
          <a:p>
            <a:r>
              <a:rPr lang="en-US" altLang="en-US" smtClean="0"/>
              <a:t>The load factor     gives the probability that I will encounter a filled slot in the hash table, if I randomly choose slots.</a:t>
            </a:r>
          </a:p>
          <a:p>
            <a:r>
              <a:rPr lang="en-US" altLang="en-US" smtClean="0"/>
              <a:t>Thus the value           is the probability that I will encounter an empty slot.</a:t>
            </a:r>
            <a:endParaRPr lang="en-US" altLang="en-US"/>
          </a:p>
        </p:txBody>
      </p:sp>
      <p:graphicFrame>
        <p:nvGraphicFramePr>
          <p:cNvPr id="360452" name="Object 4"/>
          <p:cNvGraphicFramePr>
            <a:graphicFrameLocks noChangeAspect="1"/>
          </p:cNvGraphicFramePr>
          <p:nvPr>
            <p:extLst>
              <p:ext uri="{D42A27DB-BD31-4B8C-83A1-F6EECF244321}">
                <p14:modId xmlns:p14="http://schemas.microsoft.com/office/powerpoint/2010/main" val="3094905189"/>
              </p:ext>
            </p:extLst>
          </p:nvPr>
        </p:nvGraphicFramePr>
        <p:xfrm>
          <a:off x="3387970" y="2708030"/>
          <a:ext cx="314325" cy="400050"/>
        </p:xfrm>
        <a:graphic>
          <a:graphicData uri="http://schemas.openxmlformats.org/presentationml/2006/ole">
            <mc:AlternateContent xmlns:mc="http://schemas.openxmlformats.org/markup-compatibility/2006">
              <mc:Choice xmlns:v="urn:schemas-microsoft-com:vml" Requires="v">
                <p:oleObj spid="_x0000_s8202" name="Equation" r:id="rId3" imgW="139680" imgH="177480" progId="Equation.3">
                  <p:embed/>
                </p:oleObj>
              </mc:Choice>
              <mc:Fallback>
                <p:oleObj name="Equation" r:id="rId3" imgW="139680" imgH="177480" progId="Equation.3">
                  <p:embed/>
                  <p:pic>
                    <p:nvPicPr>
                      <p:cNvPr id="360452"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87970" y="2708030"/>
                        <a:ext cx="314325" cy="4000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60453" name="Object 5"/>
          <p:cNvGraphicFramePr>
            <a:graphicFrameLocks noChangeAspect="1"/>
          </p:cNvGraphicFramePr>
          <p:nvPr>
            <p:extLst>
              <p:ext uri="{D42A27DB-BD31-4B8C-83A1-F6EECF244321}">
                <p14:modId xmlns:p14="http://schemas.microsoft.com/office/powerpoint/2010/main" val="3557001893"/>
              </p:ext>
            </p:extLst>
          </p:nvPr>
        </p:nvGraphicFramePr>
        <p:xfrm>
          <a:off x="3345107" y="3590435"/>
          <a:ext cx="714375" cy="400050"/>
        </p:xfrm>
        <a:graphic>
          <a:graphicData uri="http://schemas.openxmlformats.org/presentationml/2006/ole">
            <mc:AlternateContent xmlns:mc="http://schemas.openxmlformats.org/markup-compatibility/2006">
              <mc:Choice xmlns:v="urn:schemas-microsoft-com:vml" Requires="v">
                <p:oleObj spid="_x0000_s8203" name="Equation" r:id="rId5" imgW="317160" imgH="177480" progId="Equation.3">
                  <p:embed/>
                </p:oleObj>
              </mc:Choice>
              <mc:Fallback>
                <p:oleObj name="Equation" r:id="rId5" imgW="317160" imgH="177480" progId="Equation.3">
                  <p:embed/>
                  <p:pic>
                    <p:nvPicPr>
                      <p:cNvPr id="360453"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345107" y="3590435"/>
                        <a:ext cx="714375" cy="4000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extLst>
      <p:ext uri="{BB962C8B-B14F-4D97-AF65-F5344CB8AC3E}">
        <p14:creationId xmlns:p14="http://schemas.microsoft.com/office/powerpoint/2010/main" val="280344290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1474" name="Rectangle 2"/>
          <p:cNvSpPr>
            <a:spLocks noGrp="1" noChangeArrowheads="1"/>
          </p:cNvSpPr>
          <p:nvPr>
            <p:ph type="title"/>
          </p:nvPr>
        </p:nvSpPr>
        <p:spPr/>
        <p:txBody>
          <a:bodyPr/>
          <a:lstStyle/>
          <a:p>
            <a:r>
              <a:rPr lang="en-US" altLang="en-US" smtClean="0"/>
              <a:t>Analysis</a:t>
            </a:r>
            <a:endParaRPr lang="en-US" altLang="en-US"/>
          </a:p>
        </p:txBody>
      </p:sp>
      <p:sp>
        <p:nvSpPr>
          <p:cNvPr id="361475" name="Rectangle 3"/>
          <p:cNvSpPr>
            <a:spLocks noGrp="1" noChangeArrowheads="1"/>
          </p:cNvSpPr>
          <p:nvPr>
            <p:ph type="body" idx="1"/>
          </p:nvPr>
        </p:nvSpPr>
        <p:spPr/>
        <p:txBody>
          <a:bodyPr/>
          <a:lstStyle/>
          <a:p>
            <a:r>
              <a:rPr lang="en-US" altLang="en-US" dirty="0" smtClean="0"/>
              <a:t>So, what is the expected number of slots U looked at in an unsuccessful search, for a given load factor     ?</a:t>
            </a:r>
          </a:p>
          <a:p>
            <a:pPr lvl="1"/>
            <a:r>
              <a:rPr lang="en-US" altLang="en-US" dirty="0" smtClean="0"/>
              <a:t>We hash the key. If that slot is empty we stop.</a:t>
            </a:r>
          </a:p>
          <a:p>
            <a:pPr lvl="1"/>
            <a:r>
              <a:rPr lang="en-US" altLang="en-US" dirty="0" smtClean="0"/>
              <a:t>Otherwise we go to the next random slot. If that is empty we stop.</a:t>
            </a:r>
          </a:p>
          <a:p>
            <a:pPr lvl="1"/>
            <a:r>
              <a:rPr lang="en-US" altLang="en-US" dirty="0" smtClean="0"/>
              <a:t>Otherwise we go to the next random slot. If that is empty we stop.</a:t>
            </a:r>
          </a:p>
          <a:p>
            <a:pPr lvl="1"/>
            <a:r>
              <a:rPr lang="en-US" altLang="en-US" dirty="0" smtClean="0"/>
              <a:t>We continue in this fashion.</a:t>
            </a:r>
          </a:p>
          <a:p>
            <a:pPr lvl="1"/>
            <a:endParaRPr lang="en-US" altLang="en-US" dirty="0" smtClean="0"/>
          </a:p>
          <a:p>
            <a:pPr lvl="1"/>
            <a:endParaRPr lang="en-US" altLang="en-US" dirty="0" smtClean="0"/>
          </a:p>
          <a:p>
            <a:pPr lvl="1"/>
            <a:endParaRPr lang="en-US" altLang="en-US" dirty="0" smtClean="0"/>
          </a:p>
          <a:p>
            <a:r>
              <a:rPr lang="en-US" altLang="en-US" dirty="0" smtClean="0"/>
              <a:t>the mathematical analysis is beyond the scope of this course, but</a:t>
            </a:r>
            <a:endParaRPr lang="en-US" altLang="en-US" dirty="0"/>
          </a:p>
        </p:txBody>
      </p:sp>
      <p:graphicFrame>
        <p:nvGraphicFramePr>
          <p:cNvPr id="361476" name="Object 4"/>
          <p:cNvGraphicFramePr>
            <a:graphicFrameLocks noChangeAspect="1"/>
          </p:cNvGraphicFramePr>
          <p:nvPr>
            <p:extLst>
              <p:ext uri="{D42A27DB-BD31-4B8C-83A1-F6EECF244321}">
                <p14:modId xmlns:p14="http://schemas.microsoft.com/office/powerpoint/2010/main" val="3980591581"/>
              </p:ext>
            </p:extLst>
          </p:nvPr>
        </p:nvGraphicFramePr>
        <p:xfrm>
          <a:off x="7438292" y="2192216"/>
          <a:ext cx="304800" cy="400050"/>
        </p:xfrm>
        <a:graphic>
          <a:graphicData uri="http://schemas.openxmlformats.org/presentationml/2006/ole">
            <mc:AlternateContent xmlns:mc="http://schemas.openxmlformats.org/markup-compatibility/2006">
              <mc:Choice xmlns:v="urn:schemas-microsoft-com:vml" Requires="v">
                <p:oleObj spid="_x0000_s9223" name="Equation" r:id="rId3" imgW="139680" imgH="177480" progId="Equation.3">
                  <p:embed/>
                </p:oleObj>
              </mc:Choice>
              <mc:Fallback>
                <p:oleObj name="Equation" r:id="rId3" imgW="139680" imgH="177480" progId="Equation.3">
                  <p:embed/>
                  <p:pic>
                    <p:nvPicPr>
                      <p:cNvPr id="361476"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438292" y="2192216"/>
                        <a:ext cx="304800" cy="4000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extLst>
      <p:ext uri="{BB962C8B-B14F-4D97-AF65-F5344CB8AC3E}">
        <p14:creationId xmlns:p14="http://schemas.microsoft.com/office/powerpoint/2010/main" val="359879181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6594" name="Rectangle 2"/>
          <p:cNvSpPr>
            <a:spLocks noGrp="1" noChangeArrowheads="1"/>
          </p:cNvSpPr>
          <p:nvPr>
            <p:ph type="title"/>
          </p:nvPr>
        </p:nvSpPr>
        <p:spPr/>
        <p:txBody>
          <a:bodyPr/>
          <a:lstStyle/>
          <a:p>
            <a:r>
              <a:rPr lang="en-US" altLang="en-US" smtClean="0"/>
              <a:t>Graph of Analysis</a:t>
            </a:r>
            <a:endParaRPr lang="en-US" altLang="en-US" dirty="0"/>
          </a:p>
        </p:txBody>
      </p:sp>
      <p:sp>
        <p:nvSpPr>
          <p:cNvPr id="366595" name="Rectangle 3"/>
          <p:cNvSpPr>
            <a:spLocks noChangeArrowheads="1"/>
          </p:cNvSpPr>
          <p:nvPr/>
        </p:nvSpPr>
        <p:spPr bwMode="auto">
          <a:xfrm>
            <a:off x="2667000" y="2133600"/>
            <a:ext cx="7391400" cy="41148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hlink"/>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66596" name="Text Box 4"/>
          <p:cNvSpPr txBox="1">
            <a:spLocks noChangeArrowheads="1"/>
          </p:cNvSpPr>
          <p:nvPr/>
        </p:nvSpPr>
        <p:spPr bwMode="auto">
          <a:xfrm>
            <a:off x="6096001" y="6248400"/>
            <a:ext cx="508473"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0.5</a:t>
            </a:r>
          </a:p>
        </p:txBody>
      </p:sp>
      <p:sp>
        <p:nvSpPr>
          <p:cNvPr id="366597" name="Text Box 5"/>
          <p:cNvSpPr txBox="1">
            <a:spLocks noChangeArrowheads="1"/>
          </p:cNvSpPr>
          <p:nvPr/>
        </p:nvSpPr>
        <p:spPr bwMode="auto">
          <a:xfrm>
            <a:off x="9601201" y="6248400"/>
            <a:ext cx="508473"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1.0</a:t>
            </a:r>
          </a:p>
        </p:txBody>
      </p:sp>
      <p:sp>
        <p:nvSpPr>
          <p:cNvPr id="366598" name="Text Box 6"/>
          <p:cNvSpPr txBox="1">
            <a:spLocks noChangeArrowheads="1"/>
          </p:cNvSpPr>
          <p:nvPr/>
        </p:nvSpPr>
        <p:spPr bwMode="auto">
          <a:xfrm>
            <a:off x="2574926" y="6262688"/>
            <a:ext cx="508473"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0.0</a:t>
            </a:r>
          </a:p>
        </p:txBody>
      </p:sp>
      <p:sp>
        <p:nvSpPr>
          <p:cNvPr id="366599" name="Text Box 7"/>
          <p:cNvSpPr txBox="1">
            <a:spLocks noChangeArrowheads="1"/>
          </p:cNvSpPr>
          <p:nvPr/>
        </p:nvSpPr>
        <p:spPr bwMode="auto">
          <a:xfrm>
            <a:off x="2117726" y="5729288"/>
            <a:ext cx="508473"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1.0</a:t>
            </a:r>
          </a:p>
        </p:txBody>
      </p:sp>
      <p:sp>
        <p:nvSpPr>
          <p:cNvPr id="366600" name="Text Box 8"/>
          <p:cNvSpPr txBox="1">
            <a:spLocks noChangeArrowheads="1"/>
          </p:cNvSpPr>
          <p:nvPr/>
        </p:nvSpPr>
        <p:spPr bwMode="auto">
          <a:xfrm>
            <a:off x="2117726" y="5043488"/>
            <a:ext cx="508473"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3.0</a:t>
            </a:r>
          </a:p>
        </p:txBody>
      </p:sp>
      <p:sp>
        <p:nvSpPr>
          <p:cNvPr id="366601" name="Text Box 9"/>
          <p:cNvSpPr txBox="1">
            <a:spLocks noChangeArrowheads="1"/>
          </p:cNvSpPr>
          <p:nvPr/>
        </p:nvSpPr>
        <p:spPr bwMode="auto">
          <a:xfrm>
            <a:off x="2117726" y="4357688"/>
            <a:ext cx="508473"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6.0</a:t>
            </a:r>
          </a:p>
        </p:txBody>
      </p:sp>
      <p:sp>
        <p:nvSpPr>
          <p:cNvPr id="366602" name="Freeform 10"/>
          <p:cNvSpPr>
            <a:spLocks/>
          </p:cNvSpPr>
          <p:nvPr/>
        </p:nvSpPr>
        <p:spPr bwMode="auto">
          <a:xfrm>
            <a:off x="2667000" y="2819400"/>
            <a:ext cx="6858000" cy="3124200"/>
          </a:xfrm>
          <a:custGeom>
            <a:avLst/>
            <a:gdLst>
              <a:gd name="T0" fmla="*/ 0 w 4320"/>
              <a:gd name="T1" fmla="*/ 1968 h 1968"/>
              <a:gd name="T2" fmla="*/ 2304 w 4320"/>
              <a:gd name="T3" fmla="*/ 1824 h 1968"/>
              <a:gd name="T4" fmla="*/ 3456 w 4320"/>
              <a:gd name="T5" fmla="*/ 1536 h 1968"/>
              <a:gd name="T6" fmla="*/ 4080 w 4320"/>
              <a:gd name="T7" fmla="*/ 672 h 1968"/>
              <a:gd name="T8" fmla="*/ 4320 w 4320"/>
              <a:gd name="T9" fmla="*/ 0 h 1968"/>
            </a:gdLst>
            <a:ahLst/>
            <a:cxnLst>
              <a:cxn ang="0">
                <a:pos x="T0" y="T1"/>
              </a:cxn>
              <a:cxn ang="0">
                <a:pos x="T2" y="T3"/>
              </a:cxn>
              <a:cxn ang="0">
                <a:pos x="T4" y="T5"/>
              </a:cxn>
              <a:cxn ang="0">
                <a:pos x="T6" y="T7"/>
              </a:cxn>
              <a:cxn ang="0">
                <a:pos x="T8" y="T9"/>
              </a:cxn>
            </a:cxnLst>
            <a:rect l="0" t="0" r="r" b="b"/>
            <a:pathLst>
              <a:path w="4320" h="1968">
                <a:moveTo>
                  <a:pt x="0" y="1968"/>
                </a:moveTo>
                <a:cubicBezTo>
                  <a:pt x="864" y="1932"/>
                  <a:pt x="1728" y="1896"/>
                  <a:pt x="2304" y="1824"/>
                </a:cubicBezTo>
                <a:cubicBezTo>
                  <a:pt x="2880" y="1752"/>
                  <a:pt x="3160" y="1728"/>
                  <a:pt x="3456" y="1536"/>
                </a:cubicBezTo>
                <a:cubicBezTo>
                  <a:pt x="3752" y="1344"/>
                  <a:pt x="3936" y="928"/>
                  <a:pt x="4080" y="672"/>
                </a:cubicBezTo>
                <a:cubicBezTo>
                  <a:pt x="4224" y="416"/>
                  <a:pt x="4272" y="208"/>
                  <a:pt x="4320" y="0"/>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66604" name="Freeform 12"/>
          <p:cNvSpPr>
            <a:spLocks/>
          </p:cNvSpPr>
          <p:nvPr/>
        </p:nvSpPr>
        <p:spPr bwMode="auto">
          <a:xfrm>
            <a:off x="2667000" y="5181600"/>
            <a:ext cx="7010400" cy="762000"/>
          </a:xfrm>
          <a:custGeom>
            <a:avLst/>
            <a:gdLst>
              <a:gd name="T0" fmla="*/ 0 w 4416"/>
              <a:gd name="T1" fmla="*/ 480 h 480"/>
              <a:gd name="T2" fmla="*/ 2640 w 4416"/>
              <a:gd name="T3" fmla="*/ 432 h 480"/>
              <a:gd name="T4" fmla="*/ 3504 w 4416"/>
              <a:gd name="T5" fmla="*/ 336 h 480"/>
              <a:gd name="T6" fmla="*/ 4416 w 4416"/>
              <a:gd name="T7" fmla="*/ 0 h 480"/>
            </a:gdLst>
            <a:ahLst/>
            <a:cxnLst>
              <a:cxn ang="0">
                <a:pos x="T0" y="T1"/>
              </a:cxn>
              <a:cxn ang="0">
                <a:pos x="T2" y="T3"/>
              </a:cxn>
              <a:cxn ang="0">
                <a:pos x="T4" y="T5"/>
              </a:cxn>
              <a:cxn ang="0">
                <a:pos x="T6" y="T7"/>
              </a:cxn>
            </a:cxnLst>
            <a:rect l="0" t="0" r="r" b="b"/>
            <a:pathLst>
              <a:path w="4416" h="480">
                <a:moveTo>
                  <a:pt x="0" y="480"/>
                </a:moveTo>
                <a:cubicBezTo>
                  <a:pt x="1028" y="468"/>
                  <a:pt x="2056" y="456"/>
                  <a:pt x="2640" y="432"/>
                </a:cubicBezTo>
                <a:cubicBezTo>
                  <a:pt x="3224" y="408"/>
                  <a:pt x="3208" y="408"/>
                  <a:pt x="3504" y="336"/>
                </a:cubicBezTo>
                <a:cubicBezTo>
                  <a:pt x="3800" y="264"/>
                  <a:pt x="4264" y="48"/>
                  <a:pt x="4416" y="0"/>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66605" name="Text Box 13"/>
          <p:cNvSpPr txBox="1">
            <a:spLocks noChangeArrowheads="1"/>
          </p:cNvSpPr>
          <p:nvPr/>
        </p:nvSpPr>
        <p:spPr bwMode="auto">
          <a:xfrm>
            <a:off x="9051925" y="2605088"/>
            <a:ext cx="349776"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U</a:t>
            </a:r>
          </a:p>
        </p:txBody>
      </p:sp>
      <p:sp>
        <p:nvSpPr>
          <p:cNvPr id="366606" name="Text Box 14"/>
          <p:cNvSpPr txBox="1">
            <a:spLocks noChangeArrowheads="1"/>
          </p:cNvSpPr>
          <p:nvPr/>
        </p:nvSpPr>
        <p:spPr bwMode="auto">
          <a:xfrm>
            <a:off x="9432925" y="4586288"/>
            <a:ext cx="303288"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S</a:t>
            </a:r>
          </a:p>
        </p:txBody>
      </p:sp>
      <p:graphicFrame>
        <p:nvGraphicFramePr>
          <p:cNvPr id="366607" name="Object 15"/>
          <p:cNvGraphicFramePr>
            <a:graphicFrameLocks noChangeAspect="1"/>
          </p:cNvGraphicFramePr>
          <p:nvPr/>
        </p:nvGraphicFramePr>
        <p:xfrm>
          <a:off x="6705601" y="6400800"/>
          <a:ext cx="314325" cy="400050"/>
        </p:xfrm>
        <a:graphic>
          <a:graphicData uri="http://schemas.openxmlformats.org/presentationml/2006/ole">
            <mc:AlternateContent xmlns:mc="http://schemas.openxmlformats.org/markup-compatibility/2006">
              <mc:Choice xmlns:v="urn:schemas-microsoft-com:vml" Requires="v">
                <p:oleObj spid="_x0000_s14342" name="Equation" r:id="rId3" imgW="139680" imgH="177480" progId="Equation.3">
                  <p:embed/>
                </p:oleObj>
              </mc:Choice>
              <mc:Fallback>
                <p:oleObj name="Equation" r:id="rId3" imgW="139680" imgH="177480" progId="Equation.3">
                  <p:embed/>
                  <p:pic>
                    <p:nvPicPr>
                      <p:cNvPr id="366607" name="Object 1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05601" y="6400800"/>
                        <a:ext cx="314325" cy="4000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4" name="TextBox 3"/>
          <p:cNvSpPr txBox="1"/>
          <p:nvPr/>
        </p:nvSpPr>
        <p:spPr>
          <a:xfrm>
            <a:off x="291830" y="3005198"/>
            <a:ext cx="2313262" cy="646331"/>
          </a:xfrm>
          <a:prstGeom prst="rect">
            <a:avLst/>
          </a:prstGeom>
          <a:noFill/>
        </p:spPr>
        <p:txBody>
          <a:bodyPr wrap="none" rtlCol="0">
            <a:spAutoFit/>
          </a:bodyPr>
          <a:lstStyle/>
          <a:p>
            <a:r>
              <a:rPr lang="en-US" dirty="0" smtClean="0"/>
              <a:t>U is unsuccessful</a:t>
            </a:r>
          </a:p>
          <a:p>
            <a:r>
              <a:rPr lang="en-US" dirty="0" smtClean="0"/>
              <a:t>and S is success search</a:t>
            </a:r>
            <a:endParaRPr lang="en-US" dirty="0"/>
          </a:p>
        </p:txBody>
      </p:sp>
    </p:spTree>
    <p:extLst>
      <p:ext uri="{BB962C8B-B14F-4D97-AF65-F5344CB8AC3E}">
        <p14:creationId xmlns:p14="http://schemas.microsoft.com/office/powerpoint/2010/main" val="239531012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7618" name="Rectangle 2"/>
          <p:cNvSpPr>
            <a:spLocks noGrp="1" noChangeArrowheads="1"/>
          </p:cNvSpPr>
          <p:nvPr>
            <p:ph type="title"/>
          </p:nvPr>
        </p:nvSpPr>
        <p:spPr/>
        <p:txBody>
          <a:bodyPr/>
          <a:lstStyle/>
          <a:p>
            <a:r>
              <a:rPr lang="en-US" altLang="en-US" smtClean="0"/>
              <a:t>Conclusions</a:t>
            </a:r>
            <a:endParaRPr lang="en-US" altLang="en-US"/>
          </a:p>
        </p:txBody>
      </p:sp>
      <p:sp>
        <p:nvSpPr>
          <p:cNvPr id="367619" name="Rectangle 3"/>
          <p:cNvSpPr>
            <a:spLocks noGrp="1" noChangeArrowheads="1"/>
          </p:cNvSpPr>
          <p:nvPr>
            <p:ph type="body" idx="1"/>
          </p:nvPr>
        </p:nvSpPr>
        <p:spPr/>
        <p:txBody>
          <a:bodyPr/>
          <a:lstStyle/>
          <a:p>
            <a:r>
              <a:rPr lang="en-US" altLang="en-US" dirty="0" smtClean="0"/>
              <a:t>This is the best that open addressing can do. </a:t>
            </a:r>
          </a:p>
          <a:p>
            <a:pPr lvl="1"/>
            <a:r>
              <a:rPr lang="en-US" altLang="en-US" dirty="0" smtClean="0"/>
              <a:t>Practical implementations are somewhat worse</a:t>
            </a:r>
          </a:p>
          <a:p>
            <a:r>
              <a:rPr lang="en-US" altLang="en-US" dirty="0" smtClean="0"/>
              <a:t>In general it is best to keep the load factor no higher than 0.5. At this load factor only 2.5 slots are examined for an insertion (this is the same as U) and 1.5 slots are examined for a successful search).</a:t>
            </a:r>
          </a:p>
          <a:p>
            <a:r>
              <a:rPr lang="en-US" altLang="en-US" dirty="0" smtClean="0"/>
              <a:t>Note how much better this is than using trees!</a:t>
            </a:r>
          </a:p>
        </p:txBody>
      </p:sp>
    </p:spTree>
    <p:extLst>
      <p:ext uri="{BB962C8B-B14F-4D97-AF65-F5344CB8AC3E}">
        <p14:creationId xmlns:p14="http://schemas.microsoft.com/office/powerpoint/2010/main" val="31012183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dictionary</a:t>
            </a:r>
            <a:endParaRPr lang="en-US" dirty="0"/>
          </a:p>
        </p:txBody>
      </p:sp>
      <p:sp>
        <p:nvSpPr>
          <p:cNvPr id="3" name="Content Placeholder 2"/>
          <p:cNvSpPr>
            <a:spLocks noGrp="1"/>
          </p:cNvSpPr>
          <p:nvPr>
            <p:ph idx="1"/>
          </p:nvPr>
        </p:nvSpPr>
        <p:spPr/>
        <p:txBody>
          <a:bodyPr/>
          <a:lstStyle/>
          <a:p>
            <a:r>
              <a:rPr lang="en-US" dirty="0" smtClean="0"/>
              <a:t>also called a map or table</a:t>
            </a:r>
          </a:p>
          <a:p>
            <a:endParaRPr lang="en-US" dirty="0"/>
          </a:p>
          <a:p>
            <a:r>
              <a:rPr lang="en-US" dirty="0" smtClean="0"/>
              <a:t>We have a key-value pair and many of them</a:t>
            </a:r>
          </a:p>
          <a:p>
            <a:pPr lvl="1"/>
            <a:r>
              <a:rPr lang="en-US" dirty="0" smtClean="0"/>
              <a:t>based on a key we can look up to see if there data in the dictionary.</a:t>
            </a:r>
          </a:p>
          <a:p>
            <a:pPr lvl="1"/>
            <a:r>
              <a:rPr lang="en-US" dirty="0" smtClean="0"/>
              <a:t>a key not in the dictionary will return no data.</a:t>
            </a:r>
            <a:endParaRPr lang="en-US" dirty="0"/>
          </a:p>
        </p:txBody>
      </p:sp>
    </p:spTree>
    <p:extLst>
      <p:ext uri="{BB962C8B-B14F-4D97-AF65-F5344CB8AC3E}">
        <p14:creationId xmlns:p14="http://schemas.microsoft.com/office/powerpoint/2010/main" val="177193165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2"/>
          <p:cNvSpPr txBox="1">
            <a:spLocks noChangeArrowheads="1"/>
          </p:cNvSpPr>
          <p:nvPr/>
        </p:nvSpPr>
        <p:spPr bwMode="auto">
          <a:xfrm>
            <a:off x="4243389" y="1676401"/>
            <a:ext cx="1735137" cy="237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0" hangingPunct="0">
              <a:spcBef>
                <a:spcPct val="50000"/>
              </a:spcBef>
            </a:pPr>
            <a:r>
              <a:rPr lang="en-US" altLang="en-US" sz="15000" b="1">
                <a:latin typeface="Tahoma" panose="020B0604030504040204" pitchFamily="34" charset="0"/>
              </a:rPr>
              <a:t>Q</a:t>
            </a:r>
          </a:p>
        </p:txBody>
      </p:sp>
      <p:sp>
        <p:nvSpPr>
          <p:cNvPr id="17411" name="Text Box 3"/>
          <p:cNvSpPr txBox="1">
            <a:spLocks noChangeArrowheads="1"/>
          </p:cNvSpPr>
          <p:nvPr/>
        </p:nvSpPr>
        <p:spPr bwMode="auto">
          <a:xfrm>
            <a:off x="6054725" y="2044701"/>
            <a:ext cx="1735138" cy="237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0" hangingPunct="0">
              <a:spcBef>
                <a:spcPct val="50000"/>
              </a:spcBef>
            </a:pPr>
            <a:r>
              <a:rPr lang="en-US" altLang="en-US" sz="15000" b="1">
                <a:latin typeface="Tahoma" panose="020B0604030504040204" pitchFamily="34" charset="0"/>
              </a:rPr>
              <a:t>A</a:t>
            </a:r>
          </a:p>
        </p:txBody>
      </p:sp>
      <p:sp>
        <p:nvSpPr>
          <p:cNvPr id="17412" name="Text Box 4"/>
          <p:cNvSpPr txBox="1">
            <a:spLocks noChangeArrowheads="1"/>
          </p:cNvSpPr>
          <p:nvPr/>
        </p:nvSpPr>
        <p:spPr bwMode="auto">
          <a:xfrm>
            <a:off x="5334000" y="2679701"/>
            <a:ext cx="1735138" cy="161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0" hangingPunct="0">
              <a:spcBef>
                <a:spcPct val="50000"/>
              </a:spcBef>
            </a:pPr>
            <a:r>
              <a:rPr lang="en-US" altLang="en-US" sz="10000" b="1">
                <a:latin typeface="Tahoma" panose="020B0604030504040204" pitchFamily="34" charset="0"/>
              </a:rPr>
              <a:t>&amp;</a:t>
            </a:r>
            <a:endParaRPr lang="en-US" altLang="en-US" sz="15000" b="1">
              <a:latin typeface="Tahoma" panose="020B0604030504040204" pitchFamily="34" charset="0"/>
            </a:endParaRPr>
          </a:p>
        </p:txBody>
      </p:sp>
    </p:spTree>
    <p:extLst>
      <p:ext uri="{BB962C8B-B14F-4D97-AF65-F5344CB8AC3E}">
        <p14:creationId xmlns:p14="http://schemas.microsoft.com/office/powerpoint/2010/main" val="92467281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9" fill="hold" grpId="0" nodeType="afterEffect">
                                  <p:stCondLst>
                                    <p:cond delay="500"/>
                                  </p:stCondLst>
                                  <p:childTnLst>
                                    <p:set>
                                      <p:cBhvr>
                                        <p:cTn id="6" dur="1" fill="hold">
                                          <p:stCondLst>
                                            <p:cond delay="0"/>
                                          </p:stCondLst>
                                        </p:cTn>
                                        <p:tgtEl>
                                          <p:spTgt spid="17410"/>
                                        </p:tgtEl>
                                        <p:attrNameLst>
                                          <p:attrName>style.visibility</p:attrName>
                                        </p:attrNameLst>
                                      </p:cBhvr>
                                      <p:to>
                                        <p:strVal val="visible"/>
                                      </p:to>
                                    </p:set>
                                    <p:anim calcmode="lin" valueType="num">
                                      <p:cBhvr additive="base">
                                        <p:cTn id="7" dur="500" fill="hold"/>
                                        <p:tgtEl>
                                          <p:spTgt spid="17410"/>
                                        </p:tgtEl>
                                        <p:attrNameLst>
                                          <p:attrName>ppt_x</p:attrName>
                                        </p:attrNameLst>
                                      </p:cBhvr>
                                      <p:tavLst>
                                        <p:tav tm="0">
                                          <p:val>
                                            <p:strVal val="0-#ppt_w/2"/>
                                          </p:val>
                                        </p:tav>
                                        <p:tav tm="100000">
                                          <p:val>
                                            <p:strVal val="#ppt_x"/>
                                          </p:val>
                                        </p:tav>
                                      </p:tavLst>
                                    </p:anim>
                                    <p:anim calcmode="lin" valueType="num">
                                      <p:cBhvr additive="base">
                                        <p:cTn id="8" dur="500" fill="hold"/>
                                        <p:tgtEl>
                                          <p:spTgt spid="17410"/>
                                        </p:tgtEl>
                                        <p:attrNameLst>
                                          <p:attrName>ppt_y</p:attrName>
                                        </p:attrNameLst>
                                      </p:cBhvr>
                                      <p:tavLst>
                                        <p:tav tm="0">
                                          <p:val>
                                            <p:strVal val="0-#ppt_h/2"/>
                                          </p:val>
                                        </p:tav>
                                        <p:tav tm="100000">
                                          <p:val>
                                            <p:strVal val="#ppt_y"/>
                                          </p:val>
                                        </p:tav>
                                      </p:tavLst>
                                    </p:anim>
                                  </p:childTnLst>
                                </p:cTn>
                              </p:par>
                            </p:childTnLst>
                          </p:cTn>
                        </p:par>
                        <p:par>
                          <p:cTn id="9" fill="hold" nodeType="afterGroup">
                            <p:stCondLst>
                              <p:cond delay="1000"/>
                            </p:stCondLst>
                            <p:childTnLst>
                              <p:par>
                                <p:cTn id="10" presetID="2" presetClass="entr" presetSubtype="4" fill="hold" grpId="0" nodeType="afterEffect">
                                  <p:stCondLst>
                                    <p:cond delay="0"/>
                                  </p:stCondLst>
                                  <p:childTnLst>
                                    <p:set>
                                      <p:cBhvr>
                                        <p:cTn id="11" dur="1" fill="hold">
                                          <p:stCondLst>
                                            <p:cond delay="0"/>
                                          </p:stCondLst>
                                        </p:cTn>
                                        <p:tgtEl>
                                          <p:spTgt spid="17412"/>
                                        </p:tgtEl>
                                        <p:attrNameLst>
                                          <p:attrName>style.visibility</p:attrName>
                                        </p:attrNameLst>
                                      </p:cBhvr>
                                      <p:to>
                                        <p:strVal val="visible"/>
                                      </p:to>
                                    </p:set>
                                    <p:anim calcmode="lin" valueType="num">
                                      <p:cBhvr additive="base">
                                        <p:cTn id="12" dur="500" fill="hold"/>
                                        <p:tgtEl>
                                          <p:spTgt spid="17412"/>
                                        </p:tgtEl>
                                        <p:attrNameLst>
                                          <p:attrName>ppt_x</p:attrName>
                                        </p:attrNameLst>
                                      </p:cBhvr>
                                      <p:tavLst>
                                        <p:tav tm="0">
                                          <p:val>
                                            <p:strVal val="#ppt_x"/>
                                          </p:val>
                                        </p:tav>
                                        <p:tav tm="100000">
                                          <p:val>
                                            <p:strVal val="#ppt_x"/>
                                          </p:val>
                                        </p:tav>
                                      </p:tavLst>
                                    </p:anim>
                                    <p:anim calcmode="lin" valueType="num">
                                      <p:cBhvr additive="base">
                                        <p:cTn id="13" dur="500" fill="hold"/>
                                        <p:tgtEl>
                                          <p:spTgt spid="17412"/>
                                        </p:tgtEl>
                                        <p:attrNameLst>
                                          <p:attrName>ppt_y</p:attrName>
                                        </p:attrNameLst>
                                      </p:cBhvr>
                                      <p:tavLst>
                                        <p:tav tm="0">
                                          <p:val>
                                            <p:strVal val="1+#ppt_h/2"/>
                                          </p:val>
                                        </p:tav>
                                        <p:tav tm="100000">
                                          <p:val>
                                            <p:strVal val="#ppt_y"/>
                                          </p:val>
                                        </p:tav>
                                      </p:tavLst>
                                    </p:anim>
                                  </p:childTnLst>
                                </p:cTn>
                              </p:par>
                            </p:childTnLst>
                          </p:cTn>
                        </p:par>
                        <p:par>
                          <p:cTn id="14" fill="hold" nodeType="afterGroup">
                            <p:stCondLst>
                              <p:cond delay="1500"/>
                            </p:stCondLst>
                            <p:childTnLst>
                              <p:par>
                                <p:cTn id="15" presetID="2" presetClass="entr" presetSubtype="6" fill="hold" grpId="0" nodeType="afterEffect">
                                  <p:stCondLst>
                                    <p:cond delay="0"/>
                                  </p:stCondLst>
                                  <p:childTnLst>
                                    <p:set>
                                      <p:cBhvr>
                                        <p:cTn id="16" dur="1" fill="hold">
                                          <p:stCondLst>
                                            <p:cond delay="0"/>
                                          </p:stCondLst>
                                        </p:cTn>
                                        <p:tgtEl>
                                          <p:spTgt spid="17411"/>
                                        </p:tgtEl>
                                        <p:attrNameLst>
                                          <p:attrName>style.visibility</p:attrName>
                                        </p:attrNameLst>
                                      </p:cBhvr>
                                      <p:to>
                                        <p:strVal val="visible"/>
                                      </p:to>
                                    </p:set>
                                    <p:anim calcmode="lin" valueType="num">
                                      <p:cBhvr additive="base">
                                        <p:cTn id="17" dur="500" fill="hold"/>
                                        <p:tgtEl>
                                          <p:spTgt spid="17411"/>
                                        </p:tgtEl>
                                        <p:attrNameLst>
                                          <p:attrName>ppt_x</p:attrName>
                                        </p:attrNameLst>
                                      </p:cBhvr>
                                      <p:tavLst>
                                        <p:tav tm="0">
                                          <p:val>
                                            <p:strVal val="1+#ppt_w/2"/>
                                          </p:val>
                                        </p:tav>
                                        <p:tav tm="100000">
                                          <p:val>
                                            <p:strVal val="#ppt_x"/>
                                          </p:val>
                                        </p:tav>
                                      </p:tavLst>
                                    </p:anim>
                                    <p:anim calcmode="lin" valueType="num">
                                      <p:cBhvr additive="base">
                                        <p:cTn id="18" dur="500" fill="hold"/>
                                        <p:tgtEl>
                                          <p:spTgt spid="174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0" grpId="0" autoUpdateAnimBg="0"/>
      <p:bldP spid="17411" grpId="0" autoUpdateAnimBg="0"/>
      <p:bldP spid="17412" grpId="0"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2322" name="Rectangle 2"/>
          <p:cNvSpPr>
            <a:spLocks noGrp="1" noChangeArrowheads="1"/>
          </p:cNvSpPr>
          <p:nvPr>
            <p:ph type="title"/>
          </p:nvPr>
        </p:nvSpPr>
        <p:spPr/>
        <p:txBody>
          <a:bodyPr/>
          <a:lstStyle/>
          <a:p>
            <a:r>
              <a:rPr lang="en-US" altLang="en-US" smtClean="0"/>
              <a:t>Motivation</a:t>
            </a:r>
            <a:endParaRPr lang="en-US" altLang="en-US"/>
          </a:p>
        </p:txBody>
      </p:sp>
      <p:sp>
        <p:nvSpPr>
          <p:cNvPr id="312323" name="Rectangle 3"/>
          <p:cNvSpPr>
            <a:spLocks noGrp="1" noChangeArrowheads="1"/>
          </p:cNvSpPr>
          <p:nvPr>
            <p:ph type="body" idx="1"/>
          </p:nvPr>
        </p:nvSpPr>
        <p:spPr/>
        <p:txBody>
          <a:bodyPr/>
          <a:lstStyle/>
          <a:p>
            <a:r>
              <a:rPr lang="en-US" altLang="en-US" dirty="0" smtClean="0"/>
              <a:t>Suppose we have 16,000,000 data items in the dictionary. </a:t>
            </a:r>
          </a:p>
          <a:p>
            <a:r>
              <a:rPr lang="en-US" altLang="en-US" dirty="0" smtClean="0"/>
              <a:t>We would like to be able to find a particular item.</a:t>
            </a:r>
          </a:p>
          <a:p>
            <a:pPr lvl="1"/>
            <a:r>
              <a:rPr lang="en-US" altLang="en-US" dirty="0" smtClean="0"/>
              <a:t>How long will it take to find the item if it is in the data base (a successful search)?</a:t>
            </a:r>
          </a:p>
          <a:p>
            <a:pPr lvl="1"/>
            <a:r>
              <a:rPr lang="en-US" altLang="en-US" dirty="0" smtClean="0"/>
              <a:t>How long will it take to show that the item isn’t in the data base (an unsuccessful search)?</a:t>
            </a:r>
          </a:p>
          <a:p>
            <a:r>
              <a:rPr lang="en-US" altLang="en-US" dirty="0" smtClean="0"/>
              <a:t>It depends on the data structure.</a:t>
            </a:r>
            <a:endParaRPr lang="en-US" altLang="en-US" dirty="0"/>
          </a:p>
        </p:txBody>
      </p:sp>
    </p:spTree>
    <p:extLst>
      <p:ext uri="{BB962C8B-B14F-4D97-AF65-F5344CB8AC3E}">
        <p14:creationId xmlns:p14="http://schemas.microsoft.com/office/powerpoint/2010/main" val="39426358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82" name="Rectangle 2"/>
          <p:cNvSpPr>
            <a:spLocks noGrp="1" noChangeArrowheads="1"/>
          </p:cNvSpPr>
          <p:nvPr>
            <p:ph type="title"/>
          </p:nvPr>
        </p:nvSpPr>
        <p:spPr/>
        <p:txBody>
          <a:bodyPr/>
          <a:lstStyle/>
          <a:p>
            <a:r>
              <a:rPr lang="en-US" altLang="en-US" smtClean="0"/>
              <a:t>Motivation…</a:t>
            </a:r>
            <a:endParaRPr lang="en-US" altLang="en-US"/>
          </a:p>
        </p:txBody>
      </p:sp>
      <p:sp>
        <p:nvSpPr>
          <p:cNvPr id="327683" name="Rectangle 3"/>
          <p:cNvSpPr>
            <a:spLocks noGrp="1" noChangeArrowheads="1"/>
          </p:cNvSpPr>
          <p:nvPr>
            <p:ph idx="1"/>
          </p:nvPr>
        </p:nvSpPr>
        <p:spPr/>
        <p:txBody>
          <a:bodyPr/>
          <a:lstStyle/>
          <a:p>
            <a:r>
              <a:rPr lang="en-US" altLang="en-US" dirty="0" smtClean="0"/>
              <a:t>linked lists</a:t>
            </a:r>
          </a:p>
          <a:p>
            <a:pPr lvl="1"/>
            <a:r>
              <a:rPr lang="en-US" altLang="en-US" dirty="0" smtClean="0"/>
              <a:t>search on average 8,000,000 data items in a successful search</a:t>
            </a:r>
          </a:p>
          <a:p>
            <a:pPr lvl="1"/>
            <a:r>
              <a:rPr lang="en-US" altLang="en-US" dirty="0" smtClean="0"/>
              <a:t>all 16,000,000 items in an unsuccessful search. </a:t>
            </a:r>
          </a:p>
          <a:p>
            <a:pPr lvl="1"/>
            <a:r>
              <a:rPr lang="en-US" altLang="en-US" dirty="0" smtClean="0"/>
              <a:t>We call that a linear search time. </a:t>
            </a:r>
          </a:p>
          <a:p>
            <a:r>
              <a:rPr lang="en-US" altLang="en-US" dirty="0" smtClean="0"/>
              <a:t>Binary search tree (could be a </a:t>
            </a:r>
            <a:r>
              <a:rPr lang="en-US" altLang="en-US" dirty="0" err="1" smtClean="0"/>
              <a:t>avl</a:t>
            </a:r>
            <a:r>
              <a:rPr lang="en-US" altLang="en-US" dirty="0" smtClean="0"/>
              <a:t> or red-black as well)</a:t>
            </a:r>
          </a:p>
          <a:p>
            <a:pPr lvl="1"/>
            <a:r>
              <a:rPr lang="en-US" altLang="en-US" dirty="0" smtClean="0"/>
              <a:t>The search is based on the height of the tree and the height is</a:t>
            </a:r>
          </a:p>
          <a:p>
            <a:pPr lvl="1"/>
            <a:r>
              <a:rPr lang="en-US" altLang="en-US" dirty="0" smtClean="0"/>
              <a:t>So average would about 12</a:t>
            </a:r>
          </a:p>
          <a:p>
            <a:pPr lvl="1"/>
            <a:r>
              <a:rPr lang="en-US" altLang="en-US" dirty="0" smtClean="0"/>
              <a:t> worse is 24</a:t>
            </a:r>
            <a:endParaRPr lang="en-US" altLang="en-US" dirty="0"/>
          </a:p>
        </p:txBody>
      </p:sp>
      <p:graphicFrame>
        <p:nvGraphicFramePr>
          <p:cNvPr id="327684" name="Object 4"/>
          <p:cNvGraphicFramePr>
            <a:graphicFrameLocks noChangeAspect="1"/>
          </p:cNvGraphicFramePr>
          <p:nvPr>
            <p:extLst>
              <p:ext uri="{D42A27DB-BD31-4B8C-83A1-F6EECF244321}">
                <p14:modId xmlns:p14="http://schemas.microsoft.com/office/powerpoint/2010/main" val="3321510257"/>
              </p:ext>
            </p:extLst>
          </p:nvPr>
        </p:nvGraphicFramePr>
        <p:xfrm>
          <a:off x="8153400" y="4535082"/>
          <a:ext cx="3200400" cy="533400"/>
        </p:xfrm>
        <a:graphic>
          <a:graphicData uri="http://schemas.openxmlformats.org/presentationml/2006/ole">
            <mc:AlternateContent xmlns:mc="http://schemas.openxmlformats.org/markup-compatibility/2006">
              <mc:Choice xmlns:v="urn:schemas-microsoft-com:vml" Requires="v">
                <p:oleObj spid="_x0000_s1038" name="Equation" r:id="rId3" imgW="1295280" imgH="215640" progId="Equation.3">
                  <p:embed/>
                </p:oleObj>
              </mc:Choice>
              <mc:Fallback>
                <p:oleObj name="Equation" r:id="rId3" imgW="1295280" imgH="215640" progId="Equation.3">
                  <p:embed/>
                  <p:pic>
                    <p:nvPicPr>
                      <p:cNvPr id="327684"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153400" y="4535082"/>
                        <a:ext cx="3200400" cy="533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27685" name="Object 5"/>
          <p:cNvGraphicFramePr>
            <a:graphicFrameLocks noChangeAspect="1"/>
          </p:cNvGraphicFramePr>
          <p:nvPr>
            <p:extLst>
              <p:ext uri="{D42A27DB-BD31-4B8C-83A1-F6EECF244321}">
                <p14:modId xmlns:p14="http://schemas.microsoft.com/office/powerpoint/2010/main" val="1865842355"/>
              </p:ext>
            </p:extLst>
          </p:nvPr>
        </p:nvGraphicFramePr>
        <p:xfrm>
          <a:off x="9417843" y="3866745"/>
          <a:ext cx="1128713" cy="533400"/>
        </p:xfrm>
        <a:graphic>
          <a:graphicData uri="http://schemas.openxmlformats.org/presentationml/2006/ole">
            <mc:AlternateContent xmlns:mc="http://schemas.openxmlformats.org/markup-compatibility/2006">
              <mc:Choice xmlns:v="urn:schemas-microsoft-com:vml" Requires="v">
                <p:oleObj spid="_x0000_s1039" name="Equation" r:id="rId5" imgW="457200" imgH="215640" progId="Equation.3">
                  <p:embed/>
                </p:oleObj>
              </mc:Choice>
              <mc:Fallback>
                <p:oleObj name="Equation" r:id="rId5" imgW="457200" imgH="215640" progId="Equation.3">
                  <p:embed/>
                  <p:pic>
                    <p:nvPicPr>
                      <p:cNvPr id="327685"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417843" y="3866745"/>
                        <a:ext cx="1128713" cy="533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extLst>
      <p:ext uri="{BB962C8B-B14F-4D97-AF65-F5344CB8AC3E}">
        <p14:creationId xmlns:p14="http://schemas.microsoft.com/office/powerpoint/2010/main" val="38779141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8706" name="Rectangle 2"/>
          <p:cNvSpPr>
            <a:spLocks noGrp="1" noChangeArrowheads="1"/>
          </p:cNvSpPr>
          <p:nvPr>
            <p:ph type="title"/>
          </p:nvPr>
        </p:nvSpPr>
        <p:spPr/>
        <p:txBody>
          <a:bodyPr/>
          <a:lstStyle/>
          <a:p>
            <a:r>
              <a:rPr lang="en-US" altLang="en-US" smtClean="0"/>
              <a:t>Motivation…</a:t>
            </a:r>
            <a:endParaRPr lang="en-US" altLang="en-US"/>
          </a:p>
        </p:txBody>
      </p:sp>
      <p:sp>
        <p:nvSpPr>
          <p:cNvPr id="328707" name="Rectangle 3"/>
          <p:cNvSpPr>
            <a:spLocks noGrp="1" noChangeArrowheads="1"/>
          </p:cNvSpPr>
          <p:nvPr>
            <p:ph type="body" idx="1"/>
          </p:nvPr>
        </p:nvSpPr>
        <p:spPr/>
        <p:txBody>
          <a:bodyPr/>
          <a:lstStyle/>
          <a:p>
            <a:r>
              <a:rPr lang="en-US" altLang="en-US" dirty="0" smtClean="0"/>
              <a:t>With B-trees we can do even better (by using trees with a branching factor of M).   The search is</a:t>
            </a:r>
          </a:p>
          <a:p>
            <a:endParaRPr lang="en-US" altLang="en-US" dirty="0" smtClean="0"/>
          </a:p>
          <a:p>
            <a:r>
              <a:rPr lang="en-US" altLang="en-US" dirty="0" smtClean="0"/>
              <a:t>So the question is can we do better?</a:t>
            </a:r>
            <a:endParaRPr lang="en-US" altLang="en-US" dirty="0"/>
          </a:p>
          <a:p>
            <a:pPr lvl="1"/>
            <a:r>
              <a:rPr lang="en-US" altLang="en-US" dirty="0" smtClean="0"/>
              <a:t>Yes we can. We can use “hash” functions.</a:t>
            </a:r>
            <a:endParaRPr lang="en-US" altLang="en-US" dirty="0"/>
          </a:p>
        </p:txBody>
      </p:sp>
      <p:graphicFrame>
        <p:nvGraphicFramePr>
          <p:cNvPr id="328709" name="Object 5"/>
          <p:cNvGraphicFramePr>
            <a:graphicFrameLocks noChangeAspect="1"/>
          </p:cNvGraphicFramePr>
          <p:nvPr>
            <p:extLst>
              <p:ext uri="{D42A27DB-BD31-4B8C-83A1-F6EECF244321}">
                <p14:modId xmlns:p14="http://schemas.microsoft.com/office/powerpoint/2010/main" val="406718046"/>
              </p:ext>
            </p:extLst>
          </p:nvPr>
        </p:nvGraphicFramePr>
        <p:xfrm>
          <a:off x="5168631" y="2175753"/>
          <a:ext cx="1223963" cy="533400"/>
        </p:xfrm>
        <a:graphic>
          <a:graphicData uri="http://schemas.openxmlformats.org/presentationml/2006/ole">
            <mc:AlternateContent xmlns:mc="http://schemas.openxmlformats.org/markup-compatibility/2006">
              <mc:Choice xmlns:v="urn:schemas-microsoft-com:vml" Requires="v">
                <p:oleObj spid="_x0000_s2061" name="Equation" r:id="rId3" imgW="495000" imgH="215640" progId="Equation.3">
                  <p:embed/>
                </p:oleObj>
              </mc:Choice>
              <mc:Fallback>
                <p:oleObj name="Equation" r:id="rId3" imgW="495000" imgH="215640" progId="Equation.3">
                  <p:embed/>
                  <p:pic>
                    <p:nvPicPr>
                      <p:cNvPr id="328709"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68631" y="2175753"/>
                        <a:ext cx="1223963" cy="533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28710" name="Object 6"/>
          <p:cNvGraphicFramePr>
            <a:graphicFrameLocks noChangeAspect="1"/>
          </p:cNvGraphicFramePr>
          <p:nvPr>
            <p:extLst>
              <p:ext uri="{D42A27DB-BD31-4B8C-83A1-F6EECF244321}">
                <p14:modId xmlns:p14="http://schemas.microsoft.com/office/powerpoint/2010/main" val="2941767015"/>
              </p:ext>
            </p:extLst>
          </p:nvPr>
        </p:nvGraphicFramePr>
        <p:xfrm>
          <a:off x="7616288" y="2278114"/>
          <a:ext cx="3106737" cy="565150"/>
        </p:xfrm>
        <a:graphic>
          <a:graphicData uri="http://schemas.openxmlformats.org/presentationml/2006/ole">
            <mc:AlternateContent xmlns:mc="http://schemas.openxmlformats.org/markup-compatibility/2006">
              <mc:Choice xmlns:v="urn:schemas-microsoft-com:vml" Requires="v">
                <p:oleObj spid="_x0000_s2062" name="Equation" r:id="rId5" imgW="1257120" imgH="228600" progId="Equation.3">
                  <p:embed/>
                </p:oleObj>
              </mc:Choice>
              <mc:Fallback>
                <p:oleObj name="Equation" r:id="rId5" imgW="1257120" imgH="228600" progId="Equation.3">
                  <p:embed/>
                  <p:pic>
                    <p:nvPicPr>
                      <p:cNvPr id="328710" name="Object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616288" y="2278114"/>
                        <a:ext cx="3106737" cy="5651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extLst>
      <p:ext uri="{BB962C8B-B14F-4D97-AF65-F5344CB8AC3E}">
        <p14:creationId xmlns:p14="http://schemas.microsoft.com/office/powerpoint/2010/main" val="34276359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1778" name="Rectangle 2"/>
          <p:cNvSpPr>
            <a:spLocks noGrp="1" noChangeArrowheads="1"/>
          </p:cNvSpPr>
          <p:nvPr>
            <p:ph type="title"/>
          </p:nvPr>
        </p:nvSpPr>
        <p:spPr/>
        <p:txBody>
          <a:bodyPr/>
          <a:lstStyle/>
          <a:p>
            <a:r>
              <a:rPr lang="en-US" altLang="en-US" smtClean="0"/>
              <a:t>Hashing</a:t>
            </a:r>
            <a:endParaRPr lang="en-US" altLang="en-US"/>
          </a:p>
        </p:txBody>
      </p:sp>
      <p:sp>
        <p:nvSpPr>
          <p:cNvPr id="331779" name="Rectangle 3"/>
          <p:cNvSpPr>
            <a:spLocks noGrp="1" noChangeArrowheads="1"/>
          </p:cNvSpPr>
          <p:nvPr>
            <p:ph type="body" idx="1"/>
          </p:nvPr>
        </p:nvSpPr>
        <p:spPr/>
        <p:txBody>
          <a:bodyPr/>
          <a:lstStyle/>
          <a:p>
            <a:r>
              <a:rPr lang="en-US" altLang="en-US" dirty="0" smtClean="0"/>
              <a:t>The general idea behind hashing is to directly map each data item into an address in memory using some function h. </a:t>
            </a:r>
          </a:p>
          <a:p>
            <a:pPr lvl="1"/>
            <a:r>
              <a:rPr lang="en-US" altLang="en-US" dirty="0" smtClean="0"/>
              <a:t>We use the key in order to perform the hashing. Then: address = h(key).</a:t>
            </a:r>
          </a:p>
          <a:p>
            <a:pPr lvl="1"/>
            <a:endParaRPr lang="en-US" altLang="en-US" dirty="0" smtClean="0"/>
          </a:p>
          <a:p>
            <a:r>
              <a:rPr lang="en-US" altLang="en-US" dirty="0" smtClean="0"/>
              <a:t>Generally we use an array of some fixed size to hold the data.</a:t>
            </a:r>
            <a:endParaRPr lang="en-US" altLang="en-US" dirty="0"/>
          </a:p>
        </p:txBody>
      </p:sp>
    </p:spTree>
    <p:extLst>
      <p:ext uri="{BB962C8B-B14F-4D97-AF65-F5344CB8AC3E}">
        <p14:creationId xmlns:p14="http://schemas.microsoft.com/office/powerpoint/2010/main" val="22330613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3042" name="Rectangle 2"/>
          <p:cNvSpPr>
            <a:spLocks noGrp="1" noChangeArrowheads="1"/>
          </p:cNvSpPr>
          <p:nvPr>
            <p:ph type="title"/>
          </p:nvPr>
        </p:nvSpPr>
        <p:spPr/>
        <p:txBody>
          <a:bodyPr/>
          <a:lstStyle/>
          <a:p>
            <a:r>
              <a:rPr lang="en-US" altLang="en-US" smtClean="0"/>
              <a:t>Example</a:t>
            </a:r>
            <a:endParaRPr lang="en-US" altLang="en-US"/>
          </a:p>
        </p:txBody>
      </p:sp>
      <p:sp>
        <p:nvSpPr>
          <p:cNvPr id="343043" name="Rectangle 3"/>
          <p:cNvSpPr>
            <a:spLocks noChangeArrowheads="1"/>
          </p:cNvSpPr>
          <p:nvPr/>
        </p:nvSpPr>
        <p:spPr bwMode="auto">
          <a:xfrm>
            <a:off x="7315200" y="1828800"/>
            <a:ext cx="2667000" cy="44958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43044" name="Line 4"/>
          <p:cNvSpPr>
            <a:spLocks noChangeShapeType="1"/>
          </p:cNvSpPr>
          <p:nvPr/>
        </p:nvSpPr>
        <p:spPr bwMode="auto">
          <a:xfrm>
            <a:off x="7315200" y="2514600"/>
            <a:ext cx="2667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3045" name="Line 5"/>
          <p:cNvSpPr>
            <a:spLocks noChangeShapeType="1"/>
          </p:cNvSpPr>
          <p:nvPr/>
        </p:nvSpPr>
        <p:spPr bwMode="auto">
          <a:xfrm>
            <a:off x="7315200" y="3200400"/>
            <a:ext cx="2667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3046" name="Line 6"/>
          <p:cNvSpPr>
            <a:spLocks noChangeShapeType="1"/>
          </p:cNvSpPr>
          <p:nvPr/>
        </p:nvSpPr>
        <p:spPr bwMode="auto">
          <a:xfrm>
            <a:off x="7315200" y="3886200"/>
            <a:ext cx="2667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3047" name="Line 7"/>
          <p:cNvSpPr>
            <a:spLocks noChangeShapeType="1"/>
          </p:cNvSpPr>
          <p:nvPr/>
        </p:nvSpPr>
        <p:spPr bwMode="auto">
          <a:xfrm>
            <a:off x="7315200" y="4648200"/>
            <a:ext cx="2667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3048" name="Line 8"/>
          <p:cNvSpPr>
            <a:spLocks noChangeShapeType="1"/>
          </p:cNvSpPr>
          <p:nvPr/>
        </p:nvSpPr>
        <p:spPr bwMode="auto">
          <a:xfrm>
            <a:off x="7315200" y="5486400"/>
            <a:ext cx="2667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3050" name="Rectangle 10"/>
          <p:cNvSpPr>
            <a:spLocks noChangeArrowheads="1"/>
          </p:cNvSpPr>
          <p:nvPr/>
        </p:nvSpPr>
        <p:spPr bwMode="auto">
          <a:xfrm>
            <a:off x="1981200" y="1828800"/>
            <a:ext cx="2286000" cy="2057400"/>
          </a:xfrm>
          <a:prstGeom prst="rect">
            <a:avLst/>
          </a:prstGeom>
          <a:solidFill>
            <a:schemeClr val="accent4">
              <a:lumMod val="40000"/>
              <a:lumOff val="60000"/>
            </a:schemeClr>
          </a:solidFill>
          <a:ln w="9525">
            <a:solidFill>
              <a:schemeClr val="tx1"/>
            </a:solidFill>
            <a:miter lim="800000"/>
            <a:headEnd/>
            <a:tailEnd/>
          </a:ln>
          <a:effectLst/>
        </p:spPr>
        <p:txBody>
          <a:bodyPr wrap="none" anchor="ctr"/>
          <a:lstStyle/>
          <a:p>
            <a:endParaRPr lang="en-US"/>
          </a:p>
        </p:txBody>
      </p:sp>
      <p:sp>
        <p:nvSpPr>
          <p:cNvPr id="343051" name="Text Box 11"/>
          <p:cNvSpPr txBox="1">
            <a:spLocks noChangeArrowheads="1"/>
          </p:cNvSpPr>
          <p:nvPr/>
        </p:nvSpPr>
        <p:spPr bwMode="auto">
          <a:xfrm>
            <a:off x="1965326" y="1966913"/>
            <a:ext cx="1664943" cy="1815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dirty="0"/>
              <a:t>Name: </a:t>
            </a:r>
            <a:r>
              <a:rPr lang="en-US" altLang="en-US" sz="1600" dirty="0" smtClean="0"/>
              <a:t>Jim Ward</a:t>
            </a:r>
            <a:endParaRPr lang="en-US" altLang="en-US" sz="1600" dirty="0"/>
          </a:p>
          <a:p>
            <a:r>
              <a:rPr lang="en-US" altLang="en-US" sz="1600" dirty="0"/>
              <a:t>University: UWYO</a:t>
            </a:r>
          </a:p>
          <a:p>
            <a:r>
              <a:rPr lang="en-US" altLang="en-US" sz="1600" dirty="0"/>
              <a:t>Office: ENG </a:t>
            </a:r>
            <a:r>
              <a:rPr lang="en-US" altLang="en-US" sz="1600" dirty="0" smtClean="0"/>
              <a:t>4065</a:t>
            </a:r>
            <a:endParaRPr lang="en-US" altLang="en-US" sz="1600" dirty="0"/>
          </a:p>
          <a:p>
            <a:r>
              <a:rPr lang="en-US" altLang="en-US" sz="1600" dirty="0"/>
              <a:t>Height: ……</a:t>
            </a:r>
          </a:p>
          <a:p>
            <a:r>
              <a:rPr lang="en-US" altLang="en-US" sz="1600" dirty="0"/>
              <a:t>Weight: ……</a:t>
            </a:r>
          </a:p>
          <a:p>
            <a:r>
              <a:rPr lang="en-US" altLang="en-US" sz="1600" dirty="0"/>
              <a:t>Insurance: …..</a:t>
            </a:r>
          </a:p>
          <a:p>
            <a:r>
              <a:rPr lang="en-US" altLang="en-US" sz="1600" dirty="0"/>
              <a:t>Etc…….</a:t>
            </a:r>
          </a:p>
        </p:txBody>
      </p:sp>
      <p:sp>
        <p:nvSpPr>
          <p:cNvPr id="343052" name="Text Box 12"/>
          <p:cNvSpPr txBox="1">
            <a:spLocks noChangeArrowheads="1"/>
          </p:cNvSpPr>
          <p:nvPr/>
        </p:nvSpPr>
        <p:spPr bwMode="auto">
          <a:xfrm>
            <a:off x="2590801" y="4038600"/>
            <a:ext cx="1208729"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Data Item</a:t>
            </a:r>
          </a:p>
        </p:txBody>
      </p:sp>
      <p:sp>
        <p:nvSpPr>
          <p:cNvPr id="343053" name="Text Box 13"/>
          <p:cNvSpPr txBox="1">
            <a:spLocks noChangeArrowheads="1"/>
          </p:cNvSpPr>
          <p:nvPr/>
        </p:nvSpPr>
        <p:spPr bwMode="auto">
          <a:xfrm>
            <a:off x="8077200" y="1295400"/>
            <a:ext cx="1083566"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An Array</a:t>
            </a:r>
          </a:p>
        </p:txBody>
      </p:sp>
      <p:sp>
        <p:nvSpPr>
          <p:cNvPr id="343054" name="Line 14"/>
          <p:cNvSpPr>
            <a:spLocks noChangeShapeType="1"/>
          </p:cNvSpPr>
          <p:nvPr/>
        </p:nvSpPr>
        <p:spPr bwMode="auto">
          <a:xfrm>
            <a:off x="4419600" y="3048000"/>
            <a:ext cx="39624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3055" name="Line 15"/>
          <p:cNvSpPr>
            <a:spLocks noChangeShapeType="1"/>
          </p:cNvSpPr>
          <p:nvPr/>
        </p:nvSpPr>
        <p:spPr bwMode="auto">
          <a:xfrm>
            <a:off x="7924800" y="1828800"/>
            <a:ext cx="0" cy="4495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3056" name="Text Box 16"/>
          <p:cNvSpPr txBox="1">
            <a:spLocks noChangeArrowheads="1"/>
          </p:cNvSpPr>
          <p:nvPr/>
        </p:nvSpPr>
        <p:spPr bwMode="auto">
          <a:xfrm>
            <a:off x="7467600" y="20574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i="1"/>
              <a:t>0</a:t>
            </a:r>
          </a:p>
        </p:txBody>
      </p:sp>
      <p:sp>
        <p:nvSpPr>
          <p:cNvPr id="343057" name="Text Box 17"/>
          <p:cNvSpPr txBox="1">
            <a:spLocks noChangeArrowheads="1"/>
          </p:cNvSpPr>
          <p:nvPr/>
        </p:nvSpPr>
        <p:spPr bwMode="auto">
          <a:xfrm>
            <a:off x="7467600" y="26670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i="1"/>
              <a:t>1</a:t>
            </a:r>
          </a:p>
        </p:txBody>
      </p:sp>
      <p:sp>
        <p:nvSpPr>
          <p:cNvPr id="343058" name="Text Box 18"/>
          <p:cNvSpPr txBox="1">
            <a:spLocks noChangeArrowheads="1"/>
          </p:cNvSpPr>
          <p:nvPr/>
        </p:nvSpPr>
        <p:spPr bwMode="auto">
          <a:xfrm>
            <a:off x="7467600" y="33528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i="1"/>
              <a:t>2</a:t>
            </a:r>
          </a:p>
        </p:txBody>
      </p:sp>
      <p:sp>
        <p:nvSpPr>
          <p:cNvPr id="343059" name="Text Box 19"/>
          <p:cNvSpPr txBox="1">
            <a:spLocks noChangeArrowheads="1"/>
          </p:cNvSpPr>
          <p:nvPr/>
        </p:nvSpPr>
        <p:spPr bwMode="auto">
          <a:xfrm>
            <a:off x="7391401" y="5715001"/>
            <a:ext cx="53657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i="1"/>
              <a:t>T-1</a:t>
            </a:r>
          </a:p>
        </p:txBody>
      </p:sp>
      <p:sp>
        <p:nvSpPr>
          <p:cNvPr id="343060" name="Text Box 20"/>
          <p:cNvSpPr txBox="1">
            <a:spLocks noChangeArrowheads="1"/>
          </p:cNvSpPr>
          <p:nvPr/>
        </p:nvSpPr>
        <p:spPr bwMode="auto">
          <a:xfrm>
            <a:off x="5165726" y="2376489"/>
            <a:ext cx="1374094"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dirty="0" smtClean="0"/>
              <a:t>h(ward) </a:t>
            </a:r>
            <a:r>
              <a:rPr lang="en-US" altLang="en-US" sz="2000" dirty="0"/>
              <a:t>= 1</a:t>
            </a:r>
          </a:p>
        </p:txBody>
      </p:sp>
      <p:sp>
        <p:nvSpPr>
          <p:cNvPr id="343061" name="Text Box 21"/>
          <p:cNvSpPr txBox="1">
            <a:spLocks noChangeArrowheads="1"/>
          </p:cNvSpPr>
          <p:nvPr/>
        </p:nvSpPr>
        <p:spPr bwMode="auto">
          <a:xfrm>
            <a:off x="2057400" y="4724401"/>
            <a:ext cx="4777462" cy="13234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Suppose we use a hashing function that</a:t>
            </a:r>
          </a:p>
          <a:p>
            <a:r>
              <a:rPr lang="en-US" altLang="en-US" sz="2000"/>
              <a:t>uses my last name and returns a 1. Then</a:t>
            </a:r>
          </a:p>
          <a:p>
            <a:r>
              <a:rPr lang="en-US" altLang="en-US" sz="2000"/>
              <a:t>place my data record into slot 1 of the array.</a:t>
            </a:r>
          </a:p>
          <a:p>
            <a:r>
              <a:rPr lang="en-US" altLang="en-US" sz="2000"/>
              <a:t>Note the array is of size </a:t>
            </a:r>
            <a:r>
              <a:rPr lang="en-US" altLang="en-US" sz="2000" i="1"/>
              <a:t>T</a:t>
            </a:r>
            <a:r>
              <a:rPr lang="en-US" altLang="en-US" sz="2000"/>
              <a:t>.</a:t>
            </a:r>
          </a:p>
        </p:txBody>
      </p:sp>
    </p:spTree>
    <p:extLst>
      <p:ext uri="{BB962C8B-B14F-4D97-AF65-F5344CB8AC3E}">
        <p14:creationId xmlns:p14="http://schemas.microsoft.com/office/powerpoint/2010/main" val="7929846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4066" name="Rectangle 2"/>
          <p:cNvSpPr>
            <a:spLocks noGrp="1" noChangeArrowheads="1"/>
          </p:cNvSpPr>
          <p:nvPr>
            <p:ph type="title"/>
          </p:nvPr>
        </p:nvSpPr>
        <p:spPr/>
        <p:txBody>
          <a:bodyPr/>
          <a:lstStyle/>
          <a:p>
            <a:r>
              <a:rPr lang="en-US" altLang="en-US" smtClean="0"/>
              <a:t>More Formally</a:t>
            </a:r>
            <a:endParaRPr lang="en-US" altLang="en-US"/>
          </a:p>
        </p:txBody>
      </p:sp>
      <p:sp>
        <p:nvSpPr>
          <p:cNvPr id="344067" name="Rectangle 3"/>
          <p:cNvSpPr>
            <a:spLocks noGrp="1" noChangeArrowheads="1"/>
          </p:cNvSpPr>
          <p:nvPr>
            <p:ph type="body" idx="1"/>
          </p:nvPr>
        </p:nvSpPr>
        <p:spPr/>
        <p:txBody>
          <a:bodyPr/>
          <a:lstStyle/>
          <a:p>
            <a:r>
              <a:rPr lang="en-US" altLang="en-US" smtClean="0"/>
              <a:t>The ideal hash table data structure is an array.</a:t>
            </a:r>
          </a:p>
          <a:p>
            <a:r>
              <a:rPr lang="en-US" altLang="en-US" smtClean="0"/>
              <a:t>Each data element contains a key.</a:t>
            </a:r>
          </a:p>
          <a:p>
            <a:r>
              <a:rPr lang="en-US" altLang="en-US" smtClean="0"/>
              <a:t>Each key is mapped into some number in the range 0 to T-1. The mapping is called a hash function, which ideally should be efficient to compute and should ensure that different data items get mapped to different numbers.</a:t>
            </a:r>
          </a:p>
          <a:p>
            <a:r>
              <a:rPr lang="en-US" altLang="en-US" smtClean="0"/>
              <a:t>The key and the hashing function are used both to insert the data into the table and to later find that data. This is what makes hash tables so efficient.</a:t>
            </a:r>
            <a:endParaRPr lang="en-US" altLang="en-US"/>
          </a:p>
        </p:txBody>
      </p:sp>
    </p:spTree>
    <p:extLst>
      <p:ext uri="{BB962C8B-B14F-4D97-AF65-F5344CB8AC3E}">
        <p14:creationId xmlns:p14="http://schemas.microsoft.com/office/powerpoint/2010/main" val="264415894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48</TotalTime>
  <Words>1694</Words>
  <Application>Microsoft Office PowerPoint</Application>
  <PresentationFormat>Widescreen</PresentationFormat>
  <Paragraphs>241</Paragraphs>
  <Slides>30</Slides>
  <Notes>0</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30</vt:i4>
      </vt:variant>
    </vt:vector>
  </HeadingPairs>
  <TitlesOfParts>
    <vt:vector size="38" baseType="lpstr">
      <vt:lpstr>Arial</vt:lpstr>
      <vt:lpstr>Calibri</vt:lpstr>
      <vt:lpstr>Calibri Light</vt:lpstr>
      <vt:lpstr>Tahoma</vt:lpstr>
      <vt:lpstr>Times New Roman</vt:lpstr>
      <vt:lpstr>Wingdings</vt:lpstr>
      <vt:lpstr>Office Theme</vt:lpstr>
      <vt:lpstr>Equation</vt:lpstr>
      <vt:lpstr>cosc 2030</vt:lpstr>
      <vt:lpstr>search key</vt:lpstr>
      <vt:lpstr>dictionary</vt:lpstr>
      <vt:lpstr>Motivation</vt:lpstr>
      <vt:lpstr>Motivation…</vt:lpstr>
      <vt:lpstr>Motivation…</vt:lpstr>
      <vt:lpstr>Hashing</vt:lpstr>
      <vt:lpstr>Example</vt:lpstr>
      <vt:lpstr>More Formally</vt:lpstr>
      <vt:lpstr>Question</vt:lpstr>
      <vt:lpstr>Example</vt:lpstr>
      <vt:lpstr>Some Example Hash Functions</vt:lpstr>
      <vt:lpstr>Example Hash Functions</vt:lpstr>
      <vt:lpstr>Example Hash Functions</vt:lpstr>
      <vt:lpstr>example hash function</vt:lpstr>
      <vt:lpstr>Rule of Thumb</vt:lpstr>
      <vt:lpstr>Separate Chaining</vt:lpstr>
      <vt:lpstr>Example</vt:lpstr>
      <vt:lpstr>Another Example</vt:lpstr>
      <vt:lpstr>Analysis</vt:lpstr>
      <vt:lpstr>Analysis…</vt:lpstr>
      <vt:lpstr>Analysis…</vt:lpstr>
      <vt:lpstr>Open Addressing</vt:lpstr>
      <vt:lpstr>Example</vt:lpstr>
      <vt:lpstr>An Ideal Algorithm</vt:lpstr>
      <vt:lpstr>Analysis</vt:lpstr>
      <vt:lpstr>Analysis</vt:lpstr>
      <vt:lpstr>Graph of Analysis</vt:lpstr>
      <vt:lpstr>Conclusions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cosc 2030</dc:title>
  <dc:creator>James S. Ward</dc:creator>
  <cp:lastModifiedBy>Jim Ward</cp:lastModifiedBy>
  <cp:revision>8</cp:revision>
  <dcterms:created xsi:type="dcterms:W3CDTF">2019-07-03T15:00:08Z</dcterms:created>
  <dcterms:modified xsi:type="dcterms:W3CDTF">2022-04-21T20:16:08Z</dcterms:modified>
</cp:coreProperties>
</file>