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2" r:id="rId4"/>
    <p:sldId id="281" r:id="rId5"/>
    <p:sldId id="258" r:id="rId6"/>
    <p:sldId id="260" r:id="rId7"/>
    <p:sldId id="259" r:id="rId8"/>
    <p:sldId id="261" r:id="rId9"/>
    <p:sldId id="262" r:id="rId10"/>
    <p:sldId id="263" r:id="rId11"/>
    <p:sldId id="277" r:id="rId12"/>
    <p:sldId id="264" r:id="rId13"/>
    <p:sldId id="265" r:id="rId14"/>
    <p:sldId id="266" r:id="rId15"/>
    <p:sldId id="267" r:id="rId16"/>
    <p:sldId id="285" r:id="rId17"/>
    <p:sldId id="284" r:id="rId18"/>
    <p:sldId id="276" r:id="rId19"/>
    <p:sldId id="268" r:id="rId20"/>
    <p:sldId id="269" r:id="rId21"/>
    <p:sldId id="270" r:id="rId22"/>
    <p:sldId id="271" r:id="rId23"/>
    <p:sldId id="272" r:id="rId24"/>
    <p:sldId id="273" r:id="rId25"/>
    <p:sldId id="283" r:id="rId26"/>
    <p:sldId id="286" r:id="rId27"/>
    <p:sldId id="275" r:id="rId28"/>
    <p:sldId id="278" r:id="rId29"/>
    <p:sldId id="279" r:id="rId30"/>
    <p:sldId id="280" r:id="rId31"/>
    <p:sldId id="2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EF4F2-DFD2-45CD-86F4-28E008D54691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05741-AB0E-42D4-BDC9-48257D24C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1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94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8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4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3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5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1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7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4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0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1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4034-9FFB-489C-B3F1-254EDF4F0D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4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D4034-9FFB-489C-B3F1-254EDF4F0D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E6BFF-2A13-4B34-92A1-0A0A6698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raspberrypi.org/en/projects/raspberry-pi-setting-up" TargetMode="External"/><Relationship Id="rId2" Type="http://schemas.openxmlformats.org/officeDocument/2006/relationships/hyperlink" Target="https://www.raspberrypi.org/documentation/set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spberrypi.org/documentation/installation/installing-images/README.m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2030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Linux, g++, debugger, and </a:t>
            </a:r>
            <a:r>
              <a:rPr lang="en-US" dirty="0" err="1"/>
              <a:t>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8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note on path and files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is very specific about files and paths and many times you need to specific about what file you want to run</a:t>
            </a:r>
          </a:p>
          <a:p>
            <a:pPr lvl="1"/>
            <a:r>
              <a:rPr lang="en-US" dirty="0"/>
              <a:t>so instead typing </a:t>
            </a:r>
            <a:r>
              <a:rPr lang="en-US" dirty="0" err="1"/>
              <a:t>a.out</a:t>
            </a:r>
            <a:r>
              <a:rPr lang="en-US" dirty="0"/>
              <a:t> and pressing enter</a:t>
            </a:r>
          </a:p>
          <a:p>
            <a:pPr lvl="1"/>
            <a:r>
              <a:rPr lang="en-US" dirty="0"/>
              <a:t>./</a:t>
            </a:r>
            <a:r>
              <a:rPr lang="en-US" dirty="0" err="1"/>
              <a:t>a.out</a:t>
            </a:r>
            <a:r>
              <a:rPr lang="en-US" dirty="0"/>
              <a:t>    You are telling the command, run the file in my current directory.</a:t>
            </a:r>
          </a:p>
          <a:p>
            <a:pPr lvl="1"/>
            <a:r>
              <a:rPr lang="en-US" dirty="0"/>
              <a:t>Why?  </a:t>
            </a:r>
          </a:p>
          <a:p>
            <a:pPr lvl="2"/>
            <a:r>
              <a:rPr lang="en-US" dirty="0"/>
              <a:t>because your current working directory is rarely in the path.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../</a:t>
            </a:r>
            <a:r>
              <a:rPr lang="en-US" dirty="0" err="1"/>
              <a:t>a.out</a:t>
            </a:r>
            <a:r>
              <a:rPr lang="en-US" dirty="0"/>
              <a:t>  means run the file </a:t>
            </a:r>
            <a:r>
              <a:rPr lang="en-US" dirty="0" err="1"/>
              <a:t>a.out</a:t>
            </a:r>
            <a:r>
              <a:rPr lang="en-US" dirty="0"/>
              <a:t> in the parent directory.</a:t>
            </a:r>
          </a:p>
        </p:txBody>
      </p:sp>
    </p:spTree>
    <p:extLst>
      <p:ext uri="{BB962C8B-B14F-4D97-AF65-F5344CB8AC3E}">
        <p14:creationId xmlns:p14="http://schemas.microsoft.com/office/powerpoint/2010/main" val="105331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61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gnu compiler is basically the </a:t>
            </a:r>
            <a:r>
              <a:rPr lang="en-US" dirty="0" err="1"/>
              <a:t>defacto</a:t>
            </a:r>
            <a:r>
              <a:rPr lang="en-US" dirty="0"/>
              <a:t> standard.</a:t>
            </a:r>
          </a:p>
          <a:p>
            <a:pPr lvl="1"/>
            <a:r>
              <a:rPr lang="en-US" dirty="0"/>
              <a:t>But Microsoft (Visual Studio) does try hard to pretend it is.</a:t>
            </a:r>
          </a:p>
          <a:p>
            <a:r>
              <a:rPr lang="en-US" dirty="0"/>
              <a:t>We are writing </a:t>
            </a:r>
            <a:r>
              <a:rPr lang="en-US" dirty="0" err="1"/>
              <a:t>c++</a:t>
            </a:r>
            <a:r>
              <a:rPr lang="en-US" dirty="0"/>
              <a:t>, so the compiler is called g++ (GNU </a:t>
            </a:r>
            <a:r>
              <a:rPr lang="en-US" dirty="0" err="1"/>
              <a:t>c++</a:t>
            </a:r>
            <a:r>
              <a:rPr lang="en-US" dirty="0"/>
              <a:t> compiler</a:t>
            </a:r>
          </a:p>
          <a:p>
            <a:pPr lvl="1"/>
            <a:r>
              <a:rPr lang="en-US" dirty="0"/>
              <a:t>c is </a:t>
            </a:r>
            <a:r>
              <a:rPr lang="en-US" dirty="0" err="1"/>
              <a:t>gcc</a:t>
            </a:r>
            <a:r>
              <a:rPr lang="en-US" dirty="0"/>
              <a:t>   (GNU c compiler).</a:t>
            </a:r>
          </a:p>
          <a:p>
            <a:pPr lvl="1"/>
            <a:r>
              <a:rPr lang="en-US" dirty="0"/>
              <a:t>There is also a front-end Objective-C, Fortran, Ada, Go, and 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Also, Please note, GNU is NOT actually part of any </a:t>
            </a:r>
            <a:r>
              <a:rPr lang="en-US" dirty="0" err="1"/>
              <a:t>linux</a:t>
            </a:r>
            <a:r>
              <a:rPr lang="en-US" dirty="0"/>
              <a:t> </a:t>
            </a:r>
            <a:r>
              <a:rPr lang="en-US" dirty="0" err="1"/>
              <a:t>disto</a:t>
            </a:r>
            <a:r>
              <a:rPr lang="en-US" dirty="0"/>
              <a:t>, nor the kernel.</a:t>
            </a:r>
          </a:p>
        </p:txBody>
      </p:sp>
    </p:spTree>
    <p:extLst>
      <p:ext uri="{BB962C8B-B14F-4D97-AF65-F5344CB8AC3E}">
        <p14:creationId xmlns:p14="http://schemas.microsoft.com/office/powerpoint/2010/main" val="96046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g++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simple compiling</a:t>
            </a:r>
          </a:p>
          <a:p>
            <a:pPr lvl="1"/>
            <a:r>
              <a:rPr lang="en-US" dirty="0"/>
              <a:t>g++ file.cpp</a:t>
            </a:r>
          </a:p>
          <a:p>
            <a:pPr lvl="2"/>
            <a:r>
              <a:rPr lang="en-US" dirty="0"/>
              <a:t>assuming no errors, it will create a file called, </a:t>
            </a:r>
            <a:r>
              <a:rPr lang="en-US" dirty="0" err="1"/>
              <a:t>a.out</a:t>
            </a:r>
            <a:r>
              <a:rPr lang="en-US" dirty="0"/>
              <a:t>   that is your executable file</a:t>
            </a:r>
          </a:p>
          <a:p>
            <a:pPr lvl="2"/>
            <a:r>
              <a:rPr lang="en-US" dirty="0"/>
              <a:t>If there are errors, it will print them out.  If no errors, it will return the command prompt</a:t>
            </a:r>
          </a:p>
          <a:p>
            <a:r>
              <a:rPr lang="en-US" dirty="0"/>
              <a:t>What you will likely use</a:t>
            </a:r>
          </a:p>
          <a:p>
            <a:pPr lvl="1"/>
            <a:r>
              <a:rPr lang="en-US" dirty="0"/>
              <a:t>g++ file.cpp  -o </a:t>
            </a:r>
            <a:r>
              <a:rPr lang="en-US" dirty="0" err="1"/>
              <a:t>outfilename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creates a file call </a:t>
            </a:r>
            <a:r>
              <a:rPr lang="en-US" dirty="0" err="1"/>
              <a:t>outfilename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For the debugger add we add "-</a:t>
            </a:r>
            <a:r>
              <a:rPr lang="en-US" dirty="0" err="1"/>
              <a:t>ggdb</a:t>
            </a:r>
            <a:r>
              <a:rPr lang="en-US" dirty="0"/>
              <a:t>"</a:t>
            </a:r>
          </a:p>
          <a:p>
            <a:pPr lvl="2"/>
            <a:r>
              <a:rPr lang="en-US" dirty="0"/>
              <a:t>You will list all the .</a:t>
            </a:r>
            <a:r>
              <a:rPr lang="en-US" dirty="0" err="1"/>
              <a:t>cpp</a:t>
            </a:r>
            <a:r>
              <a:rPr lang="en-US" dirty="0"/>
              <a:t> files that you need to compile that program.</a:t>
            </a:r>
          </a:p>
          <a:p>
            <a:pPr lvl="2"/>
            <a:r>
              <a:rPr lang="en-US" dirty="0"/>
              <a:t>DO NOT LIST .h files, because they are already included via #include statements</a:t>
            </a:r>
          </a:p>
          <a:p>
            <a:pPr lvl="1"/>
            <a:r>
              <a:rPr lang="en-US" dirty="0"/>
              <a:t>Note, that -std=</a:t>
            </a:r>
            <a:r>
              <a:rPr lang="en-US" dirty="0" err="1"/>
              <a:t>c++</a:t>
            </a:r>
            <a:r>
              <a:rPr lang="en-US" dirty="0"/>
              <a:t>11 is now a standard switch, on Rocky/CentOS/</a:t>
            </a:r>
            <a:r>
              <a:rPr lang="en-US" dirty="0" err="1"/>
              <a:t>Redhat</a:t>
            </a:r>
            <a:r>
              <a:rPr lang="en-US" dirty="0"/>
              <a:t> 8 and Raspbian.</a:t>
            </a:r>
          </a:p>
        </p:txBody>
      </p:sp>
    </p:spTree>
    <p:extLst>
      <p:ext uri="{BB962C8B-B14F-4D97-AF65-F5344CB8AC3E}">
        <p14:creationId xmlns:p14="http://schemas.microsoft.com/office/powerpoint/2010/main" val="27164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g++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Syntax and other errors.</a:t>
            </a:r>
          </a:p>
          <a:p>
            <a:pPr lvl="1"/>
            <a:r>
              <a:rPr lang="en-US" dirty="0"/>
              <a:t>Always scroll up to the top of the list of errors.  Fix the first (couple) error and then compile again.</a:t>
            </a:r>
          </a:p>
          <a:p>
            <a:pPr lvl="2"/>
            <a:r>
              <a:rPr lang="en-US" dirty="0"/>
              <a:t>many of the later errors are because of the first ones.  </a:t>
            </a:r>
          </a:p>
          <a:p>
            <a:pPr lvl="1"/>
            <a:r>
              <a:rPr lang="en-US" dirty="0"/>
              <a:t>It will stop after 100 errors have been listed.</a:t>
            </a:r>
          </a:p>
          <a:p>
            <a:pPr lvl="2"/>
            <a:r>
              <a:rPr lang="en-US" dirty="0"/>
              <a:t>This is equivalent to VS studio turning everything red.</a:t>
            </a:r>
          </a:p>
        </p:txBody>
      </p:sp>
    </p:spTree>
    <p:extLst>
      <p:ext uri="{BB962C8B-B14F-4D97-AF65-F5344CB8AC3E}">
        <p14:creationId xmlns:p14="http://schemas.microsoft.com/office/powerpoint/2010/main" val="385299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code (vs code) and atom will do basic syntax highlighting for you.</a:t>
            </a:r>
          </a:p>
          <a:p>
            <a:pPr lvl="1"/>
            <a:r>
              <a:rPr lang="en-US" dirty="0"/>
              <a:t>They may have some of methods as well, but no guarantees. </a:t>
            </a:r>
          </a:p>
          <a:p>
            <a:r>
              <a:rPr lang="en-US" dirty="0"/>
              <a:t>But they are IDEs (integrated Development Environments).</a:t>
            </a:r>
          </a:p>
          <a:p>
            <a:pPr lvl="1"/>
            <a:r>
              <a:rPr lang="en-US" dirty="0"/>
              <a:t>NOT compilers.   They may not compile for you.</a:t>
            </a:r>
          </a:p>
          <a:p>
            <a:r>
              <a:rPr lang="en-US" dirty="0"/>
              <a:t>You may still have to drop to the command to compile the program.</a:t>
            </a:r>
          </a:p>
        </p:txBody>
      </p:sp>
    </p:spTree>
    <p:extLst>
      <p:ext uri="{BB962C8B-B14F-4D97-AF65-F5344CB8AC3E}">
        <p14:creationId xmlns:p14="http://schemas.microsoft.com/office/powerpoint/2010/main" val="2022557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12553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Tactics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91" y="1825625"/>
            <a:ext cx="5636018" cy="4351338"/>
          </a:xfrm>
        </p:spPr>
      </p:pic>
    </p:spTree>
    <p:extLst>
      <p:ext uri="{BB962C8B-B14F-4D97-AF65-F5344CB8AC3E}">
        <p14:creationId xmlns:p14="http://schemas.microsoft.com/office/powerpoint/2010/main" val="3178860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95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gdb</a:t>
            </a:r>
            <a:r>
              <a:rPr lang="en-US" dirty="0"/>
              <a:t>  (</a:t>
            </a:r>
            <a:r>
              <a:rPr lang="en-US" dirty="0" err="1"/>
              <a:t>linux</a:t>
            </a:r>
            <a:r>
              <a:rPr lang="en-US" dirty="0"/>
              <a:t> debugger)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linux</a:t>
            </a:r>
            <a:r>
              <a:rPr lang="en-US" dirty="0"/>
              <a:t> debugger is command line only.  It's not pretty, but will get the job done</a:t>
            </a:r>
          </a:p>
          <a:p>
            <a:pPr lvl="1"/>
            <a:r>
              <a:rPr lang="en-US" dirty="0"/>
              <a:t>But as note, print statements in your code maybe even more helpful in debugging task.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 use the debugger, first you need to have the compiler add in the pieces for it</a:t>
            </a:r>
          </a:p>
          <a:p>
            <a:pPr lvl="1"/>
            <a:r>
              <a:rPr lang="en-US" dirty="0"/>
              <a:t>g++ file.cpp -o file  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err="1">
                <a:solidFill>
                  <a:srgbClr val="FF0000"/>
                </a:solidFill>
              </a:rPr>
              <a:t>ggdb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0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Platforms and Compilers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I have to use </a:t>
            </a:r>
            <a:r>
              <a:rPr lang="en-US" dirty="0" err="1"/>
              <a:t>linux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very likely.</a:t>
            </a:r>
          </a:p>
          <a:p>
            <a:r>
              <a:rPr lang="en-US" dirty="0"/>
              <a:t>Do I have to use the </a:t>
            </a:r>
            <a:r>
              <a:rPr lang="en-US" dirty="0" err="1"/>
              <a:t>linux</a:t>
            </a:r>
            <a:r>
              <a:rPr lang="en-US" dirty="0"/>
              <a:t> </a:t>
            </a:r>
            <a:r>
              <a:rPr lang="en-US" dirty="0" err="1"/>
              <a:t>c++</a:t>
            </a:r>
            <a:r>
              <a:rPr lang="en-US" dirty="0"/>
              <a:t> compiler (g++) ?</a:t>
            </a:r>
          </a:p>
          <a:p>
            <a:pPr lvl="1"/>
            <a:r>
              <a:rPr lang="en-US" dirty="0"/>
              <a:t>very likely</a:t>
            </a:r>
          </a:p>
          <a:p>
            <a:r>
              <a:rPr lang="en-US" dirty="0"/>
              <a:t>Can I use windows and Visual studio?</a:t>
            </a:r>
          </a:p>
          <a:p>
            <a:pPr lvl="1"/>
            <a:r>
              <a:rPr lang="en-US" dirty="0"/>
              <a:t>Yes.</a:t>
            </a:r>
          </a:p>
          <a:p>
            <a:pPr lvl="1"/>
            <a:r>
              <a:rPr lang="en-US" dirty="0"/>
              <a:t>Do You have to?  No</a:t>
            </a:r>
          </a:p>
          <a:p>
            <a:pPr lvl="1"/>
            <a:r>
              <a:rPr lang="en-US" dirty="0"/>
              <a:t>You can write and test your code on any windows machine and even on macs.</a:t>
            </a:r>
          </a:p>
          <a:p>
            <a:pPr lvl="1"/>
            <a:r>
              <a:rPr lang="en-US" dirty="0"/>
              <a:t>But the program assignments will be run and graded on </a:t>
            </a:r>
            <a:r>
              <a:rPr lang="en-US" dirty="0" err="1"/>
              <a:t>linux</a:t>
            </a:r>
            <a:r>
              <a:rPr lang="en-US" dirty="0"/>
              <a:t> machines</a:t>
            </a:r>
          </a:p>
        </p:txBody>
      </p:sp>
    </p:spTree>
    <p:extLst>
      <p:ext uri="{BB962C8B-B14F-4D97-AF65-F5344CB8AC3E}">
        <p14:creationId xmlns:p14="http://schemas.microsoft.com/office/powerpoint/2010/main" val="1415436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gdb</a:t>
            </a:r>
            <a:r>
              <a:rPr lang="en-US" dirty="0"/>
              <a:t> 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901" y="1690688"/>
            <a:ext cx="6875835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Then to use the debugger</a:t>
            </a:r>
          </a:p>
          <a:p>
            <a:pPr lvl="1"/>
            <a:r>
              <a:rPr lang="en-US" dirty="0" err="1"/>
              <a:t>gdb</a:t>
            </a:r>
            <a:r>
              <a:rPr lang="en-US" dirty="0"/>
              <a:t> file</a:t>
            </a:r>
          </a:p>
          <a:p>
            <a:pPr lvl="2"/>
            <a:r>
              <a:rPr lang="en-US" dirty="0"/>
              <a:t>assuming the program doesn't die at start, you will get 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gdb</a:t>
            </a:r>
            <a:r>
              <a:rPr lang="en-US" dirty="0"/>
              <a:t>)  prompt.  This says it ready.   Note, you can type "help" for help</a:t>
            </a:r>
          </a:p>
          <a:p>
            <a:pPr lvl="1"/>
            <a:r>
              <a:rPr lang="en-US" dirty="0"/>
              <a:t>To just run the program </a:t>
            </a:r>
          </a:p>
          <a:p>
            <a:pPr lvl="1"/>
            <a:r>
              <a:rPr lang="en-US" dirty="0"/>
              <a:t>type r press enter.  (or run and press enter)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will create break points on function names (so main)</a:t>
            </a:r>
          </a:p>
          <a:p>
            <a:pPr lvl="2"/>
            <a:r>
              <a:rPr lang="en-US" dirty="0"/>
              <a:t>break main   (causing a break point at the start of main)</a:t>
            </a:r>
          </a:p>
          <a:p>
            <a:pPr lvl="2"/>
            <a:r>
              <a:rPr lang="en-US" dirty="0"/>
              <a:t>again  r and press enter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548662" y="1871088"/>
            <a:ext cx="4301247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example with a file called test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first start up the file in </a:t>
            </a:r>
            <a:r>
              <a:rPr lang="en-US" sz="1800" dirty="0" err="1">
                <a:solidFill>
                  <a:prstClr val="black"/>
                </a:solidFill>
              </a:rPr>
              <a:t>gdb</a:t>
            </a:r>
            <a:endParaRPr lang="en-US" sz="18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</a:rPr>
              <a:t>gdb</a:t>
            </a:r>
            <a:r>
              <a:rPr lang="en-US" sz="1800" dirty="0">
                <a:solidFill>
                  <a:prstClr val="black"/>
                </a:solidFill>
              </a:rPr>
              <a:t> test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now set a break point.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(</a:t>
            </a:r>
            <a:r>
              <a:rPr lang="en-US" sz="1800" dirty="0" err="1">
                <a:solidFill>
                  <a:prstClr val="black"/>
                </a:solidFill>
              </a:rPr>
              <a:t>gdb</a:t>
            </a:r>
            <a:r>
              <a:rPr lang="en-US" sz="1800" dirty="0">
                <a:solidFill>
                  <a:prstClr val="black"/>
                </a:solidFill>
              </a:rPr>
              <a:t>) break main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Breakpoint 1 at 0x400c4d: file test.cpp, line 10.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start the program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(</a:t>
            </a:r>
            <a:r>
              <a:rPr lang="en-US" sz="1800" dirty="0" err="1">
                <a:solidFill>
                  <a:prstClr val="black"/>
                </a:solidFill>
              </a:rPr>
              <a:t>gdb</a:t>
            </a:r>
            <a:r>
              <a:rPr lang="en-US" sz="1800" dirty="0">
                <a:solidFill>
                  <a:prstClr val="black"/>
                </a:solidFill>
              </a:rPr>
              <a:t>) 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Starting program: test -d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Breakpoint 1, main () at test.cpp:10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10          </a:t>
            </a:r>
            <a:r>
              <a:rPr lang="en-US" sz="1800" dirty="0" err="1">
                <a:solidFill>
                  <a:prstClr val="black"/>
                </a:solidFill>
              </a:rPr>
              <a:t>cout</a:t>
            </a:r>
            <a:r>
              <a:rPr lang="en-US" sz="1800" dirty="0">
                <a:solidFill>
                  <a:prstClr val="black"/>
                </a:solidFill>
              </a:rPr>
              <a:t> &lt;&lt;"y is true\n";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98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gdb</a:t>
            </a:r>
            <a:r>
              <a:rPr lang="en-US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break point</a:t>
            </a:r>
          </a:p>
          <a:p>
            <a:pPr lvl="1"/>
            <a:r>
              <a:rPr lang="en-US" dirty="0"/>
              <a:t>You can next, previous, and continue You can also print out variables.</a:t>
            </a:r>
          </a:p>
          <a:p>
            <a:pPr lvl="2"/>
            <a:r>
              <a:rPr lang="en-US" dirty="0"/>
              <a:t>print </a:t>
            </a:r>
            <a:r>
              <a:rPr lang="en-US" dirty="0" err="1"/>
              <a:t>variablename</a:t>
            </a:r>
            <a:endParaRPr lang="en-US" dirty="0"/>
          </a:p>
          <a:p>
            <a:pPr lvl="2"/>
            <a:r>
              <a:rPr lang="en-US" dirty="0"/>
              <a:t>you can print out a class object, </a:t>
            </a:r>
            <a:r>
              <a:rPr lang="en-US" dirty="0" err="1"/>
              <a:t>structs</a:t>
            </a:r>
            <a:r>
              <a:rPr lang="en-US" dirty="0"/>
              <a:t>, arrays, etc.</a:t>
            </a:r>
          </a:p>
          <a:p>
            <a:pPr lvl="1"/>
            <a:r>
              <a:rPr lang="en-US" dirty="0"/>
              <a:t>command</a:t>
            </a:r>
          </a:p>
          <a:p>
            <a:pPr lvl="1"/>
            <a:r>
              <a:rPr lang="en-US" dirty="0"/>
              <a:t>n or next  to run the next line</a:t>
            </a:r>
          </a:p>
          <a:p>
            <a:pPr lvl="2"/>
            <a:r>
              <a:rPr lang="en-US" dirty="0"/>
              <a:t>s or step to "step into functions"</a:t>
            </a:r>
          </a:p>
          <a:p>
            <a:pPr lvl="1"/>
            <a:r>
              <a:rPr lang="en-US" dirty="0"/>
              <a:t>step back one line (likely not supported)</a:t>
            </a:r>
          </a:p>
          <a:p>
            <a:pPr lvl="2"/>
            <a:r>
              <a:rPr lang="en-US" dirty="0"/>
              <a:t>command is </a:t>
            </a:r>
            <a:r>
              <a:rPr lang="en-US" dirty="0" err="1"/>
              <a:t>rni</a:t>
            </a:r>
            <a:endParaRPr lang="en-US" dirty="0"/>
          </a:p>
          <a:p>
            <a:pPr lvl="1"/>
            <a:r>
              <a:rPr lang="en-US" dirty="0"/>
              <a:t>continue or c  to start it running again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56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gdb</a:t>
            </a:r>
            <a:r>
              <a:rPr lang="en-US" dirty="0"/>
              <a:t>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</a:t>
            </a:r>
          </a:p>
          <a:p>
            <a:pPr lvl="1"/>
            <a:r>
              <a:rPr lang="en-US" dirty="0"/>
              <a:t>will list the next 10 lines of code.</a:t>
            </a:r>
          </a:p>
          <a:p>
            <a:r>
              <a:rPr lang="en-US" dirty="0"/>
              <a:t>until</a:t>
            </a:r>
          </a:p>
          <a:p>
            <a:pPr lvl="1"/>
            <a:r>
              <a:rPr lang="en-US" dirty="0"/>
              <a:t>will run until the loop is finished.  Very handy command.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q or quit  </a:t>
            </a:r>
          </a:p>
          <a:p>
            <a:pPr lvl="1"/>
            <a:r>
              <a:rPr lang="en-US" dirty="0"/>
              <a:t>exits </a:t>
            </a:r>
            <a:r>
              <a:rPr lang="en-US" dirty="0" err="1"/>
              <a:t>gdb</a:t>
            </a:r>
            <a:endParaRPr lang="en-US" dirty="0"/>
          </a:p>
          <a:p>
            <a:r>
              <a:rPr lang="en-US" dirty="0"/>
              <a:t>There is a quick reference listed on the lecture.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73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gdb</a:t>
            </a:r>
            <a:r>
              <a:rPr lang="en-US" dirty="0"/>
              <a:t> break points.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  </a:t>
            </a:r>
            <a:r>
              <a:rPr lang="en-US" dirty="0" err="1"/>
              <a:t>functionname</a:t>
            </a:r>
            <a:endParaRPr lang="en-US" dirty="0"/>
          </a:p>
          <a:p>
            <a:pPr lvl="1"/>
            <a:r>
              <a:rPr lang="en-US" dirty="0"/>
              <a:t>easy way to set a break point.</a:t>
            </a:r>
          </a:p>
          <a:p>
            <a:r>
              <a:rPr lang="en-US" dirty="0"/>
              <a:t>break </a:t>
            </a:r>
            <a:r>
              <a:rPr lang="en-US" dirty="0" err="1"/>
              <a:t>linenumber</a:t>
            </a:r>
            <a:endParaRPr lang="en-US" dirty="0"/>
          </a:p>
          <a:p>
            <a:pPr lvl="1"/>
            <a:r>
              <a:rPr lang="en-US" dirty="0"/>
              <a:t>break 63     stop at line 63 (list will be handy here)</a:t>
            </a:r>
          </a:p>
          <a:p>
            <a:r>
              <a:rPr lang="en-US" dirty="0"/>
              <a:t>clear  </a:t>
            </a:r>
            <a:r>
              <a:rPr lang="en-US" dirty="0" err="1"/>
              <a:t>functionname</a:t>
            </a:r>
            <a:r>
              <a:rPr lang="en-US" dirty="0"/>
              <a:t> or </a:t>
            </a:r>
            <a:r>
              <a:rPr lang="en-US" dirty="0" err="1"/>
              <a:t>linenumber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removes the break point</a:t>
            </a:r>
          </a:p>
          <a:p>
            <a:r>
              <a:rPr lang="en-US" dirty="0"/>
              <a:t>delete   </a:t>
            </a:r>
          </a:p>
          <a:p>
            <a:pPr lvl="1"/>
            <a:r>
              <a:rPr lang="en-US" dirty="0"/>
              <a:t>removes all break points.</a:t>
            </a:r>
          </a:p>
        </p:txBody>
      </p:sp>
    </p:spTree>
    <p:extLst>
      <p:ext uri="{BB962C8B-B14F-4D97-AF65-F5344CB8AC3E}">
        <p14:creationId xmlns:p14="http://schemas.microsoft.com/office/powerpoint/2010/main" val="415678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gdb</a:t>
            </a:r>
            <a:r>
              <a:rPr lang="en-US" dirty="0"/>
              <a:t> and core files.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files are produces when you program dies from a segmentation fault</a:t>
            </a:r>
          </a:p>
          <a:p>
            <a:pPr lvl="1"/>
            <a:r>
              <a:rPr lang="en-US" dirty="0"/>
              <a:t>You have a pointer error.  </a:t>
            </a:r>
            <a:r>
              <a:rPr lang="en-US" dirty="0" err="1"/>
              <a:t>Seg</a:t>
            </a:r>
            <a:r>
              <a:rPr lang="en-US" dirty="0"/>
              <a:t> faults are 99% of the time errors with pointers.</a:t>
            </a:r>
          </a:p>
          <a:p>
            <a:r>
              <a:rPr lang="en-US" dirty="0" err="1"/>
              <a:t>gdb</a:t>
            </a:r>
            <a:r>
              <a:rPr lang="en-US" dirty="0"/>
              <a:t> file </a:t>
            </a:r>
            <a:r>
              <a:rPr lang="en-US" dirty="0" err="1"/>
              <a:t>corefile</a:t>
            </a:r>
            <a:endParaRPr lang="en-US" dirty="0"/>
          </a:p>
          <a:p>
            <a:pPr lvl="1"/>
            <a:r>
              <a:rPr lang="en-US" dirty="0"/>
              <a:t>it will load everything </a:t>
            </a:r>
          </a:p>
          <a:p>
            <a:pPr lvl="1"/>
            <a:r>
              <a:rPr lang="en-US" dirty="0"/>
              <a:t>you can print variables at that point</a:t>
            </a:r>
          </a:p>
          <a:p>
            <a:pPr lvl="1"/>
            <a:r>
              <a:rPr lang="en-US" dirty="0" err="1"/>
              <a:t>bt</a:t>
            </a:r>
            <a:r>
              <a:rPr lang="en-US" dirty="0"/>
              <a:t>  (</a:t>
            </a:r>
            <a:r>
              <a:rPr lang="en-US" dirty="0" err="1"/>
              <a:t>backtrace</a:t>
            </a:r>
            <a:r>
              <a:rPr lang="en-US" dirty="0"/>
              <a:t>) gives you the stack of function calls.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55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debugging.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all are mostly used to running a program and it finishes in less then a second.</a:t>
            </a:r>
          </a:p>
          <a:p>
            <a:endParaRPr lang="en-US" dirty="0"/>
          </a:p>
          <a:p>
            <a:r>
              <a:rPr lang="en-US" dirty="0"/>
              <a:t>the programs you will write and  run for homework, may take upwards of </a:t>
            </a:r>
            <a:r>
              <a:rPr lang="en-US" dirty="0">
                <a:solidFill>
                  <a:srgbClr val="FF0000"/>
                </a:solidFill>
              </a:rPr>
              <a:t>1 to 3 HOURS </a:t>
            </a:r>
            <a:r>
              <a:rPr lang="en-US" dirty="0"/>
              <a:t>to complete.</a:t>
            </a:r>
          </a:p>
          <a:p>
            <a:pPr lvl="1"/>
            <a:r>
              <a:rPr lang="en-US" dirty="0"/>
              <a:t>So you won't be to just make a minor change and run it again for testing.</a:t>
            </a:r>
          </a:p>
        </p:txBody>
      </p:sp>
    </p:spTree>
    <p:extLst>
      <p:ext uri="{BB962C8B-B14F-4D97-AF65-F5344CB8AC3E}">
        <p14:creationId xmlns:p14="http://schemas.microsoft.com/office/powerpoint/2010/main" val="3457961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10540" y="1372767"/>
            <a:ext cx="3410490" cy="525705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They may come a point, where it is better to burn your the code and start over.</a:t>
            </a:r>
          </a:p>
          <a:p>
            <a:pPr lvl="1"/>
            <a:r>
              <a:rPr lang="en-US" dirty="0"/>
              <a:t>The whole program?</a:t>
            </a:r>
          </a:p>
          <a:p>
            <a:pPr lvl="1"/>
            <a:r>
              <a:rPr lang="en-US" dirty="0"/>
              <a:t>Just that function?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1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Raspberry </a:t>
            </a:r>
            <a:r>
              <a:rPr lang="en-US" dirty="0" err="1"/>
              <a:t>Pis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34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Raspberry Pi 3 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will be using raspberry Pi 3 </a:t>
            </a:r>
            <a:r>
              <a:rPr lang="en-US" dirty="0" err="1"/>
              <a:t>Bs</a:t>
            </a:r>
            <a:endParaRPr lang="en-US" dirty="0"/>
          </a:p>
          <a:p>
            <a:pPr lvl="1"/>
            <a:r>
              <a:rPr lang="en-US" dirty="0"/>
              <a:t>NOT 3 B+ or Pi 4s.</a:t>
            </a:r>
          </a:p>
          <a:p>
            <a:pPr lvl="1"/>
            <a:r>
              <a:rPr lang="en-US" dirty="0"/>
              <a:t>We have 15 of them, currently</a:t>
            </a:r>
          </a:p>
          <a:p>
            <a:r>
              <a:rPr lang="en-US" dirty="0"/>
              <a:t>they will used in lab and for programming assignments.</a:t>
            </a:r>
          </a:p>
          <a:p>
            <a:pPr lvl="1"/>
            <a:r>
              <a:rPr lang="en-US" dirty="0"/>
              <a:t>Again, you can write your code on anything and transfer it to one of them.</a:t>
            </a:r>
          </a:p>
          <a:p>
            <a:endParaRPr lang="en-US" dirty="0"/>
          </a:p>
          <a:p>
            <a:r>
              <a:rPr lang="en-US" dirty="0"/>
              <a:t>For the programming assignments, they will be for the timing and speed tests.</a:t>
            </a:r>
          </a:p>
          <a:p>
            <a:pPr lvl="1"/>
            <a:r>
              <a:rPr lang="en-US" dirty="0"/>
              <a:t>Is you code the fastest in class, can your code beat my code, or beat a specific time limit.</a:t>
            </a:r>
          </a:p>
          <a:p>
            <a:pPr lvl="2"/>
            <a:r>
              <a:rPr lang="en-US" dirty="0"/>
              <a:t>These will be optional, but you could get extra credit points.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06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check out one.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JUST LOGIN A PI,</a:t>
            </a:r>
          </a:p>
          <a:p>
            <a:pPr lvl="1"/>
            <a:r>
              <a:rPr lang="en-US" dirty="0"/>
              <a:t>go to the web site and claim one first</a:t>
            </a:r>
          </a:p>
          <a:p>
            <a:pPr lvl="1"/>
            <a:r>
              <a:rPr lang="en-US" dirty="0"/>
              <a:t>Use the web page connected to 2030 to first "claim" a pi</a:t>
            </a:r>
          </a:p>
          <a:p>
            <a:pPr lvl="1"/>
            <a:r>
              <a:rPr lang="en-US" dirty="0"/>
              <a:t>Log into the pi claimed (within 5 minutes or you lose your claim)</a:t>
            </a:r>
          </a:p>
          <a:p>
            <a:pPr lvl="2"/>
            <a:r>
              <a:rPr lang="en-US" dirty="0"/>
              <a:t>username: </a:t>
            </a:r>
            <a:r>
              <a:rPr lang="en-US" dirty="0" err="1"/>
              <a:t>padawan</a:t>
            </a:r>
            <a:endParaRPr lang="en-US" dirty="0"/>
          </a:p>
          <a:p>
            <a:pPr lvl="2"/>
            <a:r>
              <a:rPr lang="en-US" dirty="0"/>
              <a:t>Password: </a:t>
            </a:r>
            <a:r>
              <a:rPr lang="en-US" dirty="0" err="1"/>
              <a:t>wyoming</a:t>
            </a:r>
            <a:endParaRPr lang="en-US" dirty="0"/>
          </a:p>
          <a:p>
            <a:r>
              <a:rPr lang="en-US" dirty="0"/>
              <a:t>Homework and labs</a:t>
            </a:r>
          </a:p>
          <a:p>
            <a:pPr lvl="1"/>
            <a:r>
              <a:rPr lang="en-US" dirty="0"/>
              <a:t>During lab times, you should only use them during YOUR lab time.</a:t>
            </a:r>
          </a:p>
          <a:p>
            <a:pPr lvl="1"/>
            <a:r>
              <a:rPr lang="en-US" dirty="0"/>
              <a:t>outside of either labs, claim one and use it as needed to complete homework.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2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IDE?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83604" cy="4351338"/>
          </a:xfrm>
        </p:spPr>
        <p:txBody>
          <a:bodyPr/>
          <a:lstStyle/>
          <a:p>
            <a:r>
              <a:rPr lang="en-US" dirty="0"/>
              <a:t>Whatever makes you happy.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97" y="275676"/>
            <a:ext cx="5291847" cy="6697494"/>
          </a:xfrm>
        </p:spPr>
      </p:pic>
    </p:spTree>
    <p:extLst>
      <p:ext uri="{BB962C8B-B14F-4D97-AF65-F5344CB8AC3E}">
        <p14:creationId xmlns:p14="http://schemas.microsoft.com/office/powerpoint/2010/main" val="1484368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Pi?  Want to get a Pi?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intentionally using Raspberry 3 B </a:t>
            </a:r>
            <a:r>
              <a:rPr lang="en-US" dirty="0" err="1"/>
              <a:t>Pis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$35 for the pi</a:t>
            </a:r>
          </a:p>
          <a:p>
            <a:pPr lvl="1"/>
            <a:r>
              <a:rPr lang="en-US" dirty="0"/>
              <a:t>power adapter $3-5 (2A at 5v </a:t>
            </a:r>
            <a:r>
              <a:rPr lang="en-US" dirty="0" err="1"/>
              <a:t>usb</a:t>
            </a:r>
            <a:r>
              <a:rPr lang="en-US" dirty="0"/>
              <a:t> micro)</a:t>
            </a:r>
          </a:p>
          <a:p>
            <a:pPr lvl="1"/>
            <a:r>
              <a:rPr lang="en-US" dirty="0"/>
              <a:t>Micro </a:t>
            </a:r>
            <a:r>
              <a:rPr lang="en-US" dirty="0" err="1"/>
              <a:t>Sdcard</a:t>
            </a:r>
            <a:r>
              <a:rPr lang="en-US" dirty="0"/>
              <a:t>  under $10</a:t>
            </a:r>
          </a:p>
          <a:p>
            <a:pPr lvl="1"/>
            <a:r>
              <a:rPr lang="en-US" dirty="0"/>
              <a:t>I would suggest a case, but not required.  under $10</a:t>
            </a:r>
          </a:p>
          <a:p>
            <a:pPr lvl="2"/>
            <a:r>
              <a:rPr lang="en-US" dirty="0">
                <a:hlinkClick r:id="rId2"/>
              </a:rPr>
              <a:t>https://www.raspberrypi.org/documentation/setup/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usb</a:t>
            </a:r>
            <a:r>
              <a:rPr lang="en-US" dirty="0"/>
              <a:t> keyboard and mouse.</a:t>
            </a:r>
          </a:p>
          <a:p>
            <a:pPr lvl="1"/>
            <a:r>
              <a:rPr lang="en-US" dirty="0">
                <a:hlinkClick r:id="rId3"/>
              </a:rPr>
              <a:t>https://projects.raspberrypi.org/en/projects/raspberry-pi-setting-up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Use this one put the image on the </a:t>
            </a:r>
            <a:r>
              <a:rPr lang="en-US" dirty="0" err="1"/>
              <a:t>sdcard</a:t>
            </a:r>
            <a:r>
              <a:rPr lang="en-US" dirty="0"/>
              <a:t>.  The above shows the "hard" way.</a:t>
            </a:r>
          </a:p>
          <a:p>
            <a:pPr lvl="2"/>
            <a:r>
              <a:rPr lang="en-US" dirty="0">
                <a:hlinkClick r:id="rId4"/>
              </a:rPr>
              <a:t>https://www.raspberrypi.org/documentation/installation/installing-images/README.md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0763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243389" y="1676401"/>
            <a:ext cx="17351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54725" y="2044701"/>
            <a:ext cx="17351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0" y="2679701"/>
            <a:ext cx="17351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  <p:bldP spid="174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28" y="3108325"/>
            <a:ext cx="10515600" cy="1325563"/>
          </a:xfrm>
        </p:spPr>
        <p:txBody>
          <a:bodyPr/>
          <a:lstStyle/>
          <a:p>
            <a:r>
              <a:rPr lang="en-US" dirty="0"/>
              <a:t>Not a valid excuse.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6170" y="550232"/>
            <a:ext cx="3478435" cy="57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7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Platforms and Compilers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when it is graded, it will be compiled via the g++ compiler and run on a </a:t>
            </a:r>
            <a:r>
              <a:rPr lang="en-US" dirty="0" err="1"/>
              <a:t>cosc</a:t>
            </a:r>
            <a:r>
              <a:rPr lang="en-US" dirty="0"/>
              <a:t> department </a:t>
            </a:r>
            <a:r>
              <a:rPr lang="en-US" dirty="0" err="1"/>
              <a:t>linux</a:t>
            </a:r>
            <a:r>
              <a:rPr lang="en-US" dirty="0"/>
              <a:t> machine and/or Pi.</a:t>
            </a:r>
          </a:p>
          <a:p>
            <a:endParaRPr lang="en-US" dirty="0"/>
          </a:p>
          <a:p>
            <a:r>
              <a:rPr lang="en-US" dirty="0"/>
              <a:t>If you code doesn't compile for any reason, from syntax error to platform error (including problems generated by Macs).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You will lose half the points off the top and then the grading begins.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At this point in your college career, you can figure out how to comment out bad code or actually fix it.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8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847" y="2033081"/>
            <a:ext cx="5147553" cy="4091495"/>
          </a:xfrm>
        </p:spPr>
        <p:txBody>
          <a:bodyPr/>
          <a:lstStyle/>
          <a:p>
            <a:pPr eaLnBrk="1" hangingPunct="1"/>
            <a:r>
              <a:rPr lang="en-US" altLang="en-US"/>
              <a:t>Don’t be afraid of the prompt, in linux it can be your best friend.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In some cases, the only way to do certain things.</a:t>
            </a:r>
          </a:p>
        </p:txBody>
      </p:sp>
      <p:pic>
        <p:nvPicPr>
          <p:cNvPr id="3076" name="Picture 4" descr="B43402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b="12053"/>
          <a:stretch>
            <a:fillRect/>
          </a:stretch>
        </p:blipFill>
        <p:spPr bwMode="auto">
          <a:xfrm>
            <a:off x="6019801" y="228600"/>
            <a:ext cx="43148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35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Any open lab on campus, you can use putty to ssh into </a:t>
            </a:r>
            <a:r>
              <a:rPr lang="en-US" dirty="0" err="1"/>
              <a:t>cosc</a:t>
            </a:r>
            <a:r>
              <a:rPr lang="en-US" dirty="0"/>
              <a:t> department </a:t>
            </a:r>
            <a:r>
              <a:rPr lang="en-US" dirty="0" err="1"/>
              <a:t>linux</a:t>
            </a:r>
            <a:r>
              <a:rPr lang="en-US" dirty="0"/>
              <a:t> machines.</a:t>
            </a:r>
          </a:p>
          <a:p>
            <a:r>
              <a:rPr lang="en-US" dirty="0"/>
              <a:t>Or from the command prompt, type ssh …</a:t>
            </a:r>
          </a:p>
          <a:p>
            <a:pPr lvl="1"/>
            <a:r>
              <a:rPr lang="en-US" dirty="0"/>
              <a:t>Wait, what's my password?</a:t>
            </a:r>
          </a:p>
          <a:p>
            <a:endParaRPr lang="en-US" dirty="0"/>
          </a:p>
          <a:p>
            <a:r>
              <a:rPr lang="en-US" dirty="0"/>
              <a:t>There are 4 </a:t>
            </a:r>
            <a:r>
              <a:rPr lang="en-US" dirty="0" err="1"/>
              <a:t>linux</a:t>
            </a:r>
            <a:r>
              <a:rPr lang="en-US" dirty="0"/>
              <a:t> machines in engineering 4072 that you can login as well, which provide a full GUI interface.</a:t>
            </a:r>
          </a:p>
          <a:p>
            <a:endParaRPr lang="en-US" dirty="0"/>
          </a:p>
          <a:p>
            <a:r>
              <a:rPr lang="en-US" dirty="0"/>
              <a:t>You can also install Rocky 8 on into a VirtualBox on your own machine.</a:t>
            </a:r>
          </a:p>
          <a:p>
            <a:pPr lvl="1"/>
            <a:r>
              <a:rPr lang="en-US" dirty="0"/>
              <a:t>You can download the appliance from my website and use it.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Debian maybe work but verify your code on CS machines.</a:t>
            </a:r>
          </a:p>
          <a:p>
            <a:r>
              <a:rPr lang="en-US" dirty="0" err="1"/>
              <a:t>wsl</a:t>
            </a:r>
            <a:r>
              <a:rPr lang="en-US" dirty="0"/>
              <a:t> Ubuntu that you installed and used in lab1.</a:t>
            </a:r>
          </a:p>
          <a:p>
            <a:r>
              <a:rPr lang="en-US" dirty="0"/>
              <a:t>You could also use a Raspberry Pi with Raspbian/OS or Rocky (</a:t>
            </a:r>
            <a:r>
              <a:rPr lang="en-US" dirty="0" err="1"/>
              <a:t>redhat</a:t>
            </a:r>
            <a:r>
              <a:rPr lang="en-US" dirty="0"/>
              <a:t> </a:t>
            </a:r>
            <a:r>
              <a:rPr lang="en-US" dirty="0" err="1"/>
              <a:t>linux</a:t>
            </a:r>
            <a:r>
              <a:rPr lang="en-US" dirty="0"/>
              <a:t> or centos) 8 installed.</a:t>
            </a:r>
          </a:p>
        </p:txBody>
      </p:sp>
    </p:spTree>
    <p:extLst>
      <p:ext uri="{BB962C8B-B14F-4D97-AF65-F5344CB8AC3E}">
        <p14:creationId xmlns:p14="http://schemas.microsoft.com/office/powerpoint/2010/main" val="416602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Note, most of these don't do any syntax or text highlighting for you.</a:t>
            </a:r>
          </a:p>
          <a:p>
            <a:r>
              <a:rPr lang="en-US" dirty="0"/>
              <a:t>GUI</a:t>
            </a:r>
          </a:p>
          <a:p>
            <a:pPr lvl="1"/>
            <a:r>
              <a:rPr lang="en-US" dirty="0" err="1"/>
              <a:t>Emacs</a:t>
            </a:r>
            <a:r>
              <a:rPr lang="en-US" dirty="0"/>
              <a:t>, </a:t>
            </a:r>
            <a:r>
              <a:rPr lang="en-US" dirty="0" err="1"/>
              <a:t>Nedit</a:t>
            </a:r>
            <a:r>
              <a:rPr lang="en-US" dirty="0"/>
              <a:t>, </a:t>
            </a:r>
            <a:r>
              <a:rPr lang="en-US" dirty="0" err="1"/>
              <a:t>gvim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non-</a:t>
            </a:r>
            <a:r>
              <a:rPr lang="en-US" dirty="0" err="1"/>
              <a:t>gui</a:t>
            </a:r>
            <a:endParaRPr lang="en-US" dirty="0"/>
          </a:p>
          <a:p>
            <a:pPr lvl="1"/>
            <a:r>
              <a:rPr lang="en-US" dirty="0"/>
              <a:t>vi, </a:t>
            </a:r>
            <a:r>
              <a:rPr lang="en-US" dirty="0" err="1"/>
              <a:t>nano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IDEs (requires a </a:t>
            </a:r>
            <a:r>
              <a:rPr lang="en-US" dirty="0" err="1"/>
              <a:t>gui</a:t>
            </a:r>
            <a:r>
              <a:rPr lang="en-US" dirty="0"/>
              <a:t> interface)</a:t>
            </a:r>
          </a:p>
          <a:p>
            <a:pPr lvl="1"/>
            <a:r>
              <a:rPr lang="en-US" dirty="0" err="1"/>
              <a:t>kate</a:t>
            </a:r>
            <a:r>
              <a:rPr lang="en-US" dirty="0"/>
              <a:t>, code (</a:t>
            </a:r>
            <a:r>
              <a:rPr lang="en-US" dirty="0" err="1"/>
              <a:t>Vscode</a:t>
            </a:r>
            <a:r>
              <a:rPr lang="en-US" dirty="0"/>
              <a:t>, Visual Studio interface), atom,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0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list the contents of the directory</a:t>
            </a:r>
          </a:p>
          <a:p>
            <a:pPr lvl="1"/>
            <a:r>
              <a:rPr lang="en-US" dirty="0"/>
              <a:t>ls</a:t>
            </a:r>
          </a:p>
          <a:p>
            <a:pPr lvl="2"/>
            <a:r>
              <a:rPr lang="en-US" dirty="0"/>
              <a:t>simple list of files.  </a:t>
            </a:r>
          </a:p>
          <a:p>
            <a:pPr lvl="1"/>
            <a:r>
              <a:rPr lang="en-US" dirty="0"/>
              <a:t>ls –la </a:t>
            </a:r>
          </a:p>
          <a:p>
            <a:pPr lvl="2"/>
            <a:r>
              <a:rPr lang="en-US" dirty="0"/>
              <a:t>shows all the files in the directory, plus size, etc.</a:t>
            </a:r>
          </a:p>
          <a:p>
            <a:r>
              <a:rPr lang="en-US" dirty="0"/>
              <a:t>remove a file</a:t>
            </a:r>
          </a:p>
          <a:p>
            <a:pPr lvl="1"/>
            <a:r>
              <a:rPr lang="en-US" dirty="0" err="1"/>
              <a:t>rm</a:t>
            </a:r>
            <a:r>
              <a:rPr lang="en-US" dirty="0"/>
              <a:t>  filename</a:t>
            </a:r>
          </a:p>
          <a:p>
            <a:r>
              <a:rPr lang="en-US" dirty="0"/>
              <a:t>create a directory</a:t>
            </a:r>
          </a:p>
          <a:p>
            <a:pPr lvl="1"/>
            <a:r>
              <a:rPr lang="en-US" dirty="0" err="1"/>
              <a:t>mkdir</a:t>
            </a:r>
            <a:r>
              <a:rPr lang="en-US" dirty="0"/>
              <a:t>  </a:t>
            </a:r>
            <a:r>
              <a:rPr lang="en-US" dirty="0" err="1"/>
              <a:t>dirname</a:t>
            </a:r>
            <a:endParaRPr lang="en-US" dirty="0"/>
          </a:p>
          <a:p>
            <a:r>
              <a:rPr lang="en-US" dirty="0"/>
              <a:t>delete a directory (note it must be empty)</a:t>
            </a:r>
          </a:p>
          <a:p>
            <a:pPr lvl="1"/>
            <a:r>
              <a:rPr lang="en-US" dirty="0" err="1"/>
              <a:t>rmdir</a:t>
            </a:r>
            <a:r>
              <a:rPr lang="en-US" dirty="0"/>
              <a:t>  </a:t>
            </a:r>
            <a:r>
              <a:rPr lang="en-US" dirty="0" err="1"/>
              <a:t>dirname</a:t>
            </a:r>
            <a:endParaRPr lang="en-US" dirty="0"/>
          </a:p>
          <a:p>
            <a:r>
              <a:rPr lang="en-US" dirty="0"/>
              <a:t>change directory</a:t>
            </a:r>
          </a:p>
          <a:p>
            <a:pPr lvl="1"/>
            <a:r>
              <a:rPr lang="en-US" dirty="0"/>
              <a:t>cd </a:t>
            </a:r>
            <a:r>
              <a:rPr lang="en-US" dirty="0" err="1"/>
              <a:t>dirname</a:t>
            </a:r>
            <a:endParaRPr lang="en-US" dirty="0"/>
          </a:p>
          <a:p>
            <a:pPr lvl="1"/>
            <a:r>
              <a:rPr lang="en-US" dirty="0"/>
              <a:t>cd ..</a:t>
            </a:r>
          </a:p>
          <a:p>
            <a:pPr lvl="2"/>
            <a:r>
              <a:rPr lang="en-US" dirty="0"/>
              <a:t>go up one directory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What directory are in?</a:t>
            </a:r>
          </a:p>
          <a:p>
            <a:pPr lvl="1"/>
            <a:r>
              <a:rPr lang="en-US" dirty="0" err="1"/>
              <a:t>pwd</a:t>
            </a:r>
            <a:r>
              <a:rPr lang="en-US" dirty="0"/>
              <a:t>    (print working directory)</a:t>
            </a:r>
          </a:p>
          <a:p>
            <a:r>
              <a:rPr lang="en-US" dirty="0"/>
              <a:t>copy a file</a:t>
            </a:r>
          </a:p>
          <a:p>
            <a:pPr lvl="1"/>
            <a:r>
              <a:rPr lang="en-US" dirty="0" err="1"/>
              <a:t>cp</a:t>
            </a:r>
            <a:r>
              <a:rPr lang="en-US" dirty="0"/>
              <a:t> </a:t>
            </a:r>
            <a:r>
              <a:rPr lang="en-US" dirty="0" err="1"/>
              <a:t>srcfile</a:t>
            </a:r>
            <a:r>
              <a:rPr lang="en-US" dirty="0"/>
              <a:t> </a:t>
            </a:r>
            <a:r>
              <a:rPr lang="en-US" dirty="0" err="1"/>
              <a:t>dstfile</a:t>
            </a:r>
            <a:endParaRPr lang="en-US" dirty="0"/>
          </a:p>
          <a:p>
            <a:r>
              <a:rPr lang="en-US" dirty="0"/>
              <a:t>move a file  (also renames)</a:t>
            </a:r>
          </a:p>
          <a:p>
            <a:pPr lvl="1"/>
            <a:r>
              <a:rPr lang="en-US" dirty="0"/>
              <a:t>mv </a:t>
            </a:r>
            <a:r>
              <a:rPr lang="en-US" dirty="0" err="1"/>
              <a:t>srcfile</a:t>
            </a:r>
            <a:r>
              <a:rPr lang="en-US" dirty="0"/>
              <a:t> </a:t>
            </a:r>
            <a:r>
              <a:rPr lang="en-US" dirty="0" err="1"/>
              <a:t>dstfile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Note anytime I say file, you can always specify a path as well.</a:t>
            </a:r>
          </a:p>
          <a:p>
            <a:r>
              <a:rPr lang="en-US" dirty="0"/>
              <a:t>print out the first 10 lines of the file</a:t>
            </a:r>
          </a:p>
          <a:p>
            <a:pPr lvl="1"/>
            <a:r>
              <a:rPr lang="en-US" dirty="0"/>
              <a:t>head filename</a:t>
            </a:r>
          </a:p>
          <a:p>
            <a:r>
              <a:rPr lang="en-US" dirty="0"/>
              <a:t>print out the last 10 lines of the file</a:t>
            </a:r>
          </a:p>
          <a:p>
            <a:pPr lvl="1"/>
            <a:r>
              <a:rPr lang="en-US" dirty="0"/>
              <a:t>tail filename</a:t>
            </a:r>
          </a:p>
          <a:p>
            <a:r>
              <a:rPr lang="en-US" dirty="0"/>
              <a:t>print out the file</a:t>
            </a:r>
          </a:p>
          <a:p>
            <a:pPr lvl="1"/>
            <a:r>
              <a:rPr lang="en-US" dirty="0"/>
              <a:t>cat filename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18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5401</TotalTime>
  <Words>1823</Words>
  <Application>Microsoft Office PowerPoint</Application>
  <PresentationFormat>Widescreen</PresentationFormat>
  <Paragraphs>237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Office Theme</vt:lpstr>
      <vt:lpstr>Cosc 2030</vt:lpstr>
      <vt:lpstr>Platforms and Compilers</vt:lpstr>
      <vt:lpstr>What IDE?</vt:lpstr>
      <vt:lpstr>Not a valid excuse.</vt:lpstr>
      <vt:lpstr>Platforms and Compilers (2)</vt:lpstr>
      <vt:lpstr>PowerPoint Presentation</vt:lpstr>
      <vt:lpstr>Login</vt:lpstr>
      <vt:lpstr>Editors</vt:lpstr>
      <vt:lpstr>Command line </vt:lpstr>
      <vt:lpstr>Quick note on path and files</vt:lpstr>
      <vt:lpstr>compiling</vt:lpstr>
      <vt:lpstr>Compiling</vt:lpstr>
      <vt:lpstr>command line g++</vt:lpstr>
      <vt:lpstr>command line g++</vt:lpstr>
      <vt:lpstr>GUI IDEs</vt:lpstr>
      <vt:lpstr>Debugging</vt:lpstr>
      <vt:lpstr>Debugging Tactics</vt:lpstr>
      <vt:lpstr>Debugger</vt:lpstr>
      <vt:lpstr>gdb  (linux debugger)</vt:lpstr>
      <vt:lpstr>gdb  (2)</vt:lpstr>
      <vt:lpstr>gdb (3)</vt:lpstr>
      <vt:lpstr>gdb (4)</vt:lpstr>
      <vt:lpstr>gdb break points.</vt:lpstr>
      <vt:lpstr>gdb and core files.</vt:lpstr>
      <vt:lpstr>A Note on debugging.</vt:lpstr>
      <vt:lpstr>Lastly</vt:lpstr>
      <vt:lpstr>Raspberry Pis</vt:lpstr>
      <vt:lpstr>Raspberry Pi 3 B</vt:lpstr>
      <vt:lpstr>How to check out one.</vt:lpstr>
      <vt:lpstr>Have a Pi?  Want to get a Pi?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S. Ward</dc:creator>
  <cp:lastModifiedBy>Jim Ward</cp:lastModifiedBy>
  <cp:revision>35</cp:revision>
  <dcterms:created xsi:type="dcterms:W3CDTF">2019-08-06T20:00:12Z</dcterms:created>
  <dcterms:modified xsi:type="dcterms:W3CDTF">2026-01-26T15:07:17Z</dcterms:modified>
</cp:coreProperties>
</file>