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9" r:id="rId3"/>
    <p:sldId id="260" r:id="rId4"/>
    <p:sldId id="258" r:id="rId5"/>
    <p:sldId id="257" r:id="rId6"/>
    <p:sldId id="264" r:id="rId7"/>
    <p:sldId id="265" r:id="rId8"/>
    <p:sldId id="262" r:id="rId9"/>
    <p:sldId id="263" r:id="rId10"/>
    <p:sldId id="267" r:id="rId11"/>
    <p:sldId id="261" r:id="rId12"/>
    <p:sldId id="285" r:id="rId13"/>
    <p:sldId id="269" r:id="rId14"/>
    <p:sldId id="270" r:id="rId15"/>
    <p:sldId id="271" r:id="rId16"/>
    <p:sldId id="272" r:id="rId17"/>
    <p:sldId id="286" r:id="rId18"/>
    <p:sldId id="277" r:id="rId19"/>
    <p:sldId id="278" r:id="rId20"/>
    <p:sldId id="287" r:id="rId21"/>
    <p:sldId id="288" r:id="rId22"/>
    <p:sldId id="289" r:id="rId23"/>
    <p:sldId id="290" r:id="rId24"/>
    <p:sldId id="291" r:id="rId25"/>
    <p:sldId id="274" r:id="rId26"/>
    <p:sldId id="275" r:id="rId27"/>
    <p:sldId id="276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283" r:id="rId36"/>
    <p:sldId id="300" r:id="rId37"/>
    <p:sldId id="301" r:id="rId38"/>
    <p:sldId id="282" r:id="rId39"/>
    <p:sldId id="303" r:id="rId40"/>
    <p:sldId id="302" r:id="rId41"/>
    <p:sldId id="304" r:id="rId42"/>
    <p:sldId id="305" r:id="rId43"/>
    <p:sldId id="306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53B0D-778D-4FC3-809C-49021A29955C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1E54C-4259-495F-9892-61CC73734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07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1E54C-4259-495F-9892-61CC73734D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9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0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5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5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8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9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1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9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5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2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2E758-471C-483C-BC26-E976B4EB4B0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72C16-AF4E-446B-A456-FBFDDD89B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4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adrianmejia.com/most-popular-algorithms-time-complexity-every-programmer-should-know-free-online-tutorial-course/#Has-duplicates" TargetMode="External"/><Relationship Id="rId3" Type="http://schemas.openxmlformats.org/officeDocument/2006/relationships/hyperlink" Target="https://adrianmejia.com/most-popular-algorithms-time-complexity-every-programmer-should-know-free-online-tutorial-course/#Odd-or-Even" TargetMode="External"/><Relationship Id="rId7" Type="http://schemas.openxmlformats.org/officeDocument/2006/relationships/hyperlink" Target="https://adrianmejia.com/most-popular-algorithms-time-complexity-every-programmer-should-know-free-online-tutorial-course/#Mergesort" TargetMode="External"/><Relationship Id="rId12" Type="http://schemas.openxmlformats.org/officeDocument/2006/relationships/hyperlink" Target="https://adrianmejia.com/most-popular-algorithms-time-complexity-every-programmer-should-know-free-online-tutorial-course/#Permutation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drianmejia.com/most-popular-algorithms-time-complexity-every-programmer-should-know-free-online-tutorial-course/#The-largest-item-on-an-unsorted-array" TargetMode="External"/><Relationship Id="rId11" Type="http://schemas.openxmlformats.org/officeDocument/2006/relationships/hyperlink" Target="https://adrianmejia.com/most-popular-algorithms-time-complexity-every-programmer-should-know-free-online-tutorial-course/#Subsets-of-a-Set" TargetMode="External"/><Relationship Id="rId5" Type="http://schemas.openxmlformats.org/officeDocument/2006/relationships/hyperlink" Target="https://adrianmejia.com/most-popular-algorithms-time-complexity-every-programmer-should-know-free-online-tutorial-course/#Binary-search" TargetMode="External"/><Relationship Id="rId10" Type="http://schemas.openxmlformats.org/officeDocument/2006/relationships/hyperlink" Target="https://adrianmejia.com/most-popular-algorithms-time-complexity-every-programmer-should-know-free-online-tutorial-course/#Triple-nested-loops" TargetMode="External"/><Relationship Id="rId4" Type="http://schemas.openxmlformats.org/officeDocument/2006/relationships/hyperlink" Target="https://adrianmejia.com/most-popular-algorithms-time-complexity-every-programmer-should-know-free-online-tutorial-course/#Look-up-table" TargetMode="External"/><Relationship Id="rId9" Type="http://schemas.openxmlformats.org/officeDocument/2006/relationships/hyperlink" Target="https://adrianmejia.com/most-popular-algorithms-time-complexity-every-programmer-should-know-free-online-tutorial-course/#Bubble-sor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Run time analyst and Big O</a:t>
            </a:r>
          </a:p>
        </p:txBody>
      </p:sp>
    </p:spTree>
    <p:extLst>
      <p:ext uri="{BB962C8B-B14F-4D97-AF65-F5344CB8AC3E}">
        <p14:creationId xmlns:p14="http://schemas.microsoft.com/office/powerpoint/2010/main" val="136815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O functions.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011030"/>
              </p:ext>
            </p:extLst>
          </p:nvPr>
        </p:nvGraphicFramePr>
        <p:xfrm>
          <a:off x="838200" y="1825625"/>
          <a:ext cx="10515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630">
                  <a:extLst>
                    <a:ext uri="{9D8B030D-6E8A-4147-A177-3AD203B41FA5}">
                      <a16:colId xmlns:a16="http://schemas.microsoft.com/office/drawing/2014/main" val="3179511863"/>
                    </a:ext>
                  </a:extLst>
                </a:gridCol>
                <a:gridCol w="1731523">
                  <a:extLst>
                    <a:ext uri="{9D8B030D-6E8A-4147-A177-3AD203B41FA5}">
                      <a16:colId xmlns:a16="http://schemas.microsoft.com/office/drawing/2014/main" val="1317832109"/>
                    </a:ext>
                  </a:extLst>
                </a:gridCol>
                <a:gridCol w="7044447">
                  <a:extLst>
                    <a:ext uri="{9D8B030D-6E8A-4147-A177-3AD203B41FA5}">
                      <a16:colId xmlns:a16="http://schemas.microsoft.com/office/drawing/2014/main" val="15141045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Big O Notation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Example(s)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664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O(1)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Constant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3"/>
                        </a:rPr>
                        <a:t>Odd or Even number</a:t>
                      </a:r>
                      <a:r>
                        <a:rPr lang="en-US" dirty="0"/>
                        <a:t>,</a:t>
                      </a:r>
                      <a:br>
                        <a:rPr lang="en-US" dirty="0"/>
                      </a:br>
                      <a:r>
                        <a:rPr lang="en-US" dirty="0">
                          <a:hlinkClick r:id="rId4"/>
                        </a:rPr>
                        <a:t>Look-up table (on average)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403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O(log n)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Logarithmic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5"/>
                        </a:rPr>
                        <a:t>Finding element on sorted array with </a:t>
                      </a:r>
                      <a:r>
                        <a:rPr lang="en-US" b="1" dirty="0">
                          <a:hlinkClick r:id="rId5"/>
                        </a:rPr>
                        <a:t>binary search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9676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O(n)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Linear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6"/>
                        </a:rPr>
                        <a:t>Find max element in unsorted array</a:t>
                      </a:r>
                      <a:r>
                        <a:rPr lang="en-US" dirty="0"/>
                        <a:t>,</a:t>
                      </a:r>
                      <a:br>
                        <a:rPr lang="en-US" dirty="0"/>
                      </a:br>
                      <a:r>
                        <a:rPr lang="en-US" dirty="0"/>
                        <a:t>Duplicate elements in array with Hash Map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6249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O(n log n)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Linearithmic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>
                          <a:hlinkClick r:id="rId7"/>
                        </a:rPr>
                        <a:t>Sorting elements in array with </a:t>
                      </a:r>
                      <a:r>
                        <a:rPr lang="en-US" b="1" dirty="0">
                          <a:hlinkClick r:id="rId7"/>
                        </a:rPr>
                        <a:t>merge sort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735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O(n</a:t>
                      </a:r>
                      <a:r>
                        <a:rPr lang="en-US" i="1" baseline="30000"/>
                        <a:t>2</a:t>
                      </a:r>
                      <a:r>
                        <a:rPr lang="en-US" i="1"/>
                        <a:t>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Quadratic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8"/>
                        </a:rPr>
                        <a:t>Duplicate elements in array **(naïve)**</a:t>
                      </a:r>
                      <a:r>
                        <a:rPr lang="en-US" dirty="0"/>
                        <a:t>,</a:t>
                      </a:r>
                      <a:br>
                        <a:rPr lang="en-US" dirty="0"/>
                      </a:br>
                      <a:r>
                        <a:rPr lang="en-US" dirty="0"/>
                        <a:t> </a:t>
                      </a:r>
                      <a:r>
                        <a:rPr lang="en-US" dirty="0">
                          <a:hlinkClick r:id="rId9"/>
                        </a:rPr>
                        <a:t>Sorting array with </a:t>
                      </a:r>
                      <a:r>
                        <a:rPr lang="en-US" b="1" dirty="0">
                          <a:hlinkClick r:id="rId9"/>
                        </a:rPr>
                        <a:t>bubble sort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168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O(n</a:t>
                      </a:r>
                      <a:r>
                        <a:rPr lang="en-US" i="1" baseline="30000"/>
                        <a:t>3</a:t>
                      </a:r>
                      <a:r>
                        <a:rPr lang="en-US" i="1"/>
                        <a:t>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Cubic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>
                          <a:hlinkClick r:id="rId10"/>
                        </a:rPr>
                        <a:t>3 variables equation solver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5052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O(2</a:t>
                      </a:r>
                      <a:r>
                        <a:rPr lang="en-US" i="1" baseline="30000"/>
                        <a:t>n</a:t>
                      </a:r>
                      <a:r>
                        <a:rPr lang="en-US" i="1"/>
                        <a:t>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Exponential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11"/>
                        </a:rPr>
                        <a:t>Find all subsets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4152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/>
                        <a:t>O(n!)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Factorial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12"/>
                        </a:rPr>
                        <a:t>Find all permutations of a given set/string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354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072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Hierarchy of Growth Rates</a:t>
            </a:r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2057400" y="2438400"/>
          <a:ext cx="79248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55800" imgH="457200" progId="Equation.3">
                  <p:embed/>
                </p:oleObj>
              </mc:Choice>
              <mc:Fallback>
                <p:oleObj name="Equation" r:id="rId2" imgW="2755800" imgH="457200" progId="Equation.3">
                  <p:embed/>
                  <p:pic>
                    <p:nvPicPr>
                      <p:cNvPr id="809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38400"/>
                        <a:ext cx="7924800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3340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 rates graphed</a:t>
            </a:r>
          </a:p>
        </p:txBody>
      </p:sp>
      <p:pic>
        <p:nvPicPr>
          <p:cNvPr id="10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11606"/>
            <a:ext cx="5181600" cy="4179376"/>
          </a:xfrm>
        </p:spPr>
      </p:pic>
      <p:pic>
        <p:nvPicPr>
          <p:cNvPr id="13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8194"/>
            <a:ext cx="5181600" cy="3886200"/>
          </a:xfrm>
        </p:spPr>
      </p:pic>
    </p:spTree>
    <p:extLst>
      <p:ext uri="{BB962C8B-B14F-4D97-AF65-F5344CB8AC3E}">
        <p14:creationId xmlns:p14="http://schemas.microsoft.com/office/powerpoint/2010/main" val="2534822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 Rules: For Loops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running time of a for loop is at most the running time of the statements inside the for loop (including tests) times the number of iterations.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The above example is O(N).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696309" y="3329355"/>
            <a:ext cx="2770823" cy="10156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 dirty="0"/>
              <a:t>for 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 = 1;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 &lt;= N;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++) {</a:t>
            </a:r>
          </a:p>
          <a:p>
            <a:r>
              <a:rPr lang="en-US" altLang="en-US" sz="2000" dirty="0"/>
              <a:t>      sum = </a:t>
            </a:r>
            <a:r>
              <a:rPr lang="en-US" altLang="en-US" sz="2000" dirty="0" err="1"/>
              <a:t>sum+i</a:t>
            </a:r>
            <a:r>
              <a:rPr lang="en-US" altLang="en-US" sz="2000" dirty="0"/>
              <a:t>;</a:t>
            </a:r>
          </a:p>
          <a:p>
            <a:r>
              <a:rPr lang="en-US" alt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63791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 Rules: Nested Loops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Analyze these inside out. The total running time of a statement inside a group of nested loops is the running time of the statement multiplied by the product of the sizes of all the loops.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The above example is O(MN).</a:t>
            </a:r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1834662" y="3317631"/>
            <a:ext cx="3176382" cy="1631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 dirty="0"/>
              <a:t>for 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 = 1;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 &lt;= N;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++) {</a:t>
            </a:r>
          </a:p>
          <a:p>
            <a:r>
              <a:rPr lang="en-US" altLang="en-US" sz="2000" dirty="0"/>
              <a:t>      for 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j = 1; j &lt;= M; </a:t>
            </a:r>
            <a:r>
              <a:rPr lang="en-US" altLang="en-US" sz="2000" dirty="0" err="1"/>
              <a:t>j++</a:t>
            </a:r>
            <a:r>
              <a:rPr lang="en-US" altLang="en-US" sz="2000" dirty="0"/>
              <a:t>) {</a:t>
            </a:r>
          </a:p>
          <a:p>
            <a:r>
              <a:rPr lang="en-US" altLang="en-US" sz="2000" dirty="0"/>
              <a:t>	sum = </a:t>
            </a:r>
            <a:r>
              <a:rPr lang="en-US" altLang="en-US" sz="2000" dirty="0" err="1"/>
              <a:t>sum+i+j</a:t>
            </a:r>
            <a:r>
              <a:rPr lang="en-US" altLang="en-US" sz="2000" dirty="0"/>
              <a:t>;</a:t>
            </a:r>
          </a:p>
          <a:p>
            <a:r>
              <a:rPr lang="en-US" altLang="en-US" sz="2000" dirty="0"/>
              <a:t>      }</a:t>
            </a:r>
          </a:p>
          <a:p>
            <a:r>
              <a:rPr lang="en-US" alt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89123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 Rules: Consecutive Statements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Consecutive statements: These just add (which means that the maximum is the one that counts).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The above example is O(N</a:t>
            </a:r>
            <a:r>
              <a:rPr lang="en-US" altLang="en-US" baseline="30000" dirty="0"/>
              <a:t>2</a:t>
            </a:r>
            <a:r>
              <a:rPr lang="en-US" altLang="en-US" dirty="0"/>
              <a:t>+N) = O(N</a:t>
            </a:r>
            <a:r>
              <a:rPr lang="en-US" altLang="en-US" baseline="30000" dirty="0"/>
              <a:t>2</a:t>
            </a:r>
            <a:r>
              <a:rPr lang="en-US" altLang="en-US" dirty="0"/>
              <a:t>).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1916723" y="2724021"/>
            <a:ext cx="3121880" cy="25545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for (int i = 1; i &lt;= N; i++) {</a:t>
            </a:r>
          </a:p>
          <a:p>
            <a:r>
              <a:rPr lang="en-US" altLang="en-US" sz="2000"/>
              <a:t>      sum = sum+i;</a:t>
            </a:r>
          </a:p>
          <a:p>
            <a:r>
              <a:rPr lang="en-US" altLang="en-US" sz="2000"/>
              <a:t>}</a:t>
            </a:r>
          </a:p>
          <a:p>
            <a:r>
              <a:rPr lang="en-US" altLang="en-US" sz="2000"/>
              <a:t>for (int i = 1; i &lt;= N; i++) {</a:t>
            </a:r>
          </a:p>
          <a:p>
            <a:r>
              <a:rPr lang="en-US" altLang="en-US" sz="2000"/>
              <a:t>      for (int j = 1; j &lt;= N; j++) {</a:t>
            </a:r>
          </a:p>
          <a:p>
            <a:r>
              <a:rPr lang="en-US" altLang="en-US" sz="2000"/>
              <a:t>	sum = sum+i+j;</a:t>
            </a:r>
          </a:p>
          <a:p>
            <a:r>
              <a:rPr lang="en-US" altLang="en-US" sz="2000"/>
              <a:t>      }</a:t>
            </a:r>
          </a:p>
          <a:p>
            <a:r>
              <a:rPr lang="en-US" altLang="en-US" sz="20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18105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 Rules: Conditionals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If (test) s1 else s2: The running time is never more than the running time of the test plus the larger of the running times of s1 and s2.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The above example is O(N</a:t>
            </a:r>
            <a:r>
              <a:rPr lang="en-US" altLang="en-US" baseline="30000" dirty="0"/>
              <a:t>2</a:t>
            </a:r>
            <a:r>
              <a:rPr lang="en-US" altLang="en-US" dirty="0"/>
              <a:t>).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1506416" y="2724021"/>
            <a:ext cx="3525837" cy="25545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if (test == 1) {</a:t>
            </a:r>
          </a:p>
          <a:p>
            <a:r>
              <a:rPr lang="en-US" altLang="en-US" sz="2000"/>
              <a:t>    for (int i = 1; i &lt;= N; i++) {</a:t>
            </a:r>
          </a:p>
          <a:p>
            <a:r>
              <a:rPr lang="en-US" altLang="en-US" sz="2000"/>
              <a:t>         sum = sum+i;</a:t>
            </a:r>
          </a:p>
          <a:p>
            <a:r>
              <a:rPr lang="en-US" altLang="en-US" sz="2000"/>
              <a:t>}}</a:t>
            </a:r>
          </a:p>
          <a:p>
            <a:r>
              <a:rPr lang="en-US" altLang="en-US" sz="2000"/>
              <a:t>else for (int i = 1; i &lt;= N; i++) {</a:t>
            </a:r>
          </a:p>
          <a:p>
            <a:r>
              <a:rPr lang="en-US" altLang="en-US" sz="2000"/>
              <a:t>             for (int j = 1; j &lt;= N; j++) {</a:t>
            </a:r>
          </a:p>
          <a:p>
            <a:r>
              <a:rPr lang="en-US" altLang="en-US" sz="2000"/>
              <a:t>	     sum = sum+i+j;</a:t>
            </a:r>
          </a:p>
          <a:p>
            <a:r>
              <a:rPr lang="en-US" altLang="en-US" sz="2000"/>
              <a:t>}}</a:t>
            </a:r>
          </a:p>
        </p:txBody>
      </p:sp>
    </p:spTree>
    <p:extLst>
      <p:ext uri="{BB962C8B-B14F-4D97-AF65-F5344CB8AC3E}">
        <p14:creationId xmlns:p14="http://schemas.microsoft.com/office/powerpoint/2010/main" val="3758041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41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Symbol Balancing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 useful tool for checking your code is to see if the (), {}, and [] symbols balance properly.</a:t>
            </a:r>
          </a:p>
          <a:p>
            <a:pPr lvl="1"/>
            <a:r>
              <a:rPr lang="en-US" altLang="en-US" dirty="0"/>
              <a:t>For example, the sequence …[…(…)…]… is legal but the sequence …[…(…]…)… is not.</a:t>
            </a:r>
          </a:p>
          <a:p>
            <a:pPr lvl="1"/>
            <a:r>
              <a:rPr lang="en-US" altLang="en-US" dirty="0"/>
              <a:t>The presence of one misplaced symbol can result in hundreds of worthless compiler diagnostic errors!</a:t>
            </a:r>
          </a:p>
        </p:txBody>
      </p:sp>
    </p:spTree>
    <p:extLst>
      <p:ext uri="{BB962C8B-B14F-4D97-AF65-F5344CB8AC3E}">
        <p14:creationId xmlns:p14="http://schemas.microsoft.com/office/powerpoint/2010/main" val="482664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Symbol Balancing Algorithm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algorithm is simple and efficient O(N):</a:t>
            </a:r>
          </a:p>
          <a:p>
            <a:pPr lvl="1"/>
            <a:r>
              <a:rPr lang="en-US" altLang="en-US"/>
              <a:t>Make an empty stack.</a:t>
            </a:r>
          </a:p>
          <a:p>
            <a:pPr lvl="1"/>
            <a:r>
              <a:rPr lang="en-US" altLang="en-US"/>
              <a:t>Read characters until end of file (EOF).</a:t>
            </a:r>
          </a:p>
          <a:p>
            <a:pPr lvl="1"/>
            <a:r>
              <a:rPr lang="en-US" altLang="en-US"/>
              <a:t>If the character is an opening symbol ([{, push it onto the stack.</a:t>
            </a:r>
          </a:p>
          <a:p>
            <a:pPr lvl="1"/>
            <a:r>
              <a:rPr lang="en-US" altLang="en-US"/>
              <a:t>If it is a closing symbol )]}, then if the stack is empty report an error. Otherwise pop the stack.</a:t>
            </a:r>
          </a:p>
          <a:p>
            <a:pPr lvl="1"/>
            <a:r>
              <a:rPr lang="en-US" altLang="en-US"/>
              <a:t>If the symbol popped is not the corresponding opening symbol, report an error.</a:t>
            </a:r>
          </a:p>
          <a:p>
            <a:pPr lvl="1"/>
            <a:r>
              <a:rPr lang="en-US" altLang="en-US"/>
              <a:t>At EOF, if the stack is not empty report an error.</a:t>
            </a:r>
          </a:p>
        </p:txBody>
      </p:sp>
    </p:spTree>
    <p:extLst>
      <p:ext uri="{BB962C8B-B14F-4D97-AF65-F5344CB8AC3E}">
        <p14:creationId xmlns:p14="http://schemas.microsoft.com/office/powerpoint/2010/main" val="1826060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Introduction</a:t>
            </a:r>
          </a:p>
        </p:txBody>
      </p:sp>
      <p:sp>
        <p:nvSpPr>
          <p:cNvPr id="6451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Once an algorithm is given for a problem (and decided to be correct), it is important to determine how much in the way of resources, such as </a:t>
            </a:r>
            <a:r>
              <a:rPr lang="en-US" altLang="en-US" b="1"/>
              <a:t>time</a:t>
            </a:r>
            <a:r>
              <a:rPr lang="en-US" altLang="en-US"/>
              <a:t> or </a:t>
            </a:r>
            <a:r>
              <a:rPr lang="en-US" altLang="en-US" b="1"/>
              <a:t>space</a:t>
            </a:r>
            <a:r>
              <a:rPr lang="en-US" altLang="en-US"/>
              <a:t>, that the algorithm will require.</a:t>
            </a:r>
          </a:p>
          <a:p>
            <a:pPr lvl="1"/>
            <a:r>
              <a:rPr lang="en-US" altLang="en-US"/>
              <a:t>We focus mainly on </a:t>
            </a:r>
            <a:r>
              <a:rPr lang="en-US" altLang="en-US" b="1"/>
              <a:t>time</a:t>
            </a:r>
            <a:r>
              <a:rPr lang="en-US" altLang="en-US"/>
              <a:t> in this course.</a:t>
            </a:r>
          </a:p>
          <a:p>
            <a:pPr lvl="1"/>
            <a:r>
              <a:rPr lang="en-US" altLang="en-US"/>
              <a:t>Such an analysis will often allow us to improve our algorithms.</a:t>
            </a:r>
          </a:p>
        </p:txBody>
      </p:sp>
    </p:spTree>
    <p:extLst>
      <p:ext uri="{BB962C8B-B14F-4D97-AF65-F5344CB8AC3E}">
        <p14:creationId xmlns:p14="http://schemas.microsoft.com/office/powerpoint/2010/main" val="2921959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already know these are slow.</a:t>
            </a:r>
          </a:p>
          <a:p>
            <a:endParaRPr lang="en-US" dirty="0"/>
          </a:p>
          <a:p>
            <a:r>
              <a:rPr lang="en-US" dirty="0"/>
              <a:t>But how do they rank in O(?)</a:t>
            </a:r>
          </a:p>
          <a:p>
            <a:pPr lvl="1"/>
            <a:r>
              <a:rPr lang="en-US" dirty="0"/>
              <a:t>We insert into the front of the list</a:t>
            </a:r>
          </a:p>
          <a:p>
            <a:pPr lvl="1"/>
            <a:r>
              <a:rPr lang="en-US" dirty="0"/>
              <a:t>The operation is three steps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get new node object with data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change next pointer to where head points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change head to point to the node</a:t>
            </a:r>
          </a:p>
        </p:txBody>
      </p:sp>
    </p:spTree>
    <p:extLst>
      <p:ext uri="{BB962C8B-B14F-4D97-AF65-F5344CB8AC3E}">
        <p14:creationId xmlns:p14="http://schemas.microsoft.com/office/powerpoint/2010/main" val="4286689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about find?</a:t>
            </a:r>
          </a:p>
          <a:p>
            <a:pPr marL="0" indent="0">
              <a:buNone/>
            </a:pPr>
            <a:r>
              <a:rPr lang="en-US" dirty="0"/>
              <a:t>It looked something like this in code:</a:t>
            </a:r>
          </a:p>
          <a:p>
            <a:pPr marL="0" indent="0">
              <a:buNone/>
            </a:pPr>
            <a:r>
              <a:rPr lang="en-US" dirty="0"/>
              <a:t>for (temp = head;  temp != </a:t>
            </a:r>
            <a:r>
              <a:rPr lang="en-US" dirty="0" err="1"/>
              <a:t>nullptr</a:t>
            </a:r>
            <a:r>
              <a:rPr lang="en-US" dirty="0"/>
              <a:t>; temp = temp-&gt;next) </a:t>
            </a:r>
          </a:p>
          <a:p>
            <a:pPr marL="0" indent="0">
              <a:buNone/>
            </a:pPr>
            <a:r>
              <a:rPr lang="en-US" dirty="0"/>
              <a:t>   if (temp-&gt;data == item) </a:t>
            </a:r>
          </a:p>
          <a:p>
            <a:pPr marL="0" indent="0">
              <a:buNone/>
            </a:pPr>
            <a:r>
              <a:rPr lang="en-US" dirty="0"/>
              <a:t>          return true or pointer to item</a:t>
            </a:r>
          </a:p>
          <a:p>
            <a:pPr lvl="2"/>
            <a:r>
              <a:rPr lang="en-US" dirty="0"/>
              <a:t>depends on what is needed.  </a:t>
            </a:r>
          </a:p>
          <a:p>
            <a:pPr marL="0" indent="0">
              <a:buNone/>
            </a:pPr>
            <a:r>
              <a:rPr lang="en-US" dirty="0"/>
              <a:t>return false or </a:t>
            </a:r>
            <a:r>
              <a:rPr lang="en-US" dirty="0" err="1"/>
              <a:t>nullptr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O(  ?   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258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delete?  O( ? ) </a:t>
            </a:r>
          </a:p>
          <a:p>
            <a:endParaRPr lang="en-US" dirty="0"/>
          </a:p>
          <a:p>
            <a:r>
              <a:rPr lang="en-US" dirty="0"/>
              <a:t>insert last  no tail pointer?</a:t>
            </a:r>
          </a:p>
          <a:p>
            <a:r>
              <a:rPr lang="en-US" dirty="0"/>
              <a:t>insert last with a tail pointer?</a:t>
            </a:r>
          </a:p>
          <a:p>
            <a:endParaRPr lang="en-US" dirty="0"/>
          </a:p>
          <a:p>
            <a:r>
              <a:rPr lang="en-US" dirty="0"/>
              <a:t>delete last?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07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about double linked lists?</a:t>
            </a:r>
          </a:p>
          <a:p>
            <a:r>
              <a:rPr lang="en-US" dirty="0"/>
              <a:t>Does it change the Big O 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how about efficiently questions?  </a:t>
            </a:r>
          </a:p>
          <a:p>
            <a:pPr lvl="1"/>
            <a:r>
              <a:rPr lang="en-US" dirty="0"/>
              <a:t>is Double linked lists faster or slower then single linked lists?</a:t>
            </a:r>
          </a:p>
        </p:txBody>
      </p:sp>
    </p:spTree>
    <p:extLst>
      <p:ext uri="{BB962C8B-B14F-4D97-AF65-F5344CB8AC3E}">
        <p14:creationId xmlns:p14="http://schemas.microsoft.com/office/powerpoint/2010/main" val="643562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Stacks and Queues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For the STLs these are the required times.</a:t>
            </a:r>
          </a:p>
          <a:p>
            <a:r>
              <a:rPr lang="en-US" dirty="0"/>
              <a:t>stacks</a:t>
            </a:r>
          </a:p>
          <a:p>
            <a:r>
              <a:rPr lang="en-US" dirty="0"/>
              <a:t>insert O(1)</a:t>
            </a:r>
          </a:p>
          <a:p>
            <a:r>
              <a:rPr lang="en-US" dirty="0"/>
              <a:t>delete O(1)</a:t>
            </a:r>
          </a:p>
          <a:p>
            <a:endParaRPr lang="en-US" dirty="0"/>
          </a:p>
          <a:p>
            <a:r>
              <a:rPr lang="en-US" dirty="0"/>
              <a:t>search O(n)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Queues</a:t>
            </a:r>
          </a:p>
          <a:p>
            <a:r>
              <a:rPr lang="en-US" dirty="0"/>
              <a:t>insert O(1)</a:t>
            </a:r>
          </a:p>
          <a:p>
            <a:r>
              <a:rPr lang="en-US" dirty="0"/>
              <a:t>delete O(1)</a:t>
            </a:r>
          </a:p>
          <a:p>
            <a:endParaRPr lang="en-US" dirty="0"/>
          </a:p>
          <a:p>
            <a:r>
              <a:rPr lang="en-US" dirty="0"/>
              <a:t>search O(n)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753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Binary Search Algorithm</a:t>
            </a:r>
          </a:p>
        </p:txBody>
      </p:sp>
      <p:sp>
        <p:nvSpPr>
          <p:cNvPr id="113680" name="Text Box 16"/>
          <p:cNvSpPr txBox="1">
            <a:spLocks noChangeArrowheads="1"/>
          </p:cNvSpPr>
          <p:nvPr/>
        </p:nvSpPr>
        <p:spPr bwMode="auto">
          <a:xfrm>
            <a:off x="1828800" y="1804989"/>
            <a:ext cx="3423630" cy="36933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 err="1"/>
              <a:t>int</a:t>
            </a:r>
            <a:r>
              <a:rPr lang="en-US" altLang="en-US" dirty="0"/>
              <a:t> a[N]; // Sorted array</a:t>
            </a:r>
          </a:p>
          <a:p>
            <a:r>
              <a:rPr lang="en-US" altLang="en-US" dirty="0" err="1"/>
              <a:t>int</a:t>
            </a:r>
            <a:r>
              <a:rPr lang="en-US" altLang="en-US" dirty="0"/>
              <a:t> x; // Value to be found</a:t>
            </a:r>
          </a:p>
          <a:p>
            <a:endParaRPr lang="en-US" altLang="en-US" dirty="0"/>
          </a:p>
          <a:p>
            <a:r>
              <a:rPr lang="en-US" altLang="en-US" dirty="0" err="1"/>
              <a:t>int</a:t>
            </a:r>
            <a:r>
              <a:rPr lang="en-US" altLang="en-US" dirty="0"/>
              <a:t> find (</a:t>
            </a:r>
            <a:r>
              <a:rPr lang="en-US" altLang="en-US" dirty="0" err="1"/>
              <a:t>int</a:t>
            </a:r>
            <a:r>
              <a:rPr lang="en-US" altLang="en-US" dirty="0"/>
              <a:t> left, </a:t>
            </a:r>
            <a:r>
              <a:rPr lang="en-US" altLang="en-US" dirty="0" err="1"/>
              <a:t>int</a:t>
            </a:r>
            <a:r>
              <a:rPr lang="en-US" altLang="en-US" dirty="0"/>
              <a:t> right) {</a:t>
            </a:r>
          </a:p>
          <a:p>
            <a:r>
              <a:rPr lang="en-US" altLang="en-US" dirty="0"/>
              <a:t>     if (left &gt; right) return –1;</a:t>
            </a:r>
          </a:p>
          <a:p>
            <a:endParaRPr lang="en-US" altLang="en-US" dirty="0"/>
          </a:p>
          <a:p>
            <a:r>
              <a:rPr lang="en-US" altLang="en-US" dirty="0"/>
              <a:t>     </a:t>
            </a:r>
            <a:r>
              <a:rPr lang="en-US" altLang="en-US" dirty="0" err="1"/>
              <a:t>int</a:t>
            </a:r>
            <a:r>
              <a:rPr lang="en-US" altLang="en-US" dirty="0"/>
              <a:t> mid = (</a:t>
            </a:r>
            <a:r>
              <a:rPr lang="en-US" altLang="en-US" dirty="0" err="1"/>
              <a:t>left+right</a:t>
            </a:r>
            <a:r>
              <a:rPr lang="en-US" altLang="en-US" dirty="0"/>
              <a:t>) / 2;</a:t>
            </a:r>
          </a:p>
          <a:p>
            <a:r>
              <a:rPr lang="en-US" altLang="en-US" dirty="0"/>
              <a:t>     if (x &lt; a[mid])</a:t>
            </a:r>
          </a:p>
          <a:p>
            <a:r>
              <a:rPr lang="en-US" altLang="en-US" dirty="0"/>
              <a:t>	</a:t>
            </a:r>
            <a:r>
              <a:rPr lang="en-US" altLang="en-US" dirty="0" err="1"/>
              <a:t>bin_search</a:t>
            </a:r>
            <a:r>
              <a:rPr lang="en-US" altLang="en-US" dirty="0"/>
              <a:t>(left, mid-1);</a:t>
            </a:r>
          </a:p>
          <a:p>
            <a:r>
              <a:rPr lang="en-US" altLang="en-US" dirty="0"/>
              <a:t>     else if (x &gt; a[mid])</a:t>
            </a:r>
          </a:p>
          <a:p>
            <a:r>
              <a:rPr lang="en-US" altLang="en-US" dirty="0"/>
              <a:t>	</a:t>
            </a:r>
            <a:r>
              <a:rPr lang="en-US" altLang="en-US" dirty="0" err="1"/>
              <a:t>bin_search</a:t>
            </a:r>
            <a:r>
              <a:rPr lang="en-US" altLang="en-US" dirty="0"/>
              <a:t>(mid+1,right);</a:t>
            </a:r>
          </a:p>
          <a:p>
            <a:r>
              <a:rPr lang="en-US" altLang="en-US" dirty="0"/>
              <a:t>     else return mid;</a:t>
            </a:r>
          </a:p>
          <a:p>
            <a:r>
              <a:rPr lang="en-US" altLang="en-US" dirty="0"/>
              <a:t>}</a:t>
            </a:r>
          </a:p>
        </p:txBody>
      </p:sp>
      <p:sp>
        <p:nvSpPr>
          <p:cNvPr id="113681" name="Text Box 17"/>
          <p:cNvSpPr txBox="1">
            <a:spLocks noChangeArrowheads="1"/>
          </p:cNvSpPr>
          <p:nvPr/>
        </p:nvSpPr>
        <p:spPr bwMode="auto">
          <a:xfrm>
            <a:off x="5867400" y="2362201"/>
            <a:ext cx="3049588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   Time Units to Compute</a:t>
            </a:r>
          </a:p>
          <a:p>
            <a:r>
              <a:rPr lang="en-US" altLang="en-US"/>
              <a:t>    -------------------------------</a:t>
            </a:r>
          </a:p>
          <a:p>
            <a:r>
              <a:rPr lang="en-US" altLang="en-US"/>
              <a:t>    1 for comparison.</a:t>
            </a:r>
          </a:p>
          <a:p>
            <a:endParaRPr lang="en-US" altLang="en-US"/>
          </a:p>
          <a:p>
            <a:r>
              <a:rPr lang="en-US" altLang="en-US"/>
              <a:t>    1 for computation of mid.</a:t>
            </a:r>
          </a:p>
          <a:p>
            <a:r>
              <a:rPr lang="en-US" altLang="en-US"/>
              <a:t>    1 for comparison.</a:t>
            </a:r>
          </a:p>
          <a:p>
            <a:r>
              <a:rPr lang="en-US" altLang="en-US"/>
              <a:t>    </a:t>
            </a:r>
            <a:r>
              <a:rPr lang="en-US" altLang="en-US" i="1"/>
              <a:t>T(N/2)</a:t>
            </a:r>
          </a:p>
          <a:p>
            <a:r>
              <a:rPr lang="en-US" altLang="en-US"/>
              <a:t>    1 for comparison.</a:t>
            </a:r>
          </a:p>
          <a:p>
            <a:r>
              <a:rPr lang="en-US" altLang="en-US"/>
              <a:t>    </a:t>
            </a:r>
            <a:r>
              <a:rPr lang="en-US" altLang="en-US" i="1"/>
              <a:t>T(N/2)</a:t>
            </a:r>
          </a:p>
          <a:p>
            <a:r>
              <a:rPr lang="en-US" altLang="en-US"/>
              <a:t>    </a:t>
            </a:r>
          </a:p>
          <a:p>
            <a:endParaRPr lang="en-US" altLang="en-US"/>
          </a:p>
        </p:txBody>
      </p:sp>
      <p:sp>
        <p:nvSpPr>
          <p:cNvPr id="113693" name="Text Box 29"/>
          <p:cNvSpPr txBox="1">
            <a:spLocks noChangeArrowheads="1"/>
          </p:cNvSpPr>
          <p:nvPr/>
        </p:nvSpPr>
        <p:spPr bwMode="auto">
          <a:xfrm>
            <a:off x="4191001" y="6019801"/>
            <a:ext cx="30091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/>
              <a:t>Thus </a:t>
            </a:r>
            <a:r>
              <a:rPr lang="en-US" altLang="en-US" sz="2400" i="1"/>
              <a:t>T(N) = T(N/2) + 4.</a:t>
            </a:r>
          </a:p>
        </p:txBody>
      </p:sp>
    </p:spTree>
    <p:extLst>
      <p:ext uri="{BB962C8B-B14F-4D97-AF65-F5344CB8AC3E}">
        <p14:creationId xmlns:p14="http://schemas.microsoft.com/office/powerpoint/2010/main" val="16066518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Solution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Some math, a series for those interested…</a:t>
            </a:r>
          </a:p>
        </p:txBody>
      </p:sp>
      <p:graphicFrame>
        <p:nvGraphicFramePr>
          <p:cNvPr id="10" name="Object 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7748295"/>
              </p:ext>
            </p:extLst>
          </p:nvPr>
        </p:nvGraphicFramePr>
        <p:xfrm>
          <a:off x="6397379" y="1690687"/>
          <a:ext cx="4810255" cy="4698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1600200" progId="Equation.3">
                  <p:embed/>
                </p:oleObj>
              </mc:Choice>
              <mc:Fallback>
                <p:oleObj name="Equation" r:id="rId2" imgW="1638000" imgH="1600200" progId="Equation.3">
                  <p:embed/>
                  <p:pic>
                    <p:nvPicPr>
                      <p:cNvPr id="1146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379" y="1690687"/>
                        <a:ext cx="4810255" cy="46983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81750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General Observation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If an algorithm takes constant O(1) time to cut the problem size by a fraction (usually ½), then the algorithm is O(log</a:t>
            </a:r>
            <a:r>
              <a:rPr lang="en-US" altLang="en-US" baseline="-25000" dirty="0"/>
              <a:t>2</a:t>
            </a:r>
            <a:r>
              <a:rPr lang="en-US" altLang="en-US" dirty="0"/>
              <a:t>N).</a:t>
            </a:r>
          </a:p>
          <a:p>
            <a:r>
              <a:rPr lang="en-US" altLang="en-US" dirty="0"/>
              <a:t>For binary search we halve the search space each time we call the function. Thus, binary search is O(log</a:t>
            </a:r>
            <a:r>
              <a:rPr lang="en-US" altLang="en-US" baseline="-25000" dirty="0"/>
              <a:t>2</a:t>
            </a:r>
            <a:r>
              <a:rPr lang="en-US" altLang="en-US" dirty="0"/>
              <a:t>N).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r>
              <a:rPr lang="en-US" altLang="en-US" dirty="0"/>
              <a:t>Generally speaking, most Divide and Conquer algorithms are O(log</a:t>
            </a:r>
            <a:r>
              <a:rPr lang="en-US" altLang="en-US" baseline="-25000" dirty="0"/>
              <a:t>2</a:t>
            </a:r>
            <a:r>
              <a:rPr lang="en-US" altLang="en-US" dirty="0"/>
              <a:t>N)</a:t>
            </a:r>
          </a:p>
          <a:p>
            <a:pPr lvl="1"/>
            <a:r>
              <a:rPr lang="en-US" altLang="en-US" dirty="0"/>
              <a:t>or O(Nlog</a:t>
            </a:r>
            <a:r>
              <a:rPr lang="en-US" altLang="en-US" baseline="-25000" dirty="0"/>
              <a:t>2</a:t>
            </a:r>
            <a:r>
              <a:rPr lang="en-US" altLang="en-US" dirty="0"/>
              <a:t>N)</a:t>
            </a:r>
          </a:p>
          <a:p>
            <a:pPr lvl="2"/>
            <a:r>
              <a:rPr lang="en-US" altLang="en-US" dirty="0"/>
              <a:t>because they loop around it.</a:t>
            </a:r>
          </a:p>
        </p:txBody>
      </p:sp>
    </p:spTree>
    <p:extLst>
      <p:ext uri="{BB962C8B-B14F-4D97-AF65-F5344CB8AC3E}">
        <p14:creationId xmlns:p14="http://schemas.microsoft.com/office/powerpoint/2010/main" val="1787080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026877" cy="4351338"/>
          </a:xfrm>
        </p:spPr>
        <p:txBody>
          <a:bodyPr/>
          <a:lstStyle/>
          <a:p>
            <a:r>
              <a:rPr lang="en-US" dirty="0"/>
              <a:t>So with Binary search trees</a:t>
            </a:r>
          </a:p>
          <a:p>
            <a:r>
              <a:rPr lang="en-US" dirty="0"/>
              <a:t>We have a O( ? )</a:t>
            </a:r>
          </a:p>
          <a:p>
            <a:endParaRPr lang="en-US" dirty="0"/>
          </a:p>
          <a:p>
            <a:r>
              <a:rPr lang="en-US" dirty="0"/>
              <a:t>And our dictionary algorithm</a:t>
            </a:r>
          </a:p>
          <a:p>
            <a:pPr lvl="1"/>
            <a:r>
              <a:rPr lang="en-US" dirty="0"/>
              <a:t>We have N number of words </a:t>
            </a:r>
          </a:p>
          <a:p>
            <a:r>
              <a:rPr lang="en-US" dirty="0"/>
              <a:t>O(  ?  )</a:t>
            </a:r>
          </a:p>
        </p:txBody>
      </p:sp>
      <p:sp>
        <p:nvSpPr>
          <p:cNvPr id="8" name="Text Box 3"/>
          <p:cNvSpPr txBox="1">
            <a:spLocks noGrp="1" noChangeArrowheads="1"/>
          </p:cNvSpPr>
          <p:nvPr>
            <p:ph sz="half" idx="2"/>
          </p:nvPr>
        </p:nvSpPr>
        <p:spPr bwMode="auto">
          <a:xfrm>
            <a:off x="5591908" y="1825625"/>
            <a:ext cx="5761892" cy="43513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 err="1"/>
              <a:t>BinaryNode</a:t>
            </a:r>
            <a:r>
              <a:rPr lang="en-US" altLang="en-US" b="1" dirty="0"/>
              <a:t> *find (T x, </a:t>
            </a:r>
            <a:r>
              <a:rPr lang="en-US" altLang="en-US" b="1" dirty="0" err="1"/>
              <a:t>BinaryNode</a:t>
            </a:r>
            <a:r>
              <a:rPr lang="en-US" altLang="en-US" b="1" dirty="0"/>
              <a:t>&lt;T&gt; *t) 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{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if ( t == </a:t>
            </a:r>
            <a:r>
              <a:rPr lang="en-US" altLang="en-US" b="1" dirty="0" err="1"/>
              <a:t>nullptr</a:t>
            </a:r>
            <a:r>
              <a:rPr lang="en-US" altLang="en-US" b="1" dirty="0"/>
              <a:t> )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  return </a:t>
            </a:r>
            <a:r>
              <a:rPr lang="en-US" altLang="en-US" b="1" dirty="0" err="1"/>
              <a:t>nullptr</a:t>
            </a:r>
            <a:r>
              <a:rPr lang="en-US" altLang="en-US" b="1" dirty="0"/>
              <a:t>;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else if ( x &lt;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data )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  return find ( x,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left );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else if (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data &lt; x )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  return find ( x,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right );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else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  return t;    // Match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163378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r>
              <a:rPr lang="en-US" dirty="0"/>
              <a:t>So the insert would </a:t>
            </a:r>
            <a:r>
              <a:rPr lang="en-US" altLang="en-US" dirty="0"/>
              <a:t>O(log</a:t>
            </a:r>
            <a:r>
              <a:rPr lang="en-US" altLang="en-US" baseline="-25000" dirty="0"/>
              <a:t>2</a:t>
            </a:r>
            <a:r>
              <a:rPr lang="en-US" altLang="en-US" dirty="0"/>
              <a:t>N)</a:t>
            </a:r>
            <a:r>
              <a:rPr lang="en-US" dirty="0"/>
              <a:t> as well.</a:t>
            </a:r>
          </a:p>
        </p:txBody>
      </p:sp>
      <p:sp>
        <p:nvSpPr>
          <p:cNvPr id="6" name="Text Box 3"/>
          <p:cNvSpPr txBox="1">
            <a:spLocks noGrp="1" noChangeArrowheads="1"/>
          </p:cNvSpPr>
          <p:nvPr>
            <p:ph sz="half" idx="2"/>
          </p:nvPr>
        </p:nvSpPr>
        <p:spPr bwMode="auto"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void insert (T x, </a:t>
            </a:r>
            <a:r>
              <a:rPr lang="en-US" altLang="en-US" b="1" dirty="0" err="1"/>
              <a:t>BinaryNode</a:t>
            </a:r>
            <a:r>
              <a:rPr lang="en-US" altLang="en-US" b="1" dirty="0"/>
              <a:t>&lt;T&gt; *&amp;t) {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if (t == </a:t>
            </a:r>
            <a:r>
              <a:rPr lang="en-US" altLang="en-US" b="1" dirty="0" err="1"/>
              <a:t>nullptr</a:t>
            </a:r>
            <a:r>
              <a:rPr lang="en-US" altLang="en-US" b="1" dirty="0"/>
              <a:t>)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t = new </a:t>
            </a:r>
            <a:r>
              <a:rPr lang="en-US" altLang="en-US" b="1" dirty="0" err="1"/>
              <a:t>BinaryNode</a:t>
            </a:r>
            <a:r>
              <a:rPr lang="en-US" altLang="en-US" b="1" dirty="0"/>
              <a:t>&lt;T&gt; (x);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else if (x &lt;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data)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insert(x,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left);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else if(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data &lt; x)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 insert(x, t </a:t>
            </a:r>
            <a:r>
              <a:rPr lang="en-US" altLang="en-US" b="1" dirty="0">
                <a:sym typeface="Wingdings" panose="05000000000000000000" pitchFamily="2" charset="2"/>
              </a:rPr>
              <a:t></a:t>
            </a:r>
            <a:r>
              <a:rPr lang="en-US" altLang="en-US" b="1" dirty="0"/>
              <a:t> right);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else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           ;  // Duplicate entry; do nothing</a:t>
            </a:r>
          </a:p>
          <a:p>
            <a:pPr marL="0" indent="0">
              <a:lnSpc>
                <a:spcPct val="75000"/>
              </a:lnSpc>
              <a:spcBef>
                <a:spcPct val="50000"/>
              </a:spcBef>
              <a:buNone/>
            </a:pPr>
            <a:r>
              <a:rPr lang="en-US" alt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9576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609600"/>
            <a:ext cx="7772400" cy="1143000"/>
          </a:xfrm>
        </p:spPr>
        <p:txBody>
          <a:bodyPr/>
          <a:lstStyle/>
          <a:p>
            <a:r>
              <a:rPr lang="en-US" altLang="en-US"/>
              <a:t>Running Time Analysis</a:t>
            </a:r>
          </a:p>
        </p:txBody>
      </p:sp>
      <p:sp>
        <p:nvSpPr>
          <p:cNvPr id="63491" name="laptop"/>
          <p:cNvSpPr>
            <a:spLocks noEditPoints="1" noChangeArrowheads="1"/>
          </p:cNvSpPr>
          <p:nvPr/>
        </p:nvSpPr>
        <p:spPr bwMode="auto">
          <a:xfrm>
            <a:off x="5334000" y="1905001"/>
            <a:ext cx="1809750" cy="1362075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8989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2" name="laptop"/>
          <p:cNvSpPr>
            <a:spLocks noEditPoints="1" noChangeArrowheads="1"/>
          </p:cNvSpPr>
          <p:nvPr/>
        </p:nvSpPr>
        <p:spPr bwMode="auto">
          <a:xfrm>
            <a:off x="5334000" y="4267201"/>
            <a:ext cx="1809750" cy="1362075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8989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828801" y="2286000"/>
            <a:ext cx="320792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 i="1"/>
              <a:t>1000101010100011111000110001110101010101010101</a:t>
            </a:r>
          </a:p>
          <a:p>
            <a:r>
              <a:rPr lang="en-US" altLang="en-US" sz="1000" i="1"/>
              <a:t>0010001010101000100000000000011110101000111010</a:t>
            </a:r>
          </a:p>
          <a:p>
            <a:r>
              <a:rPr lang="en-US" altLang="en-US" sz="1000" i="1"/>
              <a:t>0010101010101010101010101111111100000011001011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828801" y="4495800"/>
            <a:ext cx="320792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 i="1"/>
              <a:t>1000101010100011111000110001110101010101010101</a:t>
            </a:r>
          </a:p>
          <a:p>
            <a:r>
              <a:rPr lang="en-US" altLang="en-US" sz="1000" i="1"/>
              <a:t>0010001010101000100000000000011110101000111010</a:t>
            </a:r>
          </a:p>
          <a:p>
            <a:r>
              <a:rPr lang="en-US" altLang="en-US" sz="1000" i="1"/>
              <a:t>0010101010101010101010101111111100000011001011</a:t>
            </a:r>
          </a:p>
        </p:txBody>
      </p:sp>
      <p:sp>
        <p:nvSpPr>
          <p:cNvPr id="63495" name="Line 7"/>
          <p:cNvSpPr>
            <a:spLocks noChangeShapeType="1"/>
          </p:cNvSpPr>
          <p:nvPr/>
        </p:nvSpPr>
        <p:spPr bwMode="auto">
          <a:xfrm>
            <a:off x="5105400" y="25146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6" name="Line 8"/>
          <p:cNvSpPr>
            <a:spLocks noChangeShapeType="1"/>
          </p:cNvSpPr>
          <p:nvPr/>
        </p:nvSpPr>
        <p:spPr bwMode="auto">
          <a:xfrm>
            <a:off x="5105400" y="47244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2667000" y="1752601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N</a:t>
            </a:r>
            <a:r>
              <a:rPr lang="en-US" altLang="en-US"/>
              <a:t> Data Items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2743200" y="4038601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N</a:t>
            </a:r>
            <a:r>
              <a:rPr lang="en-US" altLang="en-US"/>
              <a:t> Data Items</a:t>
            </a: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5562600" y="3352801"/>
            <a:ext cx="1430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Algorithm 1</a:t>
            </a: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5638800" y="5715001"/>
            <a:ext cx="1430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Algorithm 2</a:t>
            </a:r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>
            <a:off x="7391400" y="47244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>
            <a:off x="7315200" y="25146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7908926" y="2300289"/>
            <a:ext cx="2416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Returns in time </a:t>
            </a:r>
            <a:r>
              <a:rPr lang="en-US" altLang="en-US" sz="2000" i="1"/>
              <a:t>T1(N)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8001001" y="4495801"/>
            <a:ext cx="2416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Returns in time </a:t>
            </a:r>
            <a:r>
              <a:rPr lang="en-US" altLang="en-US" sz="2000" i="1"/>
              <a:t>T2(N)</a:t>
            </a:r>
          </a:p>
        </p:txBody>
      </p:sp>
    </p:spTree>
    <p:extLst>
      <p:ext uri="{BB962C8B-B14F-4D97-AF65-F5344CB8AC3E}">
        <p14:creationId xmlns:p14="http://schemas.microsoft.com/office/powerpoint/2010/main" val="36278525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171092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So how about print in postfix order</a:t>
            </a:r>
          </a:p>
          <a:p>
            <a:endParaRPr lang="en-US" dirty="0"/>
          </a:p>
          <a:p>
            <a:r>
              <a:rPr lang="en-US" dirty="0"/>
              <a:t>O(  ?  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4031" y="1825625"/>
            <a:ext cx="6359769" cy="43513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postorderTravsal</a:t>
            </a:r>
            <a:r>
              <a:rPr lang="en-US" b="1" dirty="0"/>
              <a:t>(</a:t>
            </a:r>
            <a:r>
              <a:rPr lang="en-US" b="1" dirty="0" err="1"/>
              <a:t>BinaryNode</a:t>
            </a:r>
            <a:r>
              <a:rPr lang="en-US" b="1" dirty="0"/>
              <a:t>&lt;</a:t>
            </a:r>
            <a:r>
              <a:rPr lang="en-US" b="1" dirty="0" err="1"/>
              <a:t>dtype</a:t>
            </a:r>
            <a:r>
              <a:rPr lang="en-US" b="1" dirty="0"/>
              <a:t>&gt; * t) {</a:t>
            </a:r>
          </a:p>
          <a:p>
            <a:pPr marL="0" indent="0">
              <a:buNone/>
            </a:pPr>
            <a:r>
              <a:rPr lang="en-US" b="1" dirty="0"/>
              <a:t>  if (t == </a:t>
            </a:r>
            <a:r>
              <a:rPr lang="en-US" b="1" dirty="0" err="1"/>
              <a:t>nullptr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    return;</a:t>
            </a:r>
          </a:p>
          <a:p>
            <a:pPr marL="0" indent="0">
              <a:buNone/>
            </a:pPr>
            <a:r>
              <a:rPr lang="en-US" b="1" dirty="0"/>
              <a:t>  else {</a:t>
            </a:r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postorderTravsal</a:t>
            </a:r>
            <a:r>
              <a:rPr lang="en-US" b="1" dirty="0"/>
              <a:t>(t-&gt;left);</a:t>
            </a:r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postorderTravsal</a:t>
            </a:r>
            <a:r>
              <a:rPr lang="en-US" b="1" dirty="0"/>
              <a:t>(t-&gt;right);</a:t>
            </a:r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cout</a:t>
            </a:r>
            <a:r>
              <a:rPr lang="en-US" b="1" dirty="0"/>
              <a:t> &lt;&lt; t-&gt;data &lt;&lt; " ";</a:t>
            </a:r>
          </a:p>
          <a:p>
            <a:pPr marL="0" indent="0">
              <a:buNone/>
            </a:pPr>
            <a:r>
              <a:rPr lang="en-US" b="1" dirty="0"/>
              <a:t>  }</a:t>
            </a:r>
          </a:p>
          <a:p>
            <a:pPr marL="0" indent="0">
              <a:buNone/>
            </a:pPr>
            <a:r>
              <a:rPr lang="en-US" b="1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454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AVL and                   </a:t>
            </a:r>
            <a:r>
              <a:rPr lang="en-US" altLang="en-US" dirty="0" err="1"/>
              <a:t>RedBlack</a:t>
            </a:r>
            <a:r>
              <a:rPr lang="en-US" altLang="en-US" dirty="0"/>
              <a:t> tree.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This tree is</a:t>
            </a:r>
          </a:p>
          <a:p>
            <a:pPr marL="0" indent="0">
              <a:buNone/>
            </a:pPr>
            <a:r>
              <a:rPr lang="en-US" dirty="0"/>
              <a:t>not a tree, it's a linked</a:t>
            </a:r>
          </a:p>
          <a:p>
            <a:pPr marL="0" indent="0">
              <a:buNone/>
            </a:pPr>
            <a:r>
              <a:rPr lang="en-US" dirty="0"/>
              <a:t>list.  Which is the </a:t>
            </a:r>
          </a:p>
          <a:p>
            <a:pPr marL="0" indent="0">
              <a:buNone/>
            </a:pPr>
            <a:r>
              <a:rPr lang="en-US" dirty="0"/>
              <a:t>worst case of a tree</a:t>
            </a:r>
          </a:p>
          <a:p>
            <a:pPr marL="0" indent="0">
              <a:buNone/>
            </a:pPr>
            <a:r>
              <a:rPr lang="en-US" dirty="0"/>
              <a:t> O(n)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We don't want O(n), instead they ensure we get a </a:t>
            </a:r>
            <a:r>
              <a:rPr lang="en-US" altLang="en-US" dirty="0"/>
              <a:t>O(log</a:t>
            </a:r>
            <a:r>
              <a:rPr lang="en-US" altLang="en-US" baseline="-25000" dirty="0"/>
              <a:t>2</a:t>
            </a:r>
            <a:r>
              <a:rPr lang="en-US" altLang="en-US" dirty="0"/>
              <a:t>N)</a:t>
            </a:r>
            <a:endParaRPr lang="en-US" dirty="0"/>
          </a:p>
          <a:p>
            <a:endParaRPr lang="en-US" dirty="0"/>
          </a:p>
        </p:txBody>
      </p:sp>
      <p:sp>
        <p:nvSpPr>
          <p:cNvPr id="289795" name="Oval 3"/>
          <p:cNvSpPr>
            <a:spLocks noChangeArrowheads="1"/>
          </p:cNvSpPr>
          <p:nvPr/>
        </p:nvSpPr>
        <p:spPr bwMode="auto">
          <a:xfrm>
            <a:off x="3048000" y="3048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796" name="Oval 4"/>
          <p:cNvSpPr>
            <a:spLocks noChangeArrowheads="1"/>
          </p:cNvSpPr>
          <p:nvPr/>
        </p:nvSpPr>
        <p:spPr bwMode="auto">
          <a:xfrm>
            <a:off x="3673475" y="1204913"/>
            <a:ext cx="762000" cy="685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797" name="Oval 5"/>
          <p:cNvSpPr>
            <a:spLocks noChangeArrowheads="1"/>
          </p:cNvSpPr>
          <p:nvPr/>
        </p:nvSpPr>
        <p:spPr bwMode="auto">
          <a:xfrm>
            <a:off x="4419600" y="22098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798" name="Text Box 6"/>
          <p:cNvSpPr txBox="1">
            <a:spLocks noChangeArrowheads="1"/>
          </p:cNvSpPr>
          <p:nvPr/>
        </p:nvSpPr>
        <p:spPr bwMode="auto">
          <a:xfrm>
            <a:off x="3276600" y="4572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1</a:t>
            </a:r>
          </a:p>
        </p:txBody>
      </p:sp>
      <p:sp>
        <p:nvSpPr>
          <p:cNvPr id="289799" name="Text Box 7"/>
          <p:cNvSpPr txBox="1">
            <a:spLocks noChangeArrowheads="1"/>
          </p:cNvSpPr>
          <p:nvPr/>
        </p:nvSpPr>
        <p:spPr bwMode="auto">
          <a:xfrm>
            <a:off x="3886200" y="13716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2</a:t>
            </a:r>
          </a:p>
        </p:txBody>
      </p:sp>
      <p:sp>
        <p:nvSpPr>
          <p:cNvPr id="289800" name="Text Box 8"/>
          <p:cNvSpPr txBox="1">
            <a:spLocks noChangeArrowheads="1"/>
          </p:cNvSpPr>
          <p:nvPr/>
        </p:nvSpPr>
        <p:spPr bwMode="auto">
          <a:xfrm>
            <a:off x="4648200" y="23622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3</a:t>
            </a:r>
          </a:p>
        </p:txBody>
      </p:sp>
      <p:sp>
        <p:nvSpPr>
          <p:cNvPr id="289801" name="Oval 9"/>
          <p:cNvSpPr>
            <a:spLocks noChangeArrowheads="1"/>
          </p:cNvSpPr>
          <p:nvPr/>
        </p:nvSpPr>
        <p:spPr bwMode="auto">
          <a:xfrm>
            <a:off x="5029200" y="31242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802" name="Text Box 10"/>
          <p:cNvSpPr txBox="1">
            <a:spLocks noChangeArrowheads="1"/>
          </p:cNvSpPr>
          <p:nvPr/>
        </p:nvSpPr>
        <p:spPr bwMode="auto">
          <a:xfrm>
            <a:off x="5257800" y="32766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4</a:t>
            </a:r>
          </a:p>
        </p:txBody>
      </p:sp>
      <p:sp>
        <p:nvSpPr>
          <p:cNvPr id="289803" name="Line 11"/>
          <p:cNvSpPr>
            <a:spLocks noChangeShapeType="1"/>
          </p:cNvSpPr>
          <p:nvPr/>
        </p:nvSpPr>
        <p:spPr bwMode="auto">
          <a:xfrm>
            <a:off x="3657600" y="914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04" name="Line 12"/>
          <p:cNvSpPr>
            <a:spLocks noChangeShapeType="1"/>
          </p:cNvSpPr>
          <p:nvPr/>
        </p:nvSpPr>
        <p:spPr bwMode="auto">
          <a:xfrm>
            <a:off x="4267200" y="18288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05" name="Line 13"/>
          <p:cNvSpPr>
            <a:spLocks noChangeShapeType="1"/>
          </p:cNvSpPr>
          <p:nvPr/>
        </p:nvSpPr>
        <p:spPr bwMode="auto">
          <a:xfrm>
            <a:off x="5029200" y="2819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06" name="Oval 14"/>
          <p:cNvSpPr>
            <a:spLocks noChangeArrowheads="1"/>
          </p:cNvSpPr>
          <p:nvPr/>
        </p:nvSpPr>
        <p:spPr bwMode="auto">
          <a:xfrm>
            <a:off x="5715000" y="4084638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807" name="Text Box 15"/>
          <p:cNvSpPr txBox="1">
            <a:spLocks noChangeArrowheads="1"/>
          </p:cNvSpPr>
          <p:nvPr/>
        </p:nvSpPr>
        <p:spPr bwMode="auto">
          <a:xfrm>
            <a:off x="5943600" y="4237038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5</a:t>
            </a:r>
          </a:p>
        </p:txBody>
      </p:sp>
      <p:sp>
        <p:nvSpPr>
          <p:cNvPr id="289808" name="Line 16"/>
          <p:cNvSpPr>
            <a:spLocks noChangeShapeType="1"/>
          </p:cNvSpPr>
          <p:nvPr/>
        </p:nvSpPr>
        <p:spPr bwMode="auto">
          <a:xfrm>
            <a:off x="5638800" y="3810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10" name="Oval 18"/>
          <p:cNvSpPr>
            <a:spLocks noChangeArrowheads="1"/>
          </p:cNvSpPr>
          <p:nvPr/>
        </p:nvSpPr>
        <p:spPr bwMode="auto">
          <a:xfrm>
            <a:off x="6324600" y="49530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811" name="Text Box 19"/>
          <p:cNvSpPr txBox="1">
            <a:spLocks noChangeArrowheads="1"/>
          </p:cNvSpPr>
          <p:nvPr/>
        </p:nvSpPr>
        <p:spPr bwMode="auto">
          <a:xfrm>
            <a:off x="6553200" y="51054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6</a:t>
            </a:r>
          </a:p>
        </p:txBody>
      </p:sp>
      <p:sp>
        <p:nvSpPr>
          <p:cNvPr id="289812" name="Line 20"/>
          <p:cNvSpPr>
            <a:spLocks noChangeShapeType="1"/>
          </p:cNvSpPr>
          <p:nvPr/>
        </p:nvSpPr>
        <p:spPr bwMode="auto">
          <a:xfrm>
            <a:off x="6324600" y="4694238"/>
            <a:ext cx="228600" cy="334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813" name="Oval 21"/>
          <p:cNvSpPr>
            <a:spLocks noChangeArrowheads="1"/>
          </p:cNvSpPr>
          <p:nvPr/>
        </p:nvSpPr>
        <p:spPr bwMode="auto">
          <a:xfrm>
            <a:off x="6934200" y="59436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814" name="Text Box 22"/>
          <p:cNvSpPr txBox="1">
            <a:spLocks noChangeArrowheads="1"/>
          </p:cNvSpPr>
          <p:nvPr/>
        </p:nvSpPr>
        <p:spPr bwMode="auto">
          <a:xfrm>
            <a:off x="7162800" y="60960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7</a:t>
            </a:r>
          </a:p>
        </p:txBody>
      </p:sp>
      <p:sp>
        <p:nvSpPr>
          <p:cNvPr id="289815" name="Line 23"/>
          <p:cNvSpPr>
            <a:spLocks noChangeShapeType="1"/>
          </p:cNvSpPr>
          <p:nvPr/>
        </p:nvSpPr>
        <p:spPr bwMode="auto">
          <a:xfrm>
            <a:off x="6934200" y="5562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395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AVL and </a:t>
            </a:r>
            <a:r>
              <a:rPr lang="en-US" altLang="en-US" dirty="0" err="1"/>
              <a:t>Redblack</a:t>
            </a:r>
            <a:r>
              <a:rPr lang="en-US" altLang="en-US" dirty="0"/>
              <a:t> (2)</a:t>
            </a:r>
          </a:p>
        </p:txBody>
      </p:sp>
      <p:sp>
        <p:nvSpPr>
          <p:cNvPr id="291843" name="Oval 3"/>
          <p:cNvSpPr>
            <a:spLocks noChangeArrowheads="1"/>
          </p:cNvSpPr>
          <p:nvPr/>
        </p:nvSpPr>
        <p:spPr bwMode="auto">
          <a:xfrm>
            <a:off x="5334000" y="35814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44" name="Oval 4"/>
          <p:cNvSpPr>
            <a:spLocks noChangeArrowheads="1"/>
          </p:cNvSpPr>
          <p:nvPr/>
        </p:nvSpPr>
        <p:spPr bwMode="auto">
          <a:xfrm>
            <a:off x="4206875" y="3567113"/>
            <a:ext cx="762000" cy="685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45" name="Oval 5"/>
          <p:cNvSpPr>
            <a:spLocks noChangeArrowheads="1"/>
          </p:cNvSpPr>
          <p:nvPr/>
        </p:nvSpPr>
        <p:spPr bwMode="auto">
          <a:xfrm>
            <a:off x="4953000" y="26670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46" name="Text Box 6"/>
          <p:cNvSpPr txBox="1">
            <a:spLocks noChangeArrowheads="1"/>
          </p:cNvSpPr>
          <p:nvPr/>
        </p:nvSpPr>
        <p:spPr bwMode="auto">
          <a:xfrm>
            <a:off x="5562600" y="37338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3</a:t>
            </a:r>
          </a:p>
        </p:txBody>
      </p:sp>
      <p:sp>
        <p:nvSpPr>
          <p:cNvPr id="291847" name="Text Box 7"/>
          <p:cNvSpPr txBox="1">
            <a:spLocks noChangeArrowheads="1"/>
          </p:cNvSpPr>
          <p:nvPr/>
        </p:nvSpPr>
        <p:spPr bwMode="auto">
          <a:xfrm>
            <a:off x="4419600" y="37338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1</a:t>
            </a:r>
          </a:p>
        </p:txBody>
      </p:sp>
      <p:sp>
        <p:nvSpPr>
          <p:cNvPr id="291848" name="Text Box 8"/>
          <p:cNvSpPr txBox="1">
            <a:spLocks noChangeArrowheads="1"/>
          </p:cNvSpPr>
          <p:nvPr/>
        </p:nvSpPr>
        <p:spPr bwMode="auto">
          <a:xfrm>
            <a:off x="5181600" y="28194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2</a:t>
            </a:r>
          </a:p>
        </p:txBody>
      </p:sp>
      <p:sp>
        <p:nvSpPr>
          <p:cNvPr id="291849" name="Oval 9"/>
          <p:cNvSpPr>
            <a:spLocks noChangeArrowheads="1"/>
          </p:cNvSpPr>
          <p:nvPr/>
        </p:nvSpPr>
        <p:spPr bwMode="auto">
          <a:xfrm>
            <a:off x="5791200" y="17526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50" name="Text Box 10"/>
          <p:cNvSpPr txBox="1">
            <a:spLocks noChangeArrowheads="1"/>
          </p:cNvSpPr>
          <p:nvPr/>
        </p:nvSpPr>
        <p:spPr bwMode="auto">
          <a:xfrm>
            <a:off x="6019800" y="19050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4</a:t>
            </a:r>
          </a:p>
        </p:txBody>
      </p:sp>
      <p:sp>
        <p:nvSpPr>
          <p:cNvPr id="291851" name="Line 11"/>
          <p:cNvSpPr>
            <a:spLocks noChangeShapeType="1"/>
          </p:cNvSpPr>
          <p:nvPr/>
        </p:nvSpPr>
        <p:spPr bwMode="auto">
          <a:xfrm>
            <a:off x="5562600" y="3276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1852" name="Line 12"/>
          <p:cNvSpPr>
            <a:spLocks noChangeShapeType="1"/>
          </p:cNvSpPr>
          <p:nvPr/>
        </p:nvSpPr>
        <p:spPr bwMode="auto">
          <a:xfrm flipH="1">
            <a:off x="48006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1853" name="Line 13"/>
          <p:cNvSpPr>
            <a:spLocks noChangeShapeType="1"/>
          </p:cNvSpPr>
          <p:nvPr/>
        </p:nvSpPr>
        <p:spPr bwMode="auto">
          <a:xfrm flipH="1">
            <a:off x="5562600" y="2362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1854" name="Oval 14"/>
          <p:cNvSpPr>
            <a:spLocks noChangeArrowheads="1"/>
          </p:cNvSpPr>
          <p:nvPr/>
        </p:nvSpPr>
        <p:spPr bwMode="auto">
          <a:xfrm>
            <a:off x="6477000" y="2713038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55" name="Text Box 15"/>
          <p:cNvSpPr txBox="1">
            <a:spLocks noChangeArrowheads="1"/>
          </p:cNvSpPr>
          <p:nvPr/>
        </p:nvSpPr>
        <p:spPr bwMode="auto">
          <a:xfrm>
            <a:off x="6705600" y="2865438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6</a:t>
            </a:r>
          </a:p>
        </p:txBody>
      </p:sp>
      <p:sp>
        <p:nvSpPr>
          <p:cNvPr id="291856" name="Line 16"/>
          <p:cNvSpPr>
            <a:spLocks noChangeShapeType="1"/>
          </p:cNvSpPr>
          <p:nvPr/>
        </p:nvSpPr>
        <p:spPr bwMode="auto">
          <a:xfrm>
            <a:off x="6400800" y="2438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1857" name="Oval 17"/>
          <p:cNvSpPr>
            <a:spLocks noChangeArrowheads="1"/>
          </p:cNvSpPr>
          <p:nvPr/>
        </p:nvSpPr>
        <p:spPr bwMode="auto">
          <a:xfrm>
            <a:off x="7086600" y="35814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58" name="Text Box 18"/>
          <p:cNvSpPr txBox="1">
            <a:spLocks noChangeArrowheads="1"/>
          </p:cNvSpPr>
          <p:nvPr/>
        </p:nvSpPr>
        <p:spPr bwMode="auto">
          <a:xfrm>
            <a:off x="7315200" y="37338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7</a:t>
            </a:r>
          </a:p>
        </p:txBody>
      </p:sp>
      <p:sp>
        <p:nvSpPr>
          <p:cNvPr id="291859" name="Line 19"/>
          <p:cNvSpPr>
            <a:spLocks noChangeShapeType="1"/>
          </p:cNvSpPr>
          <p:nvPr/>
        </p:nvSpPr>
        <p:spPr bwMode="auto">
          <a:xfrm>
            <a:off x="7086600" y="3322638"/>
            <a:ext cx="228600" cy="334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1860" name="Oval 20"/>
          <p:cNvSpPr>
            <a:spLocks noChangeArrowheads="1"/>
          </p:cNvSpPr>
          <p:nvPr/>
        </p:nvSpPr>
        <p:spPr bwMode="auto">
          <a:xfrm>
            <a:off x="6172200" y="3581400"/>
            <a:ext cx="7620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61" name="Text Box 21"/>
          <p:cNvSpPr txBox="1">
            <a:spLocks noChangeArrowheads="1"/>
          </p:cNvSpPr>
          <p:nvPr/>
        </p:nvSpPr>
        <p:spPr bwMode="auto">
          <a:xfrm>
            <a:off x="6400800" y="3733800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5</a:t>
            </a:r>
          </a:p>
        </p:txBody>
      </p:sp>
      <p:sp>
        <p:nvSpPr>
          <p:cNvPr id="291862" name="Line 22"/>
          <p:cNvSpPr>
            <a:spLocks noChangeShapeType="1"/>
          </p:cNvSpPr>
          <p:nvPr/>
        </p:nvSpPr>
        <p:spPr bwMode="auto">
          <a:xfrm flipH="1">
            <a:off x="6629400" y="33528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1863" name="Text Box 23"/>
          <p:cNvSpPr txBox="1">
            <a:spLocks noChangeArrowheads="1"/>
          </p:cNvSpPr>
          <p:nvPr/>
        </p:nvSpPr>
        <p:spPr bwMode="auto">
          <a:xfrm>
            <a:off x="1965326" y="4994276"/>
            <a:ext cx="433189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Now we know it will that search is O(log</a:t>
            </a:r>
            <a:r>
              <a:rPr lang="en-US" altLang="en-US" baseline="-25000" dirty="0"/>
              <a:t>2</a:t>
            </a:r>
            <a:r>
              <a:rPr lang="en-US" altLang="en-US" dirty="0"/>
              <a:t>N)</a:t>
            </a:r>
          </a:p>
        </p:txBody>
      </p:sp>
    </p:spTree>
    <p:extLst>
      <p:ext uri="{BB962C8B-B14F-4D97-AF65-F5344CB8AC3E}">
        <p14:creationId xmlns:p14="http://schemas.microsoft.com/office/powerpoint/2010/main" val="18467674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Heaps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Insert has two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new value to add of the array.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"percolation up"</a:t>
            </a:r>
          </a:p>
          <a:p>
            <a:pPr lvl="1"/>
            <a:r>
              <a:rPr lang="en-US" dirty="0"/>
              <a:t>We repair the heap property by comparing the added element with it parent and swapping positions as needed.</a:t>
            </a:r>
          </a:p>
          <a:p>
            <a:pPr lvl="2"/>
            <a:r>
              <a:rPr lang="en-US" dirty="0"/>
              <a:t>min heap, comparison is parent smaller, swap positions.</a:t>
            </a:r>
          </a:p>
          <a:p>
            <a:pPr lvl="2"/>
            <a:r>
              <a:rPr lang="en-US" dirty="0"/>
              <a:t>max heap, comparison is parent larger, swap positions.</a:t>
            </a:r>
          </a:p>
          <a:p>
            <a:pPr lvl="1"/>
            <a:r>
              <a:rPr lang="en-US" dirty="0"/>
              <a:t>repeat from new position until the parent comparison is correct or at root level.</a:t>
            </a:r>
          </a:p>
          <a:p>
            <a:r>
              <a:rPr lang="en-US" dirty="0"/>
              <a:t>We'll skip over the math.  the insert is worse case O(log</a:t>
            </a:r>
            <a:r>
              <a:rPr lang="en-US" baseline="-25000" dirty="0"/>
              <a:t>2</a:t>
            </a:r>
            <a:r>
              <a:rPr lang="en-US" dirty="0"/>
              <a:t>N), but average case is actually O(1).</a:t>
            </a:r>
          </a:p>
        </p:txBody>
      </p:sp>
    </p:spTree>
    <p:extLst>
      <p:ext uri="{BB962C8B-B14F-4D97-AF65-F5344CB8AC3E}">
        <p14:creationId xmlns:p14="http://schemas.microsoft.com/office/powerpoint/2010/main" val="1675487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Heaps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about the delete?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Delete always removes head value.</a:t>
            </a:r>
          </a:p>
          <a:p>
            <a:pPr lvl="2"/>
            <a:r>
              <a:rPr lang="en-US" dirty="0"/>
              <a:t>If the tree is not empty, find a replacement.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Replacement is the last position</a:t>
            </a:r>
          </a:p>
          <a:p>
            <a:pPr lvl="2"/>
            <a:r>
              <a:rPr lang="en-US" dirty="0"/>
              <a:t>"percolation down"</a:t>
            </a:r>
          </a:p>
          <a:p>
            <a:pPr lvl="3"/>
            <a:r>
              <a:rPr lang="en-US" dirty="0"/>
              <a:t>We repair the heap property by comparing the element with both children and swapping positions as needed.  if position has no children, stop.</a:t>
            </a:r>
          </a:p>
          <a:p>
            <a:pPr lvl="4"/>
            <a:r>
              <a:rPr lang="en-US" dirty="0"/>
              <a:t>min heap, comparison is (smallest of) child smaller, swap positions.</a:t>
            </a:r>
          </a:p>
          <a:p>
            <a:pPr lvl="4"/>
            <a:r>
              <a:rPr lang="en-US" dirty="0"/>
              <a:t>max heap, comparison is (largest of) child larger, swap positions.</a:t>
            </a:r>
          </a:p>
          <a:p>
            <a:pPr lvl="3"/>
            <a:r>
              <a:rPr lang="en-US" dirty="0"/>
              <a:t>repeat from new position until it's the leaf node or heap property has been repaired.</a:t>
            </a:r>
          </a:p>
          <a:p>
            <a:r>
              <a:rPr lang="en-US" dirty="0"/>
              <a:t>Again, the math is outside of this course, but I would hope you can see it the worse case is O(log</a:t>
            </a:r>
            <a:r>
              <a:rPr lang="en-US" baseline="-25000" dirty="0"/>
              <a:t>2</a:t>
            </a:r>
            <a:r>
              <a:rPr lang="en-US" dirty="0"/>
              <a:t>N)</a:t>
            </a:r>
          </a:p>
        </p:txBody>
      </p:sp>
    </p:spTree>
    <p:extLst>
      <p:ext uri="{BB962C8B-B14F-4D97-AF65-F5344CB8AC3E}">
        <p14:creationId xmlns:p14="http://schemas.microsoft.com/office/powerpoint/2010/main" val="38034663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2315308" cy="4351338"/>
          </a:xfrm>
        </p:spPr>
        <p:txBody>
          <a:bodyPr>
            <a:normAutofit/>
          </a:bodyPr>
          <a:lstStyle/>
          <a:p>
            <a:r>
              <a:rPr lang="en-US" dirty="0"/>
              <a:t>Bubble sort</a:t>
            </a:r>
          </a:p>
          <a:p>
            <a:endParaRPr lang="en-US" dirty="0"/>
          </a:p>
          <a:p>
            <a:r>
              <a:rPr lang="en-US" dirty="0"/>
              <a:t>best, average and worst case</a:t>
            </a:r>
          </a:p>
          <a:p>
            <a:pPr marL="0" indent="0">
              <a:buNone/>
            </a:pPr>
            <a:r>
              <a:rPr lang="en-US" dirty="0"/>
              <a:t>O(N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46" y="1825625"/>
            <a:ext cx="72155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[8] = {6,5,3,1,8,7,2,4}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&lt;=8,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j=0,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&lt;8-1;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[i+1])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swap(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],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[i+1]);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460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It's good for "small lists" is the statement made before.</a:t>
            </a:r>
          </a:p>
          <a:p>
            <a:endParaRPr lang="en-US" dirty="0"/>
          </a:p>
          <a:p>
            <a:r>
              <a:rPr lang="en-US" dirty="0"/>
              <a:t>Why?</a:t>
            </a:r>
          </a:p>
          <a:p>
            <a:r>
              <a:rPr lang="en-US" dirty="0"/>
              <a:t>it's average and worse case are O(n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  <a:p>
            <a:r>
              <a:rPr lang="en-US" dirty="0"/>
              <a:t>But the best case is O(n)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It takes one unsorted element at a time and sorts it into place.</a:t>
            </a:r>
          </a:p>
          <a:p>
            <a:pPr lvl="1"/>
            <a:r>
              <a:rPr lang="en-US" dirty="0"/>
              <a:t>it swaps the element until it is sort into place.</a:t>
            </a:r>
          </a:p>
          <a:p>
            <a:r>
              <a:rPr lang="en-US" dirty="0"/>
              <a:t>There is a partially sort list on the "left" side and then unsorted elements are "right" side are sorted into place one at a time.</a:t>
            </a:r>
          </a:p>
          <a:p>
            <a:pPr lvl="1"/>
            <a:r>
              <a:rPr lang="en-US" dirty="0"/>
              <a:t>Until the "left" side is full sorted list.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4179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593123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this the same O(n log</a:t>
            </a:r>
            <a:r>
              <a:rPr lang="en-US" baseline="-25000" dirty="0"/>
              <a:t>2</a:t>
            </a:r>
            <a:r>
              <a:rPr lang="en-US" dirty="0"/>
              <a:t>n) for all cases.</a:t>
            </a:r>
          </a:p>
          <a:p>
            <a:endParaRPr lang="en-US" dirty="0"/>
          </a:p>
          <a:p>
            <a:r>
              <a:rPr lang="en-US" dirty="0"/>
              <a:t>it's log</a:t>
            </a:r>
            <a:r>
              <a:rPr lang="en-US" baseline="-25000" dirty="0"/>
              <a:t>2</a:t>
            </a:r>
            <a:r>
              <a:rPr lang="en-US" dirty="0"/>
              <a:t>n for the divide in sub lists  </a:t>
            </a:r>
          </a:p>
          <a:p>
            <a:r>
              <a:rPr lang="en-US" dirty="0"/>
              <a:t>the merge is the 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0277" y="1825625"/>
            <a:ext cx="6793523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(array, left, right, size) {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(left &lt; right)  { 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mid = left +((right-left)/2);    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(array, left, mid, size);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(array, mid+1, right, size);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//merge is part 2!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merge(array, left, mid, right, size);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775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Sort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Well,  we already know part 2</a:t>
            </a:r>
          </a:p>
          <a:p>
            <a:pPr lvl="1"/>
            <a:r>
              <a:rPr lang="en-US" dirty="0" err="1"/>
              <a:t>heapify</a:t>
            </a:r>
            <a:r>
              <a:rPr lang="en-US" dirty="0"/>
              <a:t> is a delete operation</a:t>
            </a:r>
          </a:p>
          <a:p>
            <a:pPr lvl="1"/>
            <a:r>
              <a:rPr lang="en-US" dirty="0"/>
              <a:t>and delete is log</a:t>
            </a:r>
            <a:r>
              <a:rPr lang="en-US" baseline="-25000" dirty="0"/>
              <a:t>2</a:t>
            </a:r>
            <a:r>
              <a:rPr lang="en-US" dirty="0"/>
              <a:t>n</a:t>
            </a:r>
          </a:p>
          <a:p>
            <a:r>
              <a:rPr lang="en-US" dirty="0"/>
              <a:t>And repeating for first to last?</a:t>
            </a:r>
          </a:p>
          <a:p>
            <a:pPr lvl="1"/>
            <a:r>
              <a:rPr lang="en-US" dirty="0"/>
              <a:t>O(n log</a:t>
            </a:r>
            <a:r>
              <a:rPr lang="en-US" baseline="-25000" dirty="0"/>
              <a:t>2</a:t>
            </a:r>
            <a:r>
              <a:rPr lang="en-US" dirty="0"/>
              <a:t>n)  for the entire algorithm. </a:t>
            </a:r>
          </a:p>
          <a:p>
            <a:pPr lvl="1"/>
            <a:r>
              <a:rPr lang="en-US" dirty="0"/>
              <a:t>This is for all cases.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2 step algorithm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build a heap out of the array.  (think priority queue here)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repeat, from last to first position.</a:t>
            </a:r>
          </a:p>
          <a:p>
            <a:pPr marL="914400" lvl="2" indent="0">
              <a:buNone/>
            </a:pPr>
            <a:r>
              <a:rPr lang="en-US" dirty="0"/>
              <a:t>swap the root element with the current last element, and then update heap.</a:t>
            </a:r>
          </a:p>
        </p:txBody>
      </p:sp>
    </p:spTree>
    <p:extLst>
      <p:ext uri="{BB962C8B-B14F-4D97-AF65-F5344CB8AC3E}">
        <p14:creationId xmlns:p14="http://schemas.microsoft.com/office/powerpoint/2010/main" val="20996707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 this is a divide and conquer algorithm, you could guess</a:t>
            </a:r>
          </a:p>
          <a:p>
            <a:r>
              <a:rPr lang="en-US" dirty="0"/>
              <a:t>best case and average case is </a:t>
            </a:r>
          </a:p>
          <a:p>
            <a:r>
              <a:rPr lang="en-US" dirty="0"/>
              <a:t>O(n log</a:t>
            </a:r>
            <a:r>
              <a:rPr lang="en-US" baseline="-25000" dirty="0"/>
              <a:t>2</a:t>
            </a:r>
            <a:r>
              <a:rPr lang="en-US" dirty="0"/>
              <a:t>n)</a:t>
            </a:r>
          </a:p>
          <a:p>
            <a:endParaRPr lang="en-US" dirty="0"/>
          </a:p>
          <a:p>
            <a:r>
              <a:rPr lang="en-US" dirty="0"/>
              <a:t>Worse case is terrible!</a:t>
            </a:r>
          </a:p>
          <a:p>
            <a:r>
              <a:rPr lang="en-US" dirty="0"/>
              <a:t>O(n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  <a:p>
            <a:r>
              <a:rPr lang="en-US" dirty="0"/>
              <a:t>But that is a sorted list with a bad pivot value.</a:t>
            </a:r>
          </a:p>
          <a:p>
            <a:pPr lvl="1"/>
            <a:r>
              <a:rPr lang="en-US" dirty="0"/>
              <a:t>Always choose a good pivot value and the worse case never happens!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alogorthm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pick an element as the pivot in the array (in black)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partitioning, reorder all the elements so values less then pivot on the left and greater on the right</a:t>
            </a:r>
          </a:p>
          <a:p>
            <a:pPr lvl="1"/>
            <a:r>
              <a:rPr lang="en-US" dirty="0"/>
              <a:t>we may need to swap the pivot with an element in the array.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make two recursively with each sub array (pivot as the middle)</a:t>
            </a:r>
          </a:p>
          <a:p>
            <a:pPr lvl="1"/>
            <a:r>
              <a:rPr lang="en-US" dirty="0"/>
              <a:t>stop at size 1 or zero array.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66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Analysis of Running Time</a:t>
            </a:r>
            <a:br>
              <a:rPr lang="en-US" altLang="en-US" dirty="0"/>
            </a:br>
            <a:r>
              <a:rPr lang="en-US" altLang="en-US" dirty="0"/>
              <a:t>(which program is better?)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895600" y="2362200"/>
            <a:ext cx="6019800" cy="3581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Freeform 5"/>
          <p:cNvSpPr>
            <a:spLocks/>
          </p:cNvSpPr>
          <p:nvPr/>
        </p:nvSpPr>
        <p:spPr bwMode="auto">
          <a:xfrm>
            <a:off x="2895600" y="4191000"/>
            <a:ext cx="6019800" cy="1752600"/>
          </a:xfrm>
          <a:custGeom>
            <a:avLst/>
            <a:gdLst>
              <a:gd name="T0" fmla="*/ 0 w 3792"/>
              <a:gd name="T1" fmla="*/ 1104 h 1104"/>
              <a:gd name="T2" fmla="*/ 3792 w 3792"/>
              <a:gd name="T3" fmla="*/ 0 h 1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92" h="1104">
                <a:moveTo>
                  <a:pt x="0" y="1104"/>
                </a:moveTo>
                <a:cubicBezTo>
                  <a:pt x="1580" y="644"/>
                  <a:pt x="3160" y="184"/>
                  <a:pt x="3792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Freeform 6"/>
          <p:cNvSpPr>
            <a:spLocks/>
          </p:cNvSpPr>
          <p:nvPr/>
        </p:nvSpPr>
        <p:spPr bwMode="auto">
          <a:xfrm>
            <a:off x="2971800" y="2514600"/>
            <a:ext cx="5943600" cy="3429000"/>
          </a:xfrm>
          <a:custGeom>
            <a:avLst/>
            <a:gdLst>
              <a:gd name="T0" fmla="*/ 0 w 3744"/>
              <a:gd name="T1" fmla="*/ 2160 h 2160"/>
              <a:gd name="T2" fmla="*/ 1152 w 3744"/>
              <a:gd name="T3" fmla="*/ 1968 h 2160"/>
              <a:gd name="T4" fmla="*/ 2448 w 3744"/>
              <a:gd name="T5" fmla="*/ 1296 h 2160"/>
              <a:gd name="T6" fmla="*/ 3744 w 3744"/>
              <a:gd name="T7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4" h="2160">
                <a:moveTo>
                  <a:pt x="0" y="2160"/>
                </a:moveTo>
                <a:cubicBezTo>
                  <a:pt x="372" y="2136"/>
                  <a:pt x="744" y="2112"/>
                  <a:pt x="1152" y="1968"/>
                </a:cubicBezTo>
                <a:cubicBezTo>
                  <a:pt x="1560" y="1824"/>
                  <a:pt x="2016" y="1624"/>
                  <a:pt x="2448" y="1296"/>
                </a:cubicBezTo>
                <a:cubicBezTo>
                  <a:pt x="2880" y="968"/>
                  <a:pt x="3312" y="484"/>
                  <a:pt x="37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343400" y="6096000"/>
            <a:ext cx="23301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Number of Input Items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 rot="16200000">
            <a:off x="1547657" y="3915053"/>
            <a:ext cx="1476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Running Time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096000" y="3429000"/>
            <a:ext cx="11508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Program 1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7162800" y="4724400"/>
            <a:ext cx="11508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Program 2</a:t>
            </a:r>
          </a:p>
        </p:txBody>
      </p:sp>
    </p:spTree>
    <p:extLst>
      <p:ext uri="{BB962C8B-B14F-4D97-AF65-F5344CB8AC3E}">
        <p14:creationId xmlns:p14="http://schemas.microsoft.com/office/powerpoint/2010/main" val="404241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Hashing is hard to explain, but there is some variants</a:t>
            </a:r>
          </a:p>
          <a:p>
            <a:pPr lvl="1"/>
            <a:r>
              <a:rPr lang="en-US" dirty="0"/>
              <a:t>it's the collisions.  separate  chaining (linked list) or open addressing (linear probing, quadric probing,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The goal of hashing is have to be O(1) for all cases.</a:t>
            </a:r>
          </a:p>
          <a:p>
            <a:pPr lvl="1"/>
            <a:r>
              <a:rPr lang="en-US" dirty="0"/>
              <a:t>But with bad coding and/or bad hash function.  It could be in the worse case O(n).</a:t>
            </a:r>
          </a:p>
          <a:p>
            <a:pPr lvl="2"/>
            <a:r>
              <a:rPr lang="en-US" dirty="0"/>
              <a:t>everything collides to one spot and that is then a linked list.  so O(n)</a:t>
            </a:r>
          </a:p>
          <a:p>
            <a:pPr lvl="1"/>
            <a:r>
              <a:rPr lang="en-US" dirty="0"/>
              <a:t>Done correctly and load factor of no greater then ½ , it's pretty close to O(1).</a:t>
            </a:r>
          </a:p>
        </p:txBody>
      </p:sp>
    </p:spTree>
    <p:extLst>
      <p:ext uri="{BB962C8B-B14F-4D97-AF65-F5344CB8AC3E}">
        <p14:creationId xmlns:p14="http://schemas.microsoft.com/office/powerpoint/2010/main" val="11433569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Brute Force Search Algorithm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We test all possible placements of Pattern relative to Text.</a:t>
            </a:r>
          </a:p>
          <a:p>
            <a:r>
              <a:rPr lang="en-US" altLang="en-US" dirty="0"/>
              <a:t>Algorithm: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3026924" y="2911812"/>
            <a:ext cx="6632642" cy="31700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000" dirty="0"/>
              <a:t>for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 = 0 to (n-m) {</a:t>
            </a:r>
          </a:p>
          <a:p>
            <a:r>
              <a:rPr lang="en-US" altLang="en-US" sz="2000" dirty="0"/>
              <a:t>	j = 0;</a:t>
            </a:r>
          </a:p>
          <a:p>
            <a:r>
              <a:rPr lang="en-US" altLang="en-US" sz="2000" dirty="0"/>
              <a:t>	while ((j &lt; m) and (T[</a:t>
            </a:r>
            <a:r>
              <a:rPr lang="en-US" altLang="en-US" sz="2000" dirty="0" err="1"/>
              <a:t>i+j</a:t>
            </a:r>
            <a:r>
              <a:rPr lang="en-US" altLang="en-US" sz="2000" dirty="0"/>
              <a:t>] == P[j])) {</a:t>
            </a:r>
          </a:p>
          <a:p>
            <a:r>
              <a:rPr lang="en-US" altLang="en-US" sz="2000" dirty="0"/>
              <a:t>		</a:t>
            </a:r>
            <a:r>
              <a:rPr lang="en-US" altLang="en-US" sz="2000" dirty="0" err="1"/>
              <a:t>j++</a:t>
            </a:r>
            <a:r>
              <a:rPr lang="en-US" altLang="en-US" sz="2000" dirty="0"/>
              <a:t>;</a:t>
            </a:r>
          </a:p>
          <a:p>
            <a:r>
              <a:rPr lang="en-US" altLang="en-US" sz="2000" dirty="0"/>
              <a:t>	}</a:t>
            </a:r>
          </a:p>
          <a:p>
            <a:r>
              <a:rPr lang="en-US" altLang="en-US" sz="2000" dirty="0"/>
              <a:t>	if (j == m) { </a:t>
            </a:r>
          </a:p>
          <a:p>
            <a:r>
              <a:rPr lang="en-US" altLang="en-US" sz="2000" dirty="0"/>
              <a:t>		return(</a:t>
            </a:r>
            <a:r>
              <a:rPr lang="en-US" altLang="en-US" sz="2000" dirty="0" err="1"/>
              <a:t>i</a:t>
            </a:r>
            <a:r>
              <a:rPr lang="en-US" altLang="en-US" sz="2000" dirty="0"/>
              <a:t>); // The index where P is found.</a:t>
            </a:r>
          </a:p>
          <a:p>
            <a:r>
              <a:rPr lang="en-US" altLang="en-US" sz="2000" dirty="0"/>
              <a:t>	}</a:t>
            </a:r>
          </a:p>
          <a:p>
            <a:r>
              <a:rPr lang="en-US" altLang="en-US" sz="2000" dirty="0"/>
              <a:t>}</a:t>
            </a:r>
          </a:p>
          <a:p>
            <a:r>
              <a:rPr lang="en-US" altLang="en-US" sz="2000" dirty="0"/>
              <a:t>return(“Pattern not found”);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5922524" y="2911813"/>
            <a:ext cx="292894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Count character comparisons</a:t>
            </a:r>
          </a:p>
        </p:txBody>
      </p:sp>
      <p:sp>
        <p:nvSpPr>
          <p:cNvPr id="131078" name="Line 6"/>
          <p:cNvSpPr>
            <a:spLocks noChangeShapeType="1"/>
          </p:cNvSpPr>
          <p:nvPr/>
        </p:nvSpPr>
        <p:spPr bwMode="auto">
          <a:xfrm flipH="1">
            <a:off x="6760723" y="3369013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191000" y="6199188"/>
            <a:ext cx="4217988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dirty="0"/>
              <a:t>Worst case complexity is O(nm).</a:t>
            </a:r>
          </a:p>
        </p:txBody>
      </p:sp>
    </p:spTree>
    <p:extLst>
      <p:ext uri="{BB962C8B-B14F-4D97-AF65-F5344CB8AC3E}">
        <p14:creationId xmlns:p14="http://schemas.microsoft.com/office/powerpoint/2010/main" val="27202038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Boyer-Moore Search Algorithm</a:t>
            </a: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3048000" y="1828800"/>
            <a:ext cx="4727320" cy="39703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 err="1"/>
              <a:t>i</a:t>
            </a:r>
            <a:r>
              <a:rPr lang="en-US" altLang="en-US" dirty="0"/>
              <a:t> = m-1; j = m-1;</a:t>
            </a:r>
          </a:p>
          <a:p>
            <a:r>
              <a:rPr lang="en-US" altLang="en-US" dirty="0"/>
              <a:t>while (</a:t>
            </a:r>
            <a:r>
              <a:rPr lang="en-US" altLang="en-US" dirty="0" err="1"/>
              <a:t>i</a:t>
            </a:r>
            <a:r>
              <a:rPr lang="en-US" altLang="en-US" dirty="0"/>
              <a:t> &lt; n) {</a:t>
            </a:r>
          </a:p>
          <a:p>
            <a:r>
              <a:rPr lang="en-US" altLang="en-US" dirty="0"/>
              <a:t>	if (P[j] == T[</a:t>
            </a:r>
            <a:r>
              <a:rPr lang="en-US" altLang="en-US" dirty="0" err="1"/>
              <a:t>i</a:t>
            </a:r>
            <a:r>
              <a:rPr lang="en-US" altLang="en-US" dirty="0"/>
              <a:t>]) {</a:t>
            </a:r>
          </a:p>
          <a:p>
            <a:r>
              <a:rPr lang="en-US" altLang="en-US" dirty="0"/>
              <a:t>		if (j == 0) return(</a:t>
            </a:r>
            <a:r>
              <a:rPr lang="en-US" altLang="en-US" dirty="0" err="1"/>
              <a:t>i</a:t>
            </a:r>
            <a:r>
              <a:rPr lang="en-US" altLang="en-US" dirty="0"/>
              <a:t>);</a:t>
            </a:r>
          </a:p>
          <a:p>
            <a:r>
              <a:rPr lang="en-US" altLang="en-US" dirty="0"/>
              <a:t>		else {</a:t>
            </a:r>
          </a:p>
          <a:p>
            <a:r>
              <a:rPr lang="en-US" altLang="en-US" dirty="0"/>
              <a:t>			</a:t>
            </a:r>
            <a:r>
              <a:rPr lang="en-US" altLang="en-US" dirty="0" err="1"/>
              <a:t>i</a:t>
            </a:r>
            <a:r>
              <a:rPr lang="en-US" altLang="en-US" dirty="0"/>
              <a:t>--; j--;</a:t>
            </a:r>
          </a:p>
          <a:p>
            <a:r>
              <a:rPr lang="en-US" altLang="en-US" dirty="0"/>
              <a:t>		}</a:t>
            </a:r>
          </a:p>
          <a:p>
            <a:r>
              <a:rPr lang="en-US" altLang="en-US" dirty="0"/>
              <a:t>	}</a:t>
            </a:r>
          </a:p>
          <a:p>
            <a:r>
              <a:rPr lang="en-US" altLang="en-US" dirty="0"/>
              <a:t>	else {</a:t>
            </a:r>
          </a:p>
          <a:p>
            <a:r>
              <a:rPr lang="en-US" altLang="en-US" dirty="0"/>
              <a:t>		</a:t>
            </a:r>
            <a:r>
              <a:rPr lang="en-US" altLang="en-US" dirty="0" err="1"/>
              <a:t>i</a:t>
            </a:r>
            <a:r>
              <a:rPr lang="en-US" altLang="en-US" dirty="0"/>
              <a:t> = </a:t>
            </a:r>
            <a:r>
              <a:rPr lang="en-US" altLang="en-US" dirty="0" err="1"/>
              <a:t>i</a:t>
            </a:r>
            <a:r>
              <a:rPr lang="en-US" altLang="en-US" dirty="0"/>
              <a:t> + m – min(j, 1+last(T[</a:t>
            </a:r>
            <a:r>
              <a:rPr lang="en-US" altLang="en-US" dirty="0" err="1"/>
              <a:t>i</a:t>
            </a:r>
            <a:r>
              <a:rPr lang="en-US" altLang="en-US" dirty="0"/>
              <a:t>]));</a:t>
            </a:r>
          </a:p>
          <a:p>
            <a:r>
              <a:rPr lang="en-US" altLang="en-US" dirty="0"/>
              <a:t>		j = m-1;</a:t>
            </a:r>
          </a:p>
          <a:p>
            <a:r>
              <a:rPr lang="en-US" altLang="en-US" dirty="0"/>
              <a:t>	}</a:t>
            </a:r>
          </a:p>
          <a:p>
            <a:r>
              <a:rPr lang="en-US" altLang="en-US" dirty="0"/>
              <a:t>}</a:t>
            </a:r>
          </a:p>
          <a:p>
            <a:r>
              <a:rPr lang="en-US" altLang="en-US" dirty="0"/>
              <a:t>return(“Pattern not found”);</a:t>
            </a:r>
          </a:p>
        </p:txBody>
      </p:sp>
      <p:sp>
        <p:nvSpPr>
          <p:cNvPr id="134149" name="Text Box 5"/>
          <p:cNvSpPr txBox="1">
            <a:spLocks noChangeArrowheads="1"/>
          </p:cNvSpPr>
          <p:nvPr/>
        </p:nvSpPr>
        <p:spPr bwMode="auto">
          <a:xfrm>
            <a:off x="6324601" y="2209800"/>
            <a:ext cx="292894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Count character comparisons</a:t>
            </a:r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 flipH="1">
            <a:off x="6096000" y="2667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4152" name="Text Box 8"/>
          <p:cNvSpPr txBox="1">
            <a:spLocks noChangeArrowheads="1"/>
          </p:cNvSpPr>
          <p:nvPr/>
        </p:nvSpPr>
        <p:spPr bwMode="auto">
          <a:xfrm>
            <a:off x="3276600" y="6248400"/>
            <a:ext cx="612359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dirty="0"/>
              <a:t>Worst case run time is O(n-2m+2)m or O( nm )</a:t>
            </a:r>
          </a:p>
        </p:txBody>
      </p:sp>
    </p:spTree>
    <p:extLst>
      <p:ext uri="{BB962C8B-B14F-4D97-AF65-F5344CB8AC3E}">
        <p14:creationId xmlns:p14="http://schemas.microsoft.com/office/powerpoint/2010/main" val="34836921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0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314855" y="1690688"/>
            <a:ext cx="3429000" cy="3795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b="1"/>
              <a:t> </a:t>
            </a:r>
            <a:r>
              <a:rPr lang="en-US" altLang="en-US" sz="2000" b="1"/>
              <a:t>int foo1 (int a, int N)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{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  int i, temp;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endParaRPr lang="en-US" altLang="en-US" sz="2000" b="1"/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  temp = 1;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  for (i = 1; i &lt;= N; i++) {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    temp = a*temp;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  }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  return(temp);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/>
              <a:t>        }</a:t>
            </a:r>
            <a:endParaRPr lang="en-US" altLang="en-US" b="1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143827" y="1749072"/>
            <a:ext cx="3810000" cy="2073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 dirty="0"/>
              <a:t> </a:t>
            </a:r>
            <a:r>
              <a:rPr lang="en-US" altLang="en-US" sz="2000" b="1" dirty="0" err="1"/>
              <a:t>int</a:t>
            </a:r>
            <a:r>
              <a:rPr lang="en-US" altLang="en-US" sz="2000" b="1" dirty="0"/>
              <a:t> foo2 (</a:t>
            </a:r>
            <a:r>
              <a:rPr lang="en-US" altLang="en-US" sz="2000" b="1" dirty="0" err="1"/>
              <a:t>int</a:t>
            </a:r>
            <a:r>
              <a:rPr lang="en-US" altLang="en-US" sz="2000" b="1" dirty="0"/>
              <a:t> a, </a:t>
            </a:r>
            <a:r>
              <a:rPr lang="en-US" altLang="en-US" sz="2000" b="1" dirty="0" err="1"/>
              <a:t>int</a:t>
            </a:r>
            <a:r>
              <a:rPr lang="en-US" altLang="en-US" sz="2000" b="1" dirty="0"/>
              <a:t> N)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 dirty="0"/>
              <a:t>        {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 dirty="0"/>
              <a:t>          if (N == 1) return(a);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 dirty="0"/>
              <a:t>          else return(foo2(a, N/2) *                                             	               foo2(a, N/2));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en-US" sz="2000" b="1" dirty="0"/>
              <a:t>        }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828801" y="5791201"/>
            <a:ext cx="6565259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What do these two programs do? Do they compute the same thing?</a:t>
            </a:r>
          </a:p>
          <a:p>
            <a:r>
              <a:rPr lang="en-US" altLang="en-US" dirty="0"/>
              <a:t>If so, which program is more efficient? Or are they equally efficient?</a:t>
            </a:r>
          </a:p>
        </p:txBody>
      </p:sp>
    </p:spTree>
    <p:extLst>
      <p:ext uri="{BB962C8B-B14F-4D97-AF65-F5344CB8AC3E}">
        <p14:creationId xmlns:p14="http://schemas.microsoft.com/office/powerpoint/2010/main" val="263142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Big-Oh Notation:</a:t>
            </a:r>
          </a:p>
        </p:txBody>
      </p:sp>
      <p:sp>
        <p:nvSpPr>
          <p:cNvPr id="768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Definition:</a:t>
            </a:r>
          </a:p>
          <a:p>
            <a:pPr>
              <a:buFontTx/>
              <a:buNone/>
            </a:pPr>
            <a:endParaRPr lang="en-US" altLang="en-US" dirty="0"/>
          </a:p>
          <a:p>
            <a:pPr lvl="1">
              <a:buFontTx/>
              <a:buNone/>
            </a:pPr>
            <a:endParaRPr lang="en-US" altLang="en-US" dirty="0"/>
          </a:p>
          <a:p>
            <a:pPr lvl="1">
              <a:buFontTx/>
              <a:buNone/>
            </a:pPr>
            <a:endParaRPr lang="en-US" altLang="en-US" dirty="0"/>
          </a:p>
          <a:p>
            <a:pPr lvl="1"/>
            <a:endParaRPr lang="en-US" altLang="en-US" baseline="-25000" dirty="0"/>
          </a:p>
          <a:p>
            <a:r>
              <a:rPr lang="en-US" altLang="en-US" dirty="0"/>
              <a:t>This says that function </a:t>
            </a:r>
            <a:r>
              <a:rPr lang="en-US" altLang="en-US" i="1" dirty="0"/>
              <a:t>T(N)</a:t>
            </a:r>
            <a:r>
              <a:rPr lang="en-US" altLang="en-US" dirty="0"/>
              <a:t> grows at a rate no faster than </a:t>
            </a:r>
            <a:r>
              <a:rPr lang="en-US" altLang="en-US" i="1" dirty="0"/>
              <a:t>f(N);</a:t>
            </a:r>
            <a:r>
              <a:rPr lang="en-US" altLang="en-US" dirty="0"/>
              <a:t> thus </a:t>
            </a:r>
            <a:r>
              <a:rPr lang="en-US" altLang="en-US" i="1" dirty="0"/>
              <a:t>f(N)</a:t>
            </a:r>
            <a:r>
              <a:rPr lang="en-US" altLang="en-US" dirty="0"/>
              <a:t> is an </a:t>
            </a:r>
            <a:r>
              <a:rPr lang="en-US" altLang="en-US" b="1" dirty="0"/>
              <a:t>upper bound</a:t>
            </a:r>
            <a:r>
              <a:rPr lang="en-US" altLang="en-US" dirty="0"/>
              <a:t> on </a:t>
            </a:r>
            <a:r>
              <a:rPr lang="en-US" altLang="en-US" i="1" dirty="0"/>
              <a:t>T(N).</a:t>
            </a:r>
          </a:p>
        </p:txBody>
      </p:sp>
      <p:graphicFrame>
        <p:nvGraphicFramePr>
          <p:cNvPr id="76804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974658"/>
              </p:ext>
            </p:extLst>
          </p:nvPr>
        </p:nvGraphicFramePr>
        <p:xfrm>
          <a:off x="1905000" y="2438400"/>
          <a:ext cx="7442200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880" imgH="431640" progId="Equation.3">
                  <p:embed/>
                </p:oleObj>
              </mc:Choice>
              <mc:Fallback>
                <p:oleObj name="Equation" r:id="rId2" imgW="2882880" imgH="431640" progId="Equation.3">
                  <p:embed/>
                  <p:pic>
                    <p:nvPicPr>
                      <p:cNvPr id="76804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38400"/>
                        <a:ext cx="7442200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831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Big-Oh Upper Bound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2895600" y="2209800"/>
            <a:ext cx="6019800" cy="3581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Freeform 4"/>
          <p:cNvSpPr>
            <a:spLocks/>
          </p:cNvSpPr>
          <p:nvPr/>
        </p:nvSpPr>
        <p:spPr bwMode="auto">
          <a:xfrm>
            <a:off x="2895600" y="4038600"/>
            <a:ext cx="6019800" cy="1752600"/>
          </a:xfrm>
          <a:custGeom>
            <a:avLst/>
            <a:gdLst>
              <a:gd name="T0" fmla="*/ 0 w 3792"/>
              <a:gd name="T1" fmla="*/ 1104 h 1104"/>
              <a:gd name="T2" fmla="*/ 3792 w 3792"/>
              <a:gd name="T3" fmla="*/ 0 h 1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92" h="1104">
                <a:moveTo>
                  <a:pt x="0" y="1104"/>
                </a:moveTo>
                <a:cubicBezTo>
                  <a:pt x="1580" y="644"/>
                  <a:pt x="3160" y="184"/>
                  <a:pt x="3792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89" name="Freeform 5"/>
          <p:cNvSpPr>
            <a:spLocks/>
          </p:cNvSpPr>
          <p:nvPr/>
        </p:nvSpPr>
        <p:spPr bwMode="auto">
          <a:xfrm>
            <a:off x="2971800" y="2362200"/>
            <a:ext cx="5943600" cy="3429000"/>
          </a:xfrm>
          <a:custGeom>
            <a:avLst/>
            <a:gdLst>
              <a:gd name="T0" fmla="*/ 0 w 3744"/>
              <a:gd name="T1" fmla="*/ 2160 h 2160"/>
              <a:gd name="T2" fmla="*/ 1152 w 3744"/>
              <a:gd name="T3" fmla="*/ 1968 h 2160"/>
              <a:gd name="T4" fmla="*/ 2448 w 3744"/>
              <a:gd name="T5" fmla="*/ 1296 h 2160"/>
              <a:gd name="T6" fmla="*/ 3744 w 3744"/>
              <a:gd name="T7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4" h="2160">
                <a:moveTo>
                  <a:pt x="0" y="2160"/>
                </a:moveTo>
                <a:cubicBezTo>
                  <a:pt x="372" y="2136"/>
                  <a:pt x="744" y="2112"/>
                  <a:pt x="1152" y="1968"/>
                </a:cubicBezTo>
                <a:cubicBezTo>
                  <a:pt x="1560" y="1824"/>
                  <a:pt x="2016" y="1624"/>
                  <a:pt x="2448" y="1296"/>
                </a:cubicBezTo>
                <a:cubicBezTo>
                  <a:pt x="2880" y="968"/>
                  <a:pt x="3312" y="484"/>
                  <a:pt x="37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4343400" y="6400800"/>
            <a:ext cx="25321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Number of Input Items </a:t>
            </a:r>
            <a:r>
              <a:rPr lang="en-US" altLang="en-US" i="1"/>
              <a:t>N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 rot="16200000">
            <a:off x="1320031" y="3892034"/>
            <a:ext cx="19319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Running Time </a:t>
            </a:r>
            <a:r>
              <a:rPr lang="en-US" altLang="en-US" i="1"/>
              <a:t>T(N)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6858000" y="3200400"/>
            <a:ext cx="5453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f(N)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7162800" y="4572000"/>
            <a:ext cx="5870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T(N)</a:t>
            </a:r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 flipV="1">
            <a:off x="6324600" y="22098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7595" name="Object 11"/>
          <p:cNvGraphicFramePr>
            <a:graphicFrameLocks noChangeAspect="1"/>
          </p:cNvGraphicFramePr>
          <p:nvPr/>
        </p:nvGraphicFramePr>
        <p:xfrm>
          <a:off x="6172201" y="5943600"/>
          <a:ext cx="4683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28600" progId="Equation.3">
                  <p:embed/>
                </p:oleObj>
              </mc:Choice>
              <mc:Fallback>
                <p:oleObj name="Equation" r:id="rId2" imgW="164880" imgH="228600" progId="Equation.3">
                  <p:embed/>
                  <p:pic>
                    <p:nvPicPr>
                      <p:cNvPr id="675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1" y="5943600"/>
                        <a:ext cx="4683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9889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Big-Omega Notation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Definition:</a:t>
            </a:r>
          </a:p>
          <a:p>
            <a:pPr lvl="1">
              <a:buFontTx/>
              <a:buNone/>
            </a:pPr>
            <a:endParaRPr lang="en-US" altLang="en-US"/>
          </a:p>
          <a:p>
            <a:pPr lvl="1"/>
            <a:endParaRPr lang="en-US" altLang="en-US"/>
          </a:p>
          <a:p>
            <a:pPr lvl="1">
              <a:buFontTx/>
              <a:buNone/>
            </a:pPr>
            <a:endParaRPr lang="en-US" altLang="en-US"/>
          </a:p>
          <a:p>
            <a:pPr lvl="1"/>
            <a:endParaRPr lang="en-US" altLang="en-US" baseline="-25000"/>
          </a:p>
          <a:p>
            <a:r>
              <a:rPr lang="en-US" altLang="en-US"/>
              <a:t>This says that function </a:t>
            </a:r>
            <a:r>
              <a:rPr lang="en-US" altLang="en-US" i="1"/>
              <a:t>T(N)</a:t>
            </a:r>
            <a:r>
              <a:rPr lang="en-US" altLang="en-US"/>
              <a:t> grows at a rate no slower than </a:t>
            </a:r>
            <a:r>
              <a:rPr lang="en-US" altLang="en-US" i="1"/>
              <a:t>f(N);</a:t>
            </a:r>
            <a:r>
              <a:rPr lang="en-US" altLang="en-US"/>
              <a:t> thus </a:t>
            </a:r>
            <a:r>
              <a:rPr lang="en-US" altLang="en-US" i="1"/>
              <a:t>f(N)</a:t>
            </a:r>
            <a:r>
              <a:rPr lang="en-US" altLang="en-US"/>
              <a:t> is a </a:t>
            </a:r>
            <a:r>
              <a:rPr lang="en-US" altLang="en-US" b="1"/>
              <a:t>lower bound</a:t>
            </a:r>
            <a:r>
              <a:rPr lang="en-US" altLang="en-US"/>
              <a:t> on </a:t>
            </a:r>
            <a:r>
              <a:rPr lang="en-US" altLang="en-US" i="1"/>
              <a:t>T(N).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22650"/>
              </p:ext>
            </p:extLst>
          </p:nvPr>
        </p:nvGraphicFramePr>
        <p:xfrm>
          <a:off x="2063262" y="2420815"/>
          <a:ext cx="7442200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880" imgH="431640" progId="Equation.3">
                  <p:embed/>
                </p:oleObj>
              </mc:Choice>
              <mc:Fallback>
                <p:oleObj name="Equation" r:id="rId2" imgW="2882880" imgH="431640" progId="Equation.3">
                  <p:embed/>
                  <p:pic>
                    <p:nvPicPr>
                      <p:cNvPr id="706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262" y="2420815"/>
                        <a:ext cx="7442200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1598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Big-Omega Lower Bound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2895600" y="2209800"/>
            <a:ext cx="6019800" cy="3581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Freeform 4"/>
          <p:cNvSpPr>
            <a:spLocks/>
          </p:cNvSpPr>
          <p:nvPr/>
        </p:nvSpPr>
        <p:spPr bwMode="auto">
          <a:xfrm>
            <a:off x="2895600" y="4038600"/>
            <a:ext cx="6019800" cy="1752600"/>
          </a:xfrm>
          <a:custGeom>
            <a:avLst/>
            <a:gdLst>
              <a:gd name="T0" fmla="*/ 0 w 3792"/>
              <a:gd name="T1" fmla="*/ 1104 h 1104"/>
              <a:gd name="T2" fmla="*/ 3792 w 3792"/>
              <a:gd name="T3" fmla="*/ 0 h 1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92" h="1104">
                <a:moveTo>
                  <a:pt x="0" y="1104"/>
                </a:moveTo>
                <a:cubicBezTo>
                  <a:pt x="1580" y="644"/>
                  <a:pt x="3160" y="184"/>
                  <a:pt x="3792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57" name="Freeform 5"/>
          <p:cNvSpPr>
            <a:spLocks/>
          </p:cNvSpPr>
          <p:nvPr/>
        </p:nvSpPr>
        <p:spPr bwMode="auto">
          <a:xfrm>
            <a:off x="2971800" y="2362200"/>
            <a:ext cx="5943600" cy="3429000"/>
          </a:xfrm>
          <a:custGeom>
            <a:avLst/>
            <a:gdLst>
              <a:gd name="T0" fmla="*/ 0 w 3744"/>
              <a:gd name="T1" fmla="*/ 2160 h 2160"/>
              <a:gd name="T2" fmla="*/ 1152 w 3744"/>
              <a:gd name="T3" fmla="*/ 1968 h 2160"/>
              <a:gd name="T4" fmla="*/ 2448 w 3744"/>
              <a:gd name="T5" fmla="*/ 1296 h 2160"/>
              <a:gd name="T6" fmla="*/ 3744 w 3744"/>
              <a:gd name="T7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4" h="2160">
                <a:moveTo>
                  <a:pt x="0" y="2160"/>
                </a:moveTo>
                <a:cubicBezTo>
                  <a:pt x="372" y="2136"/>
                  <a:pt x="744" y="2112"/>
                  <a:pt x="1152" y="1968"/>
                </a:cubicBezTo>
                <a:cubicBezTo>
                  <a:pt x="1560" y="1824"/>
                  <a:pt x="2016" y="1624"/>
                  <a:pt x="2448" y="1296"/>
                </a:cubicBezTo>
                <a:cubicBezTo>
                  <a:pt x="2880" y="968"/>
                  <a:pt x="3312" y="484"/>
                  <a:pt x="37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4343400" y="6400800"/>
            <a:ext cx="25321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Number of Input Items </a:t>
            </a:r>
            <a:r>
              <a:rPr lang="en-US" altLang="en-US" i="1"/>
              <a:t>N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 rot="16200000">
            <a:off x="1320031" y="3892034"/>
            <a:ext cx="19319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Running Time </a:t>
            </a:r>
            <a:r>
              <a:rPr lang="en-US" altLang="en-US" i="1"/>
              <a:t>T(N)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6858000" y="3200400"/>
            <a:ext cx="5870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T(N)</a:t>
            </a: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7162800" y="4572000"/>
            <a:ext cx="5453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i="1"/>
              <a:t>f(N)</a:t>
            </a:r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 flipV="1">
            <a:off x="6324600" y="22098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4763" name="Object 11"/>
          <p:cNvGraphicFramePr>
            <a:graphicFrameLocks noChangeAspect="1"/>
          </p:cNvGraphicFramePr>
          <p:nvPr/>
        </p:nvGraphicFramePr>
        <p:xfrm>
          <a:off x="6172201" y="5943600"/>
          <a:ext cx="4683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28600" progId="Equation.3">
                  <p:embed/>
                </p:oleObj>
              </mc:Choice>
              <mc:Fallback>
                <p:oleObj name="Equation" r:id="rId2" imgW="164880" imgH="228600" progId="Equation.3">
                  <p:embed/>
                  <p:pic>
                    <p:nvPicPr>
                      <p:cNvPr id="7476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1" y="5943600"/>
                        <a:ext cx="4683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7019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2894</Words>
  <Application>Microsoft Office PowerPoint</Application>
  <PresentationFormat>Widescreen</PresentationFormat>
  <Paragraphs>443</Paragraphs>
  <Slides>43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Calibri</vt:lpstr>
      <vt:lpstr>Calibri Light</vt:lpstr>
      <vt:lpstr>Courier New</vt:lpstr>
      <vt:lpstr>Tahoma</vt:lpstr>
      <vt:lpstr>Wingdings</vt:lpstr>
      <vt:lpstr>Office Theme</vt:lpstr>
      <vt:lpstr>Equation</vt:lpstr>
      <vt:lpstr>Cosc 2030</vt:lpstr>
      <vt:lpstr>Introduction</vt:lpstr>
      <vt:lpstr>Running Time Analysis</vt:lpstr>
      <vt:lpstr>Analysis of Running Time (which program is better?)</vt:lpstr>
      <vt:lpstr>Example</vt:lpstr>
      <vt:lpstr>Big-Oh Notation:</vt:lpstr>
      <vt:lpstr>Big-Oh Upper Bound</vt:lpstr>
      <vt:lpstr>Big-Omega Notation</vt:lpstr>
      <vt:lpstr>Big-Omega Lower Bound</vt:lpstr>
      <vt:lpstr>Big O functions.</vt:lpstr>
      <vt:lpstr>A Hierarchy of Growth Rates</vt:lpstr>
      <vt:lpstr>Grow rates graphed</vt:lpstr>
      <vt:lpstr>General Rules: For Loops</vt:lpstr>
      <vt:lpstr>General Rules: Nested Loops</vt:lpstr>
      <vt:lpstr>General Rules: Consecutive Statements</vt:lpstr>
      <vt:lpstr>General Rules: Conditionals</vt:lpstr>
      <vt:lpstr>Algorithms</vt:lpstr>
      <vt:lpstr>Symbol Balancing</vt:lpstr>
      <vt:lpstr>Symbol Balancing Algorithm</vt:lpstr>
      <vt:lpstr>Linked lists.</vt:lpstr>
      <vt:lpstr>Linked lists (2)</vt:lpstr>
      <vt:lpstr>Linked lists (3)</vt:lpstr>
      <vt:lpstr>Linked lists (3)</vt:lpstr>
      <vt:lpstr>Stacks and Queues</vt:lpstr>
      <vt:lpstr>Binary Search Algorithm</vt:lpstr>
      <vt:lpstr>Solution</vt:lpstr>
      <vt:lpstr>General Observation</vt:lpstr>
      <vt:lpstr>Binary Search Trees</vt:lpstr>
      <vt:lpstr>Binary Search Trees (2)</vt:lpstr>
      <vt:lpstr>Binary Search Trees</vt:lpstr>
      <vt:lpstr>AVL and                   RedBlack tree.</vt:lpstr>
      <vt:lpstr>AVL and Redblack (2)</vt:lpstr>
      <vt:lpstr>Binary Heaps</vt:lpstr>
      <vt:lpstr>Binary Heaps (2)</vt:lpstr>
      <vt:lpstr>sorting</vt:lpstr>
      <vt:lpstr>Insertion Sort</vt:lpstr>
      <vt:lpstr>Merge Sort</vt:lpstr>
      <vt:lpstr>Heap Sort</vt:lpstr>
      <vt:lpstr>Quick Sort</vt:lpstr>
      <vt:lpstr>Hashing</vt:lpstr>
      <vt:lpstr>Brute Force Search Algorithm</vt:lpstr>
      <vt:lpstr>Boyer-Moore Search Algorithm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S. Ward</dc:creator>
  <cp:lastModifiedBy>Jim Ward</cp:lastModifiedBy>
  <cp:revision>18</cp:revision>
  <dcterms:created xsi:type="dcterms:W3CDTF">2019-11-19T15:50:31Z</dcterms:created>
  <dcterms:modified xsi:type="dcterms:W3CDTF">2026-05-04T14:55:26Z</dcterms:modified>
</cp:coreProperties>
</file>